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g"/>
  <Default Extension="png" ContentType="image/png"/>
  <Default Extension="ppm"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3.xml" ContentType="application/vnd.openxmlformats-officedocument.presentationml.comments+xml"/>
  <Override PartName="/ppt/notesSlides/notesSlide5.xml" ContentType="application/vnd.openxmlformats-officedocument.presentationml.notesSlide+xml"/>
  <Override PartName="/ppt/comments/comment4.xml" ContentType="application/vnd.openxmlformats-officedocument.presentationml.comments+xml"/>
  <Override PartName="/ppt/notesSlides/notesSlide6.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94.jpg" ContentType="image/jpeg"/>
  <Override PartName="/ppt/media/image98.jpg" ContentType="image/jpeg"/>
  <Override PartName="/ppt/comments/comment8.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9.xml" ContentType="application/vnd.openxmlformats-officedocument.presentationml.comments+xml"/>
  <Override PartName="/ppt/notesSlides/notesSlide13.xml" ContentType="application/vnd.openxmlformats-officedocument.presentationml.notesSlide+xml"/>
  <Override PartName="/ppt/comments/comment10.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2.xml" ContentType="application/vnd.openxmlformats-officedocument.presentationml.comments+xml"/>
  <Override PartName="/ppt/notesSlides/notesSlide22.xml" ContentType="application/vnd.openxmlformats-officedocument.presentationml.notesSlide+xml"/>
  <Override PartName="/ppt/comments/comment13.xml" ContentType="application/vnd.openxmlformats-officedocument.presentationml.comment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1" r:id="rId2"/>
    <p:sldMasterId id="2147483734" r:id="rId3"/>
    <p:sldMasterId id="2147483740" r:id="rId4"/>
  </p:sldMasterIdLst>
  <p:notesMasterIdLst>
    <p:notesMasterId r:id="rId262"/>
  </p:notesMasterIdLst>
  <p:sldIdLst>
    <p:sldId id="705" r:id="rId5"/>
    <p:sldId id="2898" r:id="rId6"/>
    <p:sldId id="2899" r:id="rId7"/>
    <p:sldId id="3072" r:id="rId8"/>
    <p:sldId id="2900" r:id="rId9"/>
    <p:sldId id="2901" r:id="rId10"/>
    <p:sldId id="3055" r:id="rId11"/>
    <p:sldId id="2838" r:id="rId12"/>
    <p:sldId id="2906" r:id="rId13"/>
    <p:sldId id="3078" r:id="rId14"/>
    <p:sldId id="2979" r:id="rId15"/>
    <p:sldId id="2941" r:id="rId16"/>
    <p:sldId id="2833" r:id="rId17"/>
    <p:sldId id="2834" r:id="rId18"/>
    <p:sldId id="2937" r:id="rId19"/>
    <p:sldId id="2895" r:id="rId20"/>
    <p:sldId id="2521" r:id="rId21"/>
    <p:sldId id="2522" r:id="rId22"/>
    <p:sldId id="2523" r:id="rId23"/>
    <p:sldId id="3073" r:id="rId24"/>
    <p:sldId id="433" r:id="rId25"/>
    <p:sldId id="478" r:id="rId26"/>
    <p:sldId id="449" r:id="rId27"/>
    <p:sldId id="444" r:id="rId28"/>
    <p:sldId id="2981" r:id="rId29"/>
    <p:sldId id="2951" r:id="rId30"/>
    <p:sldId id="2976" r:id="rId31"/>
    <p:sldId id="2868" r:id="rId32"/>
    <p:sldId id="2999" r:id="rId33"/>
    <p:sldId id="3051" r:id="rId34"/>
    <p:sldId id="2856" r:id="rId35"/>
    <p:sldId id="2857" r:id="rId36"/>
    <p:sldId id="2858" r:id="rId37"/>
    <p:sldId id="2878" r:id="rId38"/>
    <p:sldId id="3052" r:id="rId39"/>
    <p:sldId id="3031" r:id="rId40"/>
    <p:sldId id="3024" r:id="rId41"/>
    <p:sldId id="3053" r:id="rId42"/>
    <p:sldId id="3032" r:id="rId43"/>
    <p:sldId id="3025" r:id="rId44"/>
    <p:sldId id="3026" r:id="rId45"/>
    <p:sldId id="3056" r:id="rId46"/>
    <p:sldId id="2893" r:id="rId47"/>
    <p:sldId id="2977" r:id="rId48"/>
    <p:sldId id="2983" r:id="rId49"/>
    <p:sldId id="2984" r:id="rId50"/>
    <p:sldId id="2674" r:id="rId51"/>
    <p:sldId id="2954" r:id="rId52"/>
    <p:sldId id="3075" r:id="rId53"/>
    <p:sldId id="3076" r:id="rId54"/>
    <p:sldId id="3077" r:id="rId55"/>
    <p:sldId id="1493" r:id="rId56"/>
    <p:sldId id="1503" r:id="rId57"/>
    <p:sldId id="1504" r:id="rId58"/>
    <p:sldId id="3069" r:id="rId59"/>
    <p:sldId id="1505" r:id="rId60"/>
    <p:sldId id="1509" r:id="rId61"/>
    <p:sldId id="1510" r:id="rId62"/>
    <p:sldId id="1511" r:id="rId63"/>
    <p:sldId id="1512" r:id="rId64"/>
    <p:sldId id="1513" r:id="rId65"/>
    <p:sldId id="1514" r:id="rId66"/>
    <p:sldId id="1515" r:id="rId67"/>
    <p:sldId id="1516" r:id="rId68"/>
    <p:sldId id="1519" r:id="rId69"/>
    <p:sldId id="1560" r:id="rId70"/>
    <p:sldId id="1517" r:id="rId71"/>
    <p:sldId id="1496" r:id="rId72"/>
    <p:sldId id="1414" r:id="rId73"/>
    <p:sldId id="1416" r:id="rId74"/>
    <p:sldId id="1521" r:id="rId75"/>
    <p:sldId id="1557" r:id="rId76"/>
    <p:sldId id="1558" r:id="rId77"/>
    <p:sldId id="1559" r:id="rId78"/>
    <p:sldId id="1527" r:id="rId79"/>
    <p:sldId id="1526" r:id="rId80"/>
    <p:sldId id="1522" r:id="rId81"/>
    <p:sldId id="3070" r:id="rId82"/>
    <p:sldId id="3071" r:id="rId83"/>
    <p:sldId id="3074" r:id="rId84"/>
    <p:sldId id="2947" r:id="rId85"/>
    <p:sldId id="2438" r:id="rId86"/>
    <p:sldId id="1506" r:id="rId87"/>
    <p:sldId id="2987" r:id="rId88"/>
    <p:sldId id="3057" r:id="rId89"/>
    <p:sldId id="3058" r:id="rId90"/>
    <p:sldId id="2544" r:id="rId91"/>
    <p:sldId id="3059" r:id="rId92"/>
    <p:sldId id="2545" r:id="rId93"/>
    <p:sldId id="2584" r:id="rId94"/>
    <p:sldId id="2585" r:id="rId95"/>
    <p:sldId id="2596" r:id="rId96"/>
    <p:sldId id="3060" r:id="rId97"/>
    <p:sldId id="2597" r:id="rId98"/>
    <p:sldId id="2593" r:id="rId99"/>
    <p:sldId id="2594" r:id="rId100"/>
    <p:sldId id="3061" r:id="rId101"/>
    <p:sldId id="3062" r:id="rId102"/>
    <p:sldId id="3063" r:id="rId103"/>
    <p:sldId id="3064" r:id="rId104"/>
    <p:sldId id="2586" r:id="rId105"/>
    <p:sldId id="3065" r:id="rId106"/>
    <p:sldId id="3066" r:id="rId107"/>
    <p:sldId id="2547" r:id="rId108"/>
    <p:sldId id="2601" r:id="rId109"/>
    <p:sldId id="2602" r:id="rId110"/>
    <p:sldId id="2567" r:id="rId111"/>
    <p:sldId id="2568" r:id="rId112"/>
    <p:sldId id="2569" r:id="rId113"/>
    <p:sldId id="2570" r:id="rId114"/>
    <p:sldId id="2571" r:id="rId115"/>
    <p:sldId id="3067" r:id="rId116"/>
    <p:sldId id="2588" r:id="rId117"/>
    <p:sldId id="3068" r:id="rId118"/>
    <p:sldId id="2948" r:id="rId119"/>
    <p:sldId id="2439" r:id="rId120"/>
    <p:sldId id="1479" r:id="rId121"/>
    <p:sldId id="1537" r:id="rId122"/>
    <p:sldId id="1481" r:id="rId123"/>
    <p:sldId id="1482" r:id="rId124"/>
    <p:sldId id="1483" r:id="rId125"/>
    <p:sldId id="1536" r:id="rId126"/>
    <p:sldId id="1484" r:id="rId127"/>
    <p:sldId id="1528" r:id="rId128"/>
    <p:sldId id="1529" r:id="rId129"/>
    <p:sldId id="1530" r:id="rId130"/>
    <p:sldId id="1533" r:id="rId131"/>
    <p:sldId id="1480" r:id="rId132"/>
    <p:sldId id="1486" r:id="rId133"/>
    <p:sldId id="1487" r:id="rId134"/>
    <p:sldId id="1488" r:id="rId135"/>
    <p:sldId id="1489" r:id="rId136"/>
    <p:sldId id="2442" r:id="rId137"/>
    <p:sldId id="1490" r:id="rId138"/>
    <p:sldId id="1531" r:id="rId139"/>
    <p:sldId id="1532" r:id="rId140"/>
    <p:sldId id="1491" r:id="rId141"/>
    <p:sldId id="2953" r:id="rId142"/>
    <p:sldId id="2962" r:id="rId143"/>
    <p:sldId id="2963" r:id="rId144"/>
    <p:sldId id="2967" r:id="rId145"/>
    <p:sldId id="2968" r:id="rId146"/>
    <p:sldId id="2969" r:id="rId147"/>
    <p:sldId id="2456" r:id="rId148"/>
    <p:sldId id="2460" r:id="rId149"/>
    <p:sldId id="2461" r:id="rId150"/>
    <p:sldId id="2462" r:id="rId151"/>
    <p:sldId id="2973" r:id="rId152"/>
    <p:sldId id="2483" r:id="rId153"/>
    <p:sldId id="2974" r:id="rId154"/>
    <p:sldId id="2492" r:id="rId155"/>
    <p:sldId id="2486" r:id="rId156"/>
    <p:sldId id="2560" r:id="rId157"/>
    <p:sldId id="2561" r:id="rId158"/>
    <p:sldId id="2493" r:id="rId159"/>
    <p:sldId id="2490" r:id="rId160"/>
    <p:sldId id="2491" r:id="rId161"/>
    <p:sldId id="2623" r:id="rId162"/>
    <p:sldId id="2758" r:id="rId163"/>
    <p:sldId id="2684" r:id="rId164"/>
    <p:sldId id="2685" r:id="rId165"/>
    <p:sldId id="2819" r:id="rId166"/>
    <p:sldId id="2825" r:id="rId167"/>
    <p:sldId id="2823" r:id="rId168"/>
    <p:sldId id="2824" r:id="rId169"/>
    <p:sldId id="2821" r:id="rId170"/>
    <p:sldId id="2822" r:id="rId171"/>
    <p:sldId id="2581" r:id="rId172"/>
    <p:sldId id="2582" r:id="rId173"/>
    <p:sldId id="2592" r:id="rId174"/>
    <p:sldId id="2591" r:id="rId175"/>
    <p:sldId id="2579" r:id="rId176"/>
    <p:sldId id="2686" r:id="rId177"/>
    <p:sldId id="2687" r:id="rId178"/>
    <p:sldId id="2690" r:id="rId179"/>
    <p:sldId id="2683" r:id="rId180"/>
    <p:sldId id="2691" r:id="rId181"/>
    <p:sldId id="2792" r:id="rId182"/>
    <p:sldId id="2692" r:id="rId183"/>
    <p:sldId id="2775" r:id="rId184"/>
    <p:sldId id="2789" r:id="rId185"/>
    <p:sldId id="2793" r:id="rId186"/>
    <p:sldId id="2794" r:id="rId187"/>
    <p:sldId id="2803" r:id="rId188"/>
    <p:sldId id="2804" r:id="rId189"/>
    <p:sldId id="2806" r:id="rId190"/>
    <p:sldId id="2807" r:id="rId191"/>
    <p:sldId id="2795" r:id="rId192"/>
    <p:sldId id="2694" r:id="rId193"/>
    <p:sldId id="2695" r:id="rId194"/>
    <p:sldId id="2817" r:id="rId195"/>
    <p:sldId id="2811" r:id="rId196"/>
    <p:sldId id="2812" r:id="rId197"/>
    <p:sldId id="2796" r:id="rId198"/>
    <p:sldId id="2697" r:id="rId199"/>
    <p:sldId id="2826" r:id="rId200"/>
    <p:sldId id="2719" r:id="rId201"/>
    <p:sldId id="2986" r:id="rId202"/>
    <p:sldId id="2985" r:id="rId203"/>
    <p:sldId id="2723" r:id="rId204"/>
    <p:sldId id="2720" r:id="rId205"/>
    <p:sldId id="2745" r:id="rId206"/>
    <p:sldId id="2756" r:id="rId207"/>
    <p:sldId id="2743" r:id="rId208"/>
    <p:sldId id="2715" r:id="rId209"/>
    <p:sldId id="2716" r:id="rId210"/>
    <p:sldId id="2717" r:id="rId211"/>
    <p:sldId id="2714" r:id="rId212"/>
    <p:sldId id="2718" r:id="rId213"/>
    <p:sldId id="2746" r:id="rId214"/>
    <p:sldId id="2621" r:id="rId215"/>
    <p:sldId id="2657" r:id="rId216"/>
    <p:sldId id="2658" r:id="rId217"/>
    <p:sldId id="2659" r:id="rId218"/>
    <p:sldId id="2991" r:id="rId219"/>
    <p:sldId id="2992" r:id="rId220"/>
    <p:sldId id="2993" r:id="rId221"/>
    <p:sldId id="2994" r:id="rId222"/>
    <p:sldId id="2995" r:id="rId223"/>
    <p:sldId id="2996" r:id="rId224"/>
    <p:sldId id="2765" r:id="rId225"/>
    <p:sldId id="2913" r:id="rId226"/>
    <p:sldId id="2990" r:id="rId227"/>
    <p:sldId id="2526" r:id="rId228"/>
    <p:sldId id="2556" r:id="rId229"/>
    <p:sldId id="2546" r:id="rId230"/>
    <p:sldId id="2542" r:id="rId231"/>
    <p:sldId id="2557" r:id="rId232"/>
    <p:sldId id="2550" r:id="rId233"/>
    <p:sldId id="2551" r:id="rId234"/>
    <p:sldId id="2540" r:id="rId235"/>
    <p:sldId id="2553" r:id="rId236"/>
    <p:sldId id="2537" r:id="rId237"/>
    <p:sldId id="2552" r:id="rId238"/>
    <p:sldId id="2541" r:id="rId239"/>
    <p:sldId id="2554" r:id="rId240"/>
    <p:sldId id="2543" r:id="rId241"/>
    <p:sldId id="2515" r:id="rId242"/>
    <p:sldId id="2516" r:id="rId243"/>
    <p:sldId id="2527" r:id="rId244"/>
    <p:sldId id="2517" r:id="rId245"/>
    <p:sldId id="2528" r:id="rId246"/>
    <p:sldId id="2518" r:id="rId247"/>
    <p:sldId id="2519" r:id="rId248"/>
    <p:sldId id="2520" r:id="rId249"/>
    <p:sldId id="2539" r:id="rId250"/>
    <p:sldId id="2538" r:id="rId251"/>
    <p:sldId id="2944" r:id="rId252"/>
    <p:sldId id="2945" r:id="rId253"/>
    <p:sldId id="2946" r:id="rId254"/>
    <p:sldId id="2524" r:id="rId255"/>
    <p:sldId id="2555" r:id="rId256"/>
    <p:sldId id="2525" r:id="rId257"/>
    <p:sldId id="2529" r:id="rId258"/>
    <p:sldId id="2530" r:id="rId259"/>
    <p:sldId id="2533" r:id="rId260"/>
    <p:sldId id="2827" r:id="rId261"/>
  </p:sldIdLst>
  <p:sldSz cx="12192000" cy="6858000"/>
  <p:notesSz cx="6858000" cy="9144000"/>
  <p:defaultTextStyle>
    <a:defPPr>
      <a:defRPr lang="fr-D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ussa Amrani" initials="MA" lastIdx="36" clrIdx="0">
    <p:extLst>
      <p:ext uri="{19B8F6BF-5375-455C-9EA6-DF929625EA0E}">
        <p15:presenceInfo xmlns:p15="http://schemas.microsoft.com/office/powerpoint/2012/main" userId="Moussa Amrani" providerId="None"/>
      </p:ext>
    </p:extLst>
  </p:cmAuthor>
  <p:cmAuthor id="2" name="Ouared" initials="O" lastIdx="13" clrIdx="1">
    <p:extLst>
      <p:ext uri="{19B8F6BF-5375-455C-9EA6-DF929625EA0E}">
        <p15:presenceInfo xmlns:p15="http://schemas.microsoft.com/office/powerpoint/2012/main" userId="Ouare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08600"/>
    <a:srgbClr val="2E2300"/>
    <a:srgbClr val="C49500"/>
    <a:srgbClr val="F3F3F3"/>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06" autoAdjust="0"/>
    <p:restoredTop sz="72902" autoAdjust="0"/>
  </p:normalViewPr>
  <p:slideViewPr>
    <p:cSldViewPr snapToGrid="0">
      <p:cViewPr varScale="1">
        <p:scale>
          <a:sx n="78" d="100"/>
          <a:sy n="78" d="100"/>
        </p:scale>
        <p:origin x="19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notesMaster" Target="notesMasters/notesMaster1.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commentAuthors" Target="commentAuthor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presProps" Target="presProp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viewProps" Target="viewProps.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theme" Target="theme/theme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tableStyles" Target="tableStyles.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7-31T13:58:38.096" idx="10">
    <p:pos x="160" y="2419"/>
    <p:text/>
    <p:extLst>
      <p:ext uri="{C676402C-5697-4E1C-873F-D02D1690AC5C}">
        <p15:threadingInfo xmlns:p15="http://schemas.microsoft.com/office/powerpoint/2012/main" timeZoneBias="-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3-01-25T11:48:55.337" idx="29">
    <p:pos x="7296" y="195"/>
    <p:text>I would put a more explicit title than just "Motivation", especially because you use the same title for several slides.
This also presents the advantage of almost-uniquely TITLE the slides, which helps when the audience needs to refer you to one slide in particular.
So what is the point of this slide?</p:text>
    <p:extLst>
      <p:ext uri="{C676402C-5697-4E1C-873F-D02D1690AC5C}">
        <p15:threadingInfo xmlns:p15="http://schemas.microsoft.com/office/powerpoint/2012/main" timeZoneBias="-6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3-01-25T11:48:55.337" idx="36">
    <p:pos x="7296" y="195"/>
    <p:text>I would put a more explicit title than just "Motivation", especially because you use the same title for several slides.
This also presents the advantage of almost-uniquely TITLE the slides, which helps when the audience needs to refer you to one slide in particular.
So what is the point of this slide?</p:text>
    <p:extLst>
      <p:ext uri="{C676402C-5697-4E1C-873F-D02D1690AC5C}">
        <p15:threadingInfo xmlns:p15="http://schemas.microsoft.com/office/powerpoint/2012/main" timeZoneBias="-6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2" dt="2023-07-31T13:58:38.096" idx="12">
    <p:pos x="160" y="2419"/>
    <p:text/>
    <p:extLst>
      <p:ext uri="{C676402C-5697-4E1C-873F-D02D1690AC5C}">
        <p15:threadingInfo xmlns:p15="http://schemas.microsoft.com/office/powerpoint/2012/main" timeZoneBias="-6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3-01-25T11:48:55.337" idx="25">
    <p:pos x="7296" y="195"/>
    <p:text>I would put a more explicit title than just "Motivation", especially because you use the same title for several slides.
This also presents the advantage of almost-uniquely TITLE the slides, which helps when the audience needs to refer you to one slide in particular.
So what is the point of this slide?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07-31T13:58:38.096" idx="1">
    <p:pos x="160" y="2419"/>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1-25T11:48:55.337" idx="27">
    <p:pos x="7296" y="195"/>
    <p:text>I would put a more explicit title than just "Motivation", especially because you use the same title for several slides.
This also presents the advantage of almost-uniquely TITLE the slides, which helps when the audience needs to refer you to one slide in particular.
So what is the point of this slide?</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3-07-31T13:58:38.096" idx="6">
    <p:pos x="160" y="2419"/>
    <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3-07-31T13:58:38.096" idx="13">
    <p:pos x="160" y="2419"/>
    <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3-07-31T13:58:38.096" idx="8">
    <p:pos x="160" y="2419"/>
    <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3-07-31T13:58:38.096" idx="11">
    <p:pos x="160" y="2419"/>
    <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3-01-25T11:48:55.337" idx="30">
    <p:pos x="7296" y="195"/>
    <p:text>I would put a more explicit title than just "Motivation", especially because you use the same title for several slides.
This also presents the advantage of almost-uniquely TITLE the slides, which helps when the audience needs to refer you to one slide in particular.
So what is the point of this slide?</p:text>
    <p:extLst>
      <p:ext uri="{C676402C-5697-4E1C-873F-D02D1690AC5C}">
        <p15:threadingInfo xmlns:p15="http://schemas.microsoft.com/office/powerpoint/2012/main" timeZoneBias="-6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3-01-25T11:48:55.337" idx="28">
    <p:pos x="7296" y="195"/>
    <p:text>I would put a more explicit title than just "Motivation", especially because you use the same title for several slides.
This also presents the advantage of almost-uniquely TITLE the slides, which helps when the audience needs to refer you to one slide in particular.
So what is the point of this slide?</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D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9BE9E-253B-4B5F-B1A9-4A4C358D551A}" type="datetimeFigureOut">
              <a:rPr lang="fr-DZ" smtClean="0"/>
              <a:t>12/26/2024</a:t>
            </a:fld>
            <a:endParaRPr lang="fr-D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D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D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D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D2493C-8451-43D1-BF06-ADB6D34ABE32}" type="slidenum">
              <a:rPr lang="fr-DZ" smtClean="0"/>
              <a:t>‹N°›</a:t>
            </a:fld>
            <a:endParaRPr lang="fr-DZ"/>
          </a:p>
        </p:txBody>
      </p:sp>
    </p:spTree>
    <p:extLst>
      <p:ext uri="{BB962C8B-B14F-4D97-AF65-F5344CB8AC3E}">
        <p14:creationId xmlns:p14="http://schemas.microsoft.com/office/powerpoint/2010/main" val="2356036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charset="0"/>
                <a:ea typeface="ＭＳ Ｐゴシック" charset="0"/>
                <a:cs typeface="ＭＳ Ｐゴシック" charset="0"/>
              </a:defRPr>
            </a:lvl1pPr>
            <a:lvl2pPr marL="742950" indent="-285750" defTabSz="930275" eaLnBrk="0" hangingPunct="0">
              <a:defRPr sz="2000">
                <a:solidFill>
                  <a:schemeClr val="tx1"/>
                </a:solidFill>
                <a:latin typeface="Arial" charset="0"/>
                <a:ea typeface="ＭＳ Ｐゴシック" charset="0"/>
              </a:defRPr>
            </a:lvl2pPr>
            <a:lvl3pPr marL="1143000" indent="-228600" defTabSz="930275" eaLnBrk="0" hangingPunct="0">
              <a:defRPr sz="2000">
                <a:solidFill>
                  <a:schemeClr val="tx1"/>
                </a:solidFill>
                <a:latin typeface="Arial" charset="0"/>
                <a:ea typeface="ＭＳ Ｐゴシック" charset="0"/>
              </a:defRPr>
            </a:lvl3pPr>
            <a:lvl4pPr marL="1600200" indent="-228600" defTabSz="930275" eaLnBrk="0" hangingPunct="0">
              <a:defRPr sz="2000">
                <a:solidFill>
                  <a:schemeClr val="tx1"/>
                </a:solidFill>
                <a:latin typeface="Arial" charset="0"/>
                <a:ea typeface="ＭＳ Ｐゴシック" charset="0"/>
              </a:defRPr>
            </a:lvl4pPr>
            <a:lvl5pPr marL="2057400" indent="-228600" defTabSz="930275" eaLnBrk="0" hangingPunct="0">
              <a:defRPr sz="20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000">
                <a:solidFill>
                  <a:schemeClr val="tx1"/>
                </a:solidFill>
                <a:latin typeface="Arial" charset="0"/>
                <a:ea typeface="ＭＳ Ｐゴシック"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87B955B-9B3C-2647-95FD-E9C749E36CDB}" type="slidenum">
              <a:rPr kumimoji="0" lang="fr-FR" sz="1200" b="0" i="0" u="none" strike="noStrike" kern="1200" cap="none" spc="0" normalizeH="0" baseline="0" noProof="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1</a:t>
            </a:fld>
            <a:endParaRPr kumimoji="0" lang="fr-FR" sz="12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8434" name="Rectangle 2"/>
          <p:cNvSpPr>
            <a:spLocks noGrp="1" noRot="1" noChangeAspect="1" noChangeArrowheads="1" noTextEdit="1"/>
          </p:cNvSpPr>
          <p:nvPr>
            <p:ph type="sldImg"/>
          </p:nvPr>
        </p:nvSpPr>
        <p:spPr>
          <a:xfrm>
            <a:off x="95250" y="742950"/>
            <a:ext cx="6604000" cy="3714750"/>
          </a:xfrm>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GB" sz="1400" dirty="0">
              <a:latin typeface="Arial" charset="0"/>
            </a:endParaRPr>
          </a:p>
        </p:txBody>
      </p:sp>
    </p:spTree>
    <p:extLst>
      <p:ext uri="{BB962C8B-B14F-4D97-AF65-F5344CB8AC3E}">
        <p14:creationId xmlns:p14="http://schemas.microsoft.com/office/powerpoint/2010/main" val="337162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Fill-</a:t>
            </a:r>
            <a:r>
              <a:rPr lang="fr-FR" dirty="0" err="1"/>
              <a:t>anay</a:t>
            </a:r>
            <a:r>
              <a:rPr lang="fr-FR" dirty="0"/>
              <a:t> (</a:t>
            </a:r>
            <a:r>
              <a:rPr lang="fr-FR" dirty="0" err="1">
                <a:latin typeface="Arial" panose="020B0604020202020204" pitchFamily="34" charset="0"/>
                <a:cs typeface="Arial" panose="020B0604020202020204" pitchFamily="34" charset="0"/>
              </a:rPr>
              <a:t>fill</a:t>
            </a:r>
            <a:r>
              <a:rPr lang="fr-FR" dirty="0">
                <a:latin typeface="Arial" panose="020B0604020202020204" pitchFamily="34" charset="0"/>
                <a:cs typeface="Arial" panose="020B0604020202020204" pitchFamily="34" charset="0"/>
              </a:rPr>
              <a:t>)</a:t>
            </a:r>
            <a:endParaRPr lang="fr-DZ"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2493C-8451-43D1-BF06-ADB6D34ABE32}" type="slidenum">
              <a:rPr kumimoji="0" lang="fr-D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fr-D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3370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DZ"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2493C-8451-43D1-BF06-ADB6D34ABE32}" type="slidenum">
              <a:rPr kumimoji="0" lang="fr-D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fr-D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9307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5250" y="742950"/>
            <a:ext cx="6604000" cy="3714750"/>
          </a:xfrm>
        </p:spPr>
      </p:sp>
      <p:sp>
        <p:nvSpPr>
          <p:cNvPr id="3" name="Espace réservé des notes 2"/>
          <p:cNvSpPr>
            <a:spLocks noGrp="1"/>
          </p:cNvSpPr>
          <p:nvPr>
            <p:ph type="body" idx="1"/>
          </p:nvPr>
        </p:nvSpPr>
        <p:spPr/>
        <p:txBody>
          <a:bodyPr/>
          <a:lstStyle/>
          <a:p>
            <a:pPr rtl="0"/>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116</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2138273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5250" y="742950"/>
            <a:ext cx="6604000" cy="3714750"/>
          </a:xfrm>
        </p:spPr>
      </p:sp>
      <p:sp>
        <p:nvSpPr>
          <p:cNvPr id="3" name="Espace réservé des notes 2"/>
          <p:cNvSpPr>
            <a:spLocks noGrp="1"/>
          </p:cNvSpPr>
          <p:nvPr>
            <p:ph type="body" idx="1"/>
          </p:nvPr>
        </p:nvSpPr>
        <p:spPr/>
        <p:txBody>
          <a:bodyPr/>
          <a:lstStyle/>
          <a:p>
            <a:pPr rtl="0"/>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117</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3730047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Reshape</a:t>
            </a:r>
            <a:r>
              <a:rPr lang="fr-FR" dirty="0"/>
              <a:t> (</a:t>
            </a:r>
            <a:r>
              <a:rPr lang="fr-FR" dirty="0" err="1"/>
              <a:t>riychaype</a:t>
            </a:r>
            <a:r>
              <a:rPr lang="fr-FR" dirty="0"/>
              <a:t>)</a:t>
            </a:r>
            <a:endParaRPr lang="fr-DZ" dirty="0"/>
          </a:p>
        </p:txBody>
      </p:sp>
      <p:sp>
        <p:nvSpPr>
          <p:cNvPr id="4" name="Slide Number Placeholder 3"/>
          <p:cNvSpPr>
            <a:spLocks noGrp="1"/>
          </p:cNvSpPr>
          <p:nvPr>
            <p:ph type="sldNum" sz="quarter" idx="5"/>
          </p:nvPr>
        </p:nvSpPr>
        <p:spPr/>
        <p:txBody>
          <a:bodyPr/>
          <a:lstStyle/>
          <a:p>
            <a:fld id="{D2767097-269E-47C8-80B5-BE62DE0E521B}" type="slidenum">
              <a:rPr lang="fr-DZ" smtClean="0"/>
              <a:t>129</a:t>
            </a:fld>
            <a:endParaRPr lang="fr-DZ"/>
          </a:p>
        </p:txBody>
      </p:sp>
    </p:spTree>
    <p:extLst>
      <p:ext uri="{BB962C8B-B14F-4D97-AF65-F5344CB8AC3E}">
        <p14:creationId xmlns:p14="http://schemas.microsoft.com/office/powerpoint/2010/main" val="2556924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valeurs propres=</a:t>
            </a:r>
            <a:r>
              <a:rPr lang="en-US" b="1" dirty="0">
                <a:latin typeface="Arial" panose="020B0604020202020204" pitchFamily="34" charset="0"/>
                <a:cs typeface="Arial" panose="020B0604020202020204" pitchFamily="34" charset="0"/>
              </a:rPr>
              <a:t>eigen values</a:t>
            </a:r>
          </a:p>
          <a:p>
            <a:endParaRPr lang="fr-DZ" dirty="0"/>
          </a:p>
        </p:txBody>
      </p:sp>
      <p:sp>
        <p:nvSpPr>
          <p:cNvPr id="4" name="Slide Number Placeholder 3"/>
          <p:cNvSpPr>
            <a:spLocks noGrp="1"/>
          </p:cNvSpPr>
          <p:nvPr>
            <p:ph type="sldNum" sz="quarter" idx="5"/>
          </p:nvPr>
        </p:nvSpPr>
        <p:spPr/>
        <p:txBody>
          <a:bodyPr/>
          <a:lstStyle/>
          <a:p>
            <a:fld id="{D2767097-269E-47C8-80B5-BE62DE0E521B}" type="slidenum">
              <a:rPr lang="fr-DZ" smtClean="0"/>
              <a:t>134</a:t>
            </a:fld>
            <a:endParaRPr lang="fr-DZ"/>
          </a:p>
        </p:txBody>
      </p:sp>
    </p:spTree>
    <p:extLst>
      <p:ext uri="{BB962C8B-B14F-4D97-AF65-F5344CB8AC3E}">
        <p14:creationId xmlns:p14="http://schemas.microsoft.com/office/powerpoint/2010/main" val="2179028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5250" y="742950"/>
            <a:ext cx="6604000" cy="3714750"/>
          </a:xfrm>
        </p:spPr>
      </p:sp>
      <p:sp>
        <p:nvSpPr>
          <p:cNvPr id="3" name="Espace réservé des notes 2"/>
          <p:cNvSpPr>
            <a:spLocks noGrp="1"/>
          </p:cNvSpPr>
          <p:nvPr>
            <p:ph type="body" idx="1"/>
          </p:nvPr>
        </p:nvSpPr>
        <p:spPr/>
        <p:txBody>
          <a:bodyPr/>
          <a:lstStyle/>
          <a:p>
            <a:pPr rtl="0"/>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30275" rtl="0" eaLnBrk="1" fontAlgn="base" latinLnBrk="0" hangingPunct="1">
                <a:lnSpc>
                  <a:spcPct val="100000"/>
                </a:lnSpc>
                <a:spcBef>
                  <a:spcPct val="0"/>
                </a:spcBef>
                <a:spcAft>
                  <a:spcPct val="0"/>
                </a:spcAft>
                <a:buClrTx/>
                <a:buSzTx/>
                <a:buFontTx/>
                <a:buNone/>
                <a:tabLst/>
                <a:defRPr/>
              </a:pPr>
              <a:t>139</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138273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5250" y="742950"/>
            <a:ext cx="6604000" cy="3714750"/>
          </a:xfrm>
        </p:spPr>
      </p:sp>
      <p:sp>
        <p:nvSpPr>
          <p:cNvPr id="3" name="Espace réservé des notes 2"/>
          <p:cNvSpPr>
            <a:spLocks noGrp="1"/>
          </p:cNvSpPr>
          <p:nvPr>
            <p:ph type="body" idx="1"/>
          </p:nvPr>
        </p:nvSpPr>
        <p:spPr/>
        <p:txBody>
          <a:bodyPr/>
          <a:lstStyle/>
          <a:p>
            <a:pPr rtl="0"/>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30275" rtl="0" eaLnBrk="1" fontAlgn="base" latinLnBrk="0" hangingPunct="1">
                <a:lnSpc>
                  <a:spcPct val="100000"/>
                </a:lnSpc>
                <a:spcBef>
                  <a:spcPct val="0"/>
                </a:spcBef>
                <a:spcAft>
                  <a:spcPct val="0"/>
                </a:spcAft>
                <a:buClrTx/>
                <a:buSzTx/>
                <a:buFontTx/>
                <a:buNone/>
                <a:tabLst/>
                <a:defRPr/>
              </a:pPr>
              <a:t>140</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506268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Fill-</a:t>
            </a:r>
            <a:r>
              <a:rPr lang="fr-FR" dirty="0" err="1"/>
              <a:t>anay</a:t>
            </a:r>
            <a:r>
              <a:rPr lang="fr-FR" dirty="0"/>
              <a:t> (</a:t>
            </a:r>
            <a:r>
              <a:rPr lang="fr-FR" dirty="0" err="1">
                <a:latin typeface="Arial" panose="020B0604020202020204" pitchFamily="34" charset="0"/>
                <a:cs typeface="Arial" panose="020B0604020202020204" pitchFamily="34" charset="0"/>
              </a:rPr>
              <a:t>fill</a:t>
            </a:r>
            <a:r>
              <a:rPr lang="fr-FR" dirty="0">
                <a:latin typeface="Arial" panose="020B0604020202020204" pitchFamily="34" charset="0"/>
                <a:cs typeface="Arial" panose="020B0604020202020204" pitchFamily="34" charset="0"/>
              </a:rPr>
              <a:t>)</a:t>
            </a:r>
            <a:endParaRPr lang="fr-DZ"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2493C-8451-43D1-BF06-ADB6D34ABE32}" type="slidenum">
              <a:rPr kumimoji="0" lang="fr-D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fr-D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06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dirty="0"/>
              <a:t>Dans la Distribution normal, la moyenne et le </a:t>
            </a:r>
            <a:r>
              <a:rPr lang="fr-FR" sz="1200" dirty="0" err="1"/>
              <a:t>mediane</a:t>
            </a:r>
            <a:r>
              <a:rPr lang="fr-FR" sz="1200" dirty="0"/>
              <a:t> c la </a:t>
            </a:r>
            <a:r>
              <a:rPr lang="fr-FR" sz="1200" dirty="0" err="1"/>
              <a:t>meme</a:t>
            </a:r>
            <a:r>
              <a:rPr lang="fr-FR" sz="1200" dirty="0"/>
              <a:t> valeur</a:t>
            </a:r>
          </a:p>
          <a:p>
            <a:r>
              <a:rPr lang="fr-FR" sz="1200" dirty="0"/>
              <a:t>Premier Q1: </a:t>
            </a:r>
          </a:p>
          <a:p>
            <a:r>
              <a:rPr lang="fr-FR" sz="1200" dirty="0"/>
              <a:t>50% de valeur sont la </a:t>
            </a:r>
          </a:p>
          <a:p>
            <a:endParaRPr lang="fr-FR" sz="1200" dirty="0"/>
          </a:p>
          <a:p>
            <a:r>
              <a:rPr lang="fr-FR" sz="1200" dirty="0"/>
              <a:t>La distribution entre la </a:t>
            </a:r>
            <a:r>
              <a:rPr lang="fr-FR" sz="1200" dirty="0" err="1"/>
              <a:t>mediale</a:t>
            </a:r>
            <a:r>
              <a:rPr lang="fr-FR" sz="1200" dirty="0"/>
              <a:t> et </a:t>
            </a:r>
          </a:p>
          <a:p>
            <a:r>
              <a:rPr lang="fr-FR" sz="1200" dirty="0" err="1"/>
              <a:t>labonrne</a:t>
            </a:r>
            <a:r>
              <a:rPr lang="fr-FR" sz="1200" dirty="0"/>
              <a:t> </a:t>
            </a:r>
            <a:r>
              <a:rPr lang="fr-FR" sz="1200" dirty="0" err="1"/>
              <a:t>hauteet</a:t>
            </a:r>
            <a:r>
              <a:rPr lang="fr-FR" sz="1200" dirty="0"/>
              <a:t> la borne basse </a:t>
            </a:r>
          </a:p>
          <a:p>
            <a:r>
              <a:rPr lang="fr-FR" sz="1200" dirty="0"/>
              <a:t>c’est la </a:t>
            </a:r>
            <a:r>
              <a:rPr lang="fr-FR" sz="1200" dirty="0" err="1"/>
              <a:t>meme</a:t>
            </a:r>
            <a:endParaRPr lang="fr-FR" sz="1200" dirty="0"/>
          </a:p>
          <a:p>
            <a:endParaRPr lang="fr-FR" sz="1200" dirty="0"/>
          </a:p>
          <a:p>
            <a:r>
              <a:rPr lang="fr-FR" sz="1200" dirty="0" err="1"/>
              <a:t>Veleur</a:t>
            </a:r>
            <a:r>
              <a:rPr lang="fr-FR" sz="1200" dirty="0"/>
              <a:t> min, </a:t>
            </a:r>
            <a:r>
              <a:rPr lang="fr-FR" sz="1200" dirty="0" err="1"/>
              <a:t>veleur</a:t>
            </a:r>
            <a:r>
              <a:rPr lang="fr-FR" sz="1200" dirty="0"/>
              <a:t> max</a:t>
            </a:r>
          </a:p>
          <a:p>
            <a:r>
              <a:rPr lang="fr-FR" sz="1200" dirty="0"/>
              <a:t>Distribution</a:t>
            </a:r>
          </a:p>
          <a:p>
            <a:endParaRPr lang="fr-FR" sz="1200" dirty="0"/>
          </a:p>
          <a:p>
            <a:r>
              <a:rPr lang="fr-FR" sz="1200" dirty="0"/>
              <a:t>La distribution autour de la </a:t>
            </a:r>
            <a:r>
              <a:rPr lang="fr-FR" sz="1200" dirty="0" err="1"/>
              <a:t>mediabe</a:t>
            </a:r>
            <a:r>
              <a:rPr lang="fr-FR" sz="1200" dirty="0"/>
              <a:t> est parfaite</a:t>
            </a:r>
          </a:p>
          <a:p>
            <a:r>
              <a:rPr lang="fr-FR" sz="1200" dirty="0"/>
              <a:t>La </a:t>
            </a:r>
            <a:r>
              <a:rPr lang="fr-FR" sz="1200" dirty="0" err="1"/>
              <a:t>mediane</a:t>
            </a:r>
            <a:r>
              <a:rPr lang="fr-FR" sz="1200" dirty="0"/>
              <a:t> est centré</a:t>
            </a:r>
          </a:p>
          <a:p>
            <a:r>
              <a:rPr lang="fr-FR" sz="1200" dirty="0"/>
              <a:t>La </a:t>
            </a:r>
            <a:r>
              <a:rPr lang="fr-FR" sz="1200" dirty="0" err="1"/>
              <a:t>distributon</a:t>
            </a:r>
            <a:r>
              <a:rPr lang="fr-FR" sz="1200" dirty="0"/>
              <a:t> autour de la moyenne est </a:t>
            </a:r>
            <a:r>
              <a:rPr lang="fr-FR" sz="1200" dirty="0" err="1"/>
              <a:t>symetrique</a:t>
            </a:r>
            <a:endParaRPr lang="fr-FR" sz="1200" dirty="0"/>
          </a:p>
          <a:p>
            <a:endParaRPr lang="fr-DZ" dirty="0"/>
          </a:p>
        </p:txBody>
      </p:sp>
      <p:sp>
        <p:nvSpPr>
          <p:cNvPr id="4" name="Slide Number Placeholder 3"/>
          <p:cNvSpPr>
            <a:spLocks noGrp="1"/>
          </p:cNvSpPr>
          <p:nvPr>
            <p:ph type="sldNum" sz="quarter" idx="5"/>
          </p:nvPr>
        </p:nvSpPr>
        <p:spPr/>
        <p:txBody>
          <a:bodyPr/>
          <a:lstStyle/>
          <a:p>
            <a:fld id="{34D2493C-8451-43D1-BF06-ADB6D34ABE32}" type="slidenum">
              <a:rPr lang="fr-DZ" smtClean="0"/>
              <a:t>183</a:t>
            </a:fld>
            <a:endParaRPr lang="fr-DZ"/>
          </a:p>
        </p:txBody>
      </p:sp>
    </p:spTree>
    <p:extLst>
      <p:ext uri="{BB962C8B-B14F-4D97-AF65-F5344CB8AC3E}">
        <p14:creationId xmlns:p14="http://schemas.microsoft.com/office/powerpoint/2010/main" val="225817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dirty="0">
                <a:latin typeface="Arial" panose="020B0604020202020204" pitchFamily="34" charset="0"/>
                <a:cs typeface="Arial" panose="020B0604020202020204" pitchFamily="34" charset="0"/>
              </a:rPr>
              <a:t>Dans quel but valoriser les données?</a:t>
            </a:r>
            <a:endParaRPr lang="fr-DZ"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D2493C-8451-43D1-BF06-ADB6D34ABE32}" type="slidenum">
              <a:rPr kumimoji="0" lang="fr-D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D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42290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5250" y="742950"/>
            <a:ext cx="6604000" cy="3714750"/>
          </a:xfrm>
        </p:spPr>
      </p:sp>
      <p:sp>
        <p:nvSpPr>
          <p:cNvPr id="3" name="Espace réservé des notes 2"/>
          <p:cNvSpPr>
            <a:spLocks noGrp="1"/>
          </p:cNvSpPr>
          <p:nvPr>
            <p:ph type="body" idx="1"/>
          </p:nvPr>
        </p:nvSpPr>
        <p:spPr/>
        <p:txBody>
          <a:bodyPr/>
          <a:lstStyle/>
          <a:p>
            <a:pPr rtl="0"/>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30275" rtl="0" eaLnBrk="1" fontAlgn="base" latinLnBrk="0" hangingPunct="1">
                <a:lnSpc>
                  <a:spcPct val="100000"/>
                </a:lnSpc>
                <a:spcBef>
                  <a:spcPct val="0"/>
                </a:spcBef>
                <a:spcAft>
                  <a:spcPct val="0"/>
                </a:spcAft>
                <a:buClrTx/>
                <a:buSzTx/>
                <a:buFontTx/>
                <a:buNone/>
                <a:tabLst/>
                <a:defRPr/>
              </a:pPr>
              <a:t>221</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2986237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DZ" dirty="0"/>
          </a:p>
        </p:txBody>
      </p:sp>
      <p:sp>
        <p:nvSpPr>
          <p:cNvPr id="4" name="Slide Number Placeholder 3"/>
          <p:cNvSpPr>
            <a:spLocks noGrp="1"/>
          </p:cNvSpPr>
          <p:nvPr>
            <p:ph type="sldNum" sz="quarter" idx="5"/>
          </p:nvPr>
        </p:nvSpPr>
        <p:spPr/>
        <p:txBody>
          <a:bodyPr/>
          <a:lstStyle/>
          <a:p>
            <a:fld id="{34D2493C-8451-43D1-BF06-ADB6D34ABE32}" type="slidenum">
              <a:rPr lang="fr-DZ" smtClean="0"/>
              <a:t>223</a:t>
            </a:fld>
            <a:endParaRPr lang="fr-DZ"/>
          </a:p>
        </p:txBody>
      </p:sp>
    </p:spTree>
    <p:extLst>
      <p:ext uri="{BB962C8B-B14F-4D97-AF65-F5344CB8AC3E}">
        <p14:creationId xmlns:p14="http://schemas.microsoft.com/office/powerpoint/2010/main" val="1214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5250" y="742950"/>
            <a:ext cx="6604000" cy="3714750"/>
          </a:xfrm>
        </p:spPr>
      </p:sp>
      <p:sp>
        <p:nvSpPr>
          <p:cNvPr id="3" name="Espace réservé des notes 2"/>
          <p:cNvSpPr>
            <a:spLocks noGrp="1"/>
          </p:cNvSpPr>
          <p:nvPr>
            <p:ph type="body" idx="1"/>
          </p:nvPr>
        </p:nvSpPr>
        <p:spPr/>
        <p:txBody>
          <a:bodyPr/>
          <a:lstStyle/>
          <a:p>
            <a:pPr rtl="0"/>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30275" rtl="0" eaLnBrk="1" fontAlgn="base" latinLnBrk="0" hangingPunct="1">
                <a:lnSpc>
                  <a:spcPct val="100000"/>
                </a:lnSpc>
                <a:spcBef>
                  <a:spcPct val="0"/>
                </a:spcBef>
                <a:spcAft>
                  <a:spcPct val="0"/>
                </a:spcAft>
                <a:buClrTx/>
                <a:buSzTx/>
                <a:buFontTx/>
                <a:buNone/>
                <a:tabLst/>
                <a:defRPr/>
              </a:pPr>
              <a:t>224</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13623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DZ" dirty="0"/>
          </a:p>
        </p:txBody>
      </p:sp>
      <p:sp>
        <p:nvSpPr>
          <p:cNvPr id="4" name="Slide Number Placeholder 3"/>
          <p:cNvSpPr>
            <a:spLocks noGrp="1"/>
          </p:cNvSpPr>
          <p:nvPr>
            <p:ph type="sldNum" sz="quarter" idx="5"/>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30275" rtl="0" eaLnBrk="1" fontAlgn="base" latinLnBrk="0" hangingPunct="1">
                <a:lnSpc>
                  <a:spcPct val="100000"/>
                </a:lnSpc>
                <a:spcBef>
                  <a:spcPct val="0"/>
                </a:spcBef>
                <a:spcAft>
                  <a:spcPct val="0"/>
                </a:spcAft>
                <a:buClrTx/>
                <a:buSzTx/>
                <a:buFontTx/>
                <a:buNone/>
                <a:tabLst/>
                <a:defRPr/>
              </a:pPr>
              <a:t>257</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31217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7288BF7D-86C3-441E-ACCE-B7C8B67F2BE0}" type="slidenum">
              <a:rPr lang="en-US" smtClean="0"/>
              <a:t>24</a:t>
            </a:fld>
            <a:endParaRPr lang="en-US"/>
          </a:p>
        </p:txBody>
      </p:sp>
    </p:spTree>
    <p:extLst>
      <p:ext uri="{BB962C8B-B14F-4D97-AF65-F5344CB8AC3E}">
        <p14:creationId xmlns:p14="http://schemas.microsoft.com/office/powerpoint/2010/main" val="2705006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5250" y="742950"/>
            <a:ext cx="6604000" cy="3714750"/>
          </a:xfrm>
        </p:spPr>
      </p:sp>
      <p:sp>
        <p:nvSpPr>
          <p:cNvPr id="3" name="Espace réservé des notes 2"/>
          <p:cNvSpPr>
            <a:spLocks noGrp="1"/>
          </p:cNvSpPr>
          <p:nvPr>
            <p:ph type="body" idx="1"/>
          </p:nvPr>
        </p:nvSpPr>
        <p:spPr/>
        <p:txBody>
          <a:bodyPr/>
          <a:lstStyle/>
          <a:p>
            <a:pPr rtl="0"/>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cs typeface="+mn-cs"/>
              </a:rPr>
              <a:pPr marL="0" marR="0" lvl="0" indent="0" algn="r" defTabSz="930275" rtl="0" eaLnBrk="1" fontAlgn="base" latinLnBrk="0" hangingPunct="1">
                <a:lnSpc>
                  <a:spcPct val="100000"/>
                </a:lnSpc>
                <a:spcBef>
                  <a:spcPct val="0"/>
                </a:spcBef>
                <a:spcAft>
                  <a:spcPct val="0"/>
                </a:spcAft>
                <a:buClrTx/>
                <a:buSzTx/>
                <a:buFontTx/>
                <a:buNone/>
                <a:tabLst/>
                <a:defRPr/>
              </a:pPr>
              <a:t>26</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Tree>
    <p:extLst>
      <p:ext uri="{BB962C8B-B14F-4D97-AF65-F5344CB8AC3E}">
        <p14:creationId xmlns:p14="http://schemas.microsoft.com/office/powerpoint/2010/main" val="13623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DZ" dirty="0"/>
          </a:p>
        </p:txBody>
      </p:sp>
      <p:sp>
        <p:nvSpPr>
          <p:cNvPr id="4" name="Slide Number Placeholder 3"/>
          <p:cNvSpPr>
            <a:spLocks noGrp="1"/>
          </p:cNvSpPr>
          <p:nvPr>
            <p:ph type="sldNum" sz="quarter" idx="5"/>
          </p:nvPr>
        </p:nvSpPr>
        <p:spPr/>
        <p:txBody>
          <a:bodyPr/>
          <a:lstStyle/>
          <a:p>
            <a:fld id="{34D2493C-8451-43D1-BF06-ADB6D34ABE32}" type="slidenum">
              <a:rPr lang="fr-DZ" smtClean="0"/>
              <a:t>27</a:t>
            </a:fld>
            <a:endParaRPr lang="fr-DZ"/>
          </a:p>
        </p:txBody>
      </p:sp>
    </p:spTree>
    <p:extLst>
      <p:ext uri="{BB962C8B-B14F-4D97-AF65-F5344CB8AC3E}">
        <p14:creationId xmlns:p14="http://schemas.microsoft.com/office/powerpoint/2010/main" val="369633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DZ" dirty="0"/>
          </a:p>
        </p:txBody>
      </p:sp>
      <p:sp>
        <p:nvSpPr>
          <p:cNvPr id="4" name="Slide Number Placeholder 3"/>
          <p:cNvSpPr>
            <a:spLocks noGrp="1"/>
          </p:cNvSpPr>
          <p:nvPr>
            <p:ph type="sldNum" sz="quarter" idx="5"/>
          </p:nvPr>
        </p:nvSpPr>
        <p:spPr/>
        <p:txBody>
          <a:bodyPr/>
          <a:lstStyle/>
          <a:p>
            <a:fld id="{34D2493C-8451-43D1-BF06-ADB6D34ABE32}" type="slidenum">
              <a:rPr lang="fr-DZ" smtClean="0"/>
              <a:t>30</a:t>
            </a:fld>
            <a:endParaRPr lang="fr-DZ"/>
          </a:p>
        </p:txBody>
      </p:sp>
    </p:spTree>
    <p:extLst>
      <p:ext uri="{BB962C8B-B14F-4D97-AF65-F5344CB8AC3E}">
        <p14:creationId xmlns:p14="http://schemas.microsoft.com/office/powerpoint/2010/main" val="3808693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DZ" dirty="0"/>
          </a:p>
        </p:txBody>
      </p:sp>
      <p:sp>
        <p:nvSpPr>
          <p:cNvPr id="4" name="Slide Number Placeholder 3"/>
          <p:cNvSpPr>
            <a:spLocks noGrp="1"/>
          </p:cNvSpPr>
          <p:nvPr>
            <p:ph type="sldNum" sz="quarter" idx="5"/>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66</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2961019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b="0" i="0" dirty="0">
                <a:solidFill>
                  <a:srgbClr val="686868"/>
                </a:solidFill>
                <a:effectLst/>
                <a:highlight>
                  <a:srgbClr val="00FF00"/>
                </a:highlight>
                <a:latin typeface="-apple-system"/>
              </a:rPr>
              <a:t>Les variables d’environnement de Windows définissent certaines données de configuration qui peuvent être utilisées par les applications et Windows lui même.</a:t>
            </a:r>
            <a:endParaRPr lang="fr-DZ" dirty="0">
              <a:highlight>
                <a:srgbClr val="00FF00"/>
              </a:highlight>
            </a:endParaRPr>
          </a:p>
          <a:p>
            <a:endParaRPr lang="fr-DZ" dirty="0"/>
          </a:p>
        </p:txBody>
      </p:sp>
      <p:sp>
        <p:nvSpPr>
          <p:cNvPr id="4" name="Slide Number Placeholder 3"/>
          <p:cNvSpPr>
            <a:spLocks noGrp="1"/>
          </p:cNvSpPr>
          <p:nvPr>
            <p:ph type="sldNum" sz="quarter" idx="5"/>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67</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1521210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95250" y="742950"/>
            <a:ext cx="6604000" cy="3714750"/>
          </a:xfrm>
        </p:spPr>
      </p:sp>
      <p:sp>
        <p:nvSpPr>
          <p:cNvPr id="3" name="Espace réservé des notes 2"/>
          <p:cNvSpPr>
            <a:spLocks noGrp="1"/>
          </p:cNvSpPr>
          <p:nvPr>
            <p:ph type="body" idx="1"/>
          </p:nvPr>
        </p:nvSpPr>
        <p:spPr/>
        <p:txBody>
          <a:bodyPr/>
          <a:lstStyle/>
          <a:p>
            <a:pPr rtl="0"/>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83</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60156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552000" y="0"/>
            <a:ext cx="1104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a:t>Click to edit Master text styles</a:t>
            </a:r>
          </a:p>
        </p:txBody>
      </p:sp>
    </p:spTree>
    <p:extLst>
      <p:ext uri="{BB962C8B-B14F-4D97-AF65-F5344CB8AC3E}">
        <p14:creationId xmlns:p14="http://schemas.microsoft.com/office/powerpoint/2010/main" val="21441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3DB00BE1-3EEE-42E9-9F8A-9E4EC834188B}" type="datetimeFigureOut">
              <a:rPr lang="fr-FR" smtClean="0"/>
              <a:t>26/12/2024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230A6D3-A64C-4A7A-AD9A-597C0755523C}" type="slidenum">
              <a:rPr lang="fr-FR" smtClean="0"/>
              <a:t>‹N°›</a:t>
            </a:fld>
            <a:endParaRPr lang="fr-FR"/>
          </a:p>
        </p:txBody>
      </p:sp>
    </p:spTree>
    <p:extLst>
      <p:ext uri="{BB962C8B-B14F-4D97-AF65-F5344CB8AC3E}">
        <p14:creationId xmlns:p14="http://schemas.microsoft.com/office/powerpoint/2010/main" val="2451722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3DB00BE1-3EEE-42E9-9F8A-9E4EC834188B}" type="datetimeFigureOut">
              <a:rPr lang="fr-FR" smtClean="0"/>
              <a:t>26/12/2024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230A6D3-A64C-4A7A-AD9A-597C0755523C}" type="slidenum">
              <a:rPr lang="fr-FR" smtClean="0"/>
              <a:t>‹N°›</a:t>
            </a:fld>
            <a:endParaRPr lang="fr-FR"/>
          </a:p>
        </p:txBody>
      </p:sp>
    </p:spTree>
    <p:extLst>
      <p:ext uri="{BB962C8B-B14F-4D97-AF65-F5344CB8AC3E}">
        <p14:creationId xmlns:p14="http://schemas.microsoft.com/office/powerpoint/2010/main" val="1834055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DB00BE1-3EEE-42E9-9F8A-9E4EC834188B}" type="datetimeFigureOut">
              <a:rPr lang="fr-FR" smtClean="0"/>
              <a:t>26/12/2024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230A6D3-A64C-4A7A-AD9A-597C0755523C}" type="slidenum">
              <a:rPr lang="fr-FR" smtClean="0"/>
              <a:t>‹N°›</a:t>
            </a:fld>
            <a:endParaRPr lang="fr-FR"/>
          </a:p>
        </p:txBody>
      </p:sp>
    </p:spTree>
    <p:extLst>
      <p:ext uri="{BB962C8B-B14F-4D97-AF65-F5344CB8AC3E}">
        <p14:creationId xmlns:p14="http://schemas.microsoft.com/office/powerpoint/2010/main" val="1190806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3DB00BE1-3EEE-42E9-9F8A-9E4EC834188B}" type="datetimeFigureOut">
              <a:rPr lang="fr-FR" smtClean="0"/>
              <a:t>26/12/2024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230A6D3-A64C-4A7A-AD9A-597C0755523C}" type="slidenum">
              <a:rPr lang="fr-FR" smtClean="0"/>
              <a:t>‹N°›</a:t>
            </a:fld>
            <a:endParaRPr lang="fr-FR"/>
          </a:p>
        </p:txBody>
      </p:sp>
    </p:spTree>
    <p:extLst>
      <p:ext uri="{BB962C8B-B14F-4D97-AF65-F5344CB8AC3E}">
        <p14:creationId xmlns:p14="http://schemas.microsoft.com/office/powerpoint/2010/main" val="391811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3DB00BE1-3EEE-42E9-9F8A-9E4EC834188B}" type="datetimeFigureOut">
              <a:rPr lang="fr-FR" smtClean="0"/>
              <a:t>26/12/2024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230A6D3-A64C-4A7A-AD9A-597C0755523C}" type="slidenum">
              <a:rPr lang="fr-FR" smtClean="0"/>
              <a:t>‹N°›</a:t>
            </a:fld>
            <a:endParaRPr lang="fr-FR"/>
          </a:p>
        </p:txBody>
      </p:sp>
    </p:spTree>
    <p:extLst>
      <p:ext uri="{BB962C8B-B14F-4D97-AF65-F5344CB8AC3E}">
        <p14:creationId xmlns:p14="http://schemas.microsoft.com/office/powerpoint/2010/main" val="2790233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DB00BE1-3EEE-42E9-9F8A-9E4EC834188B}" type="datetimeFigureOut">
              <a:rPr lang="fr-FR" smtClean="0"/>
              <a:t>26/12/2024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230A6D3-A64C-4A7A-AD9A-597C0755523C}" type="slidenum">
              <a:rPr lang="fr-FR" smtClean="0"/>
              <a:t>‹N°›</a:t>
            </a:fld>
            <a:endParaRPr lang="fr-FR"/>
          </a:p>
        </p:txBody>
      </p:sp>
    </p:spTree>
    <p:extLst>
      <p:ext uri="{BB962C8B-B14F-4D97-AF65-F5344CB8AC3E}">
        <p14:creationId xmlns:p14="http://schemas.microsoft.com/office/powerpoint/2010/main" val="4191059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DB00BE1-3EEE-42E9-9F8A-9E4EC834188B}" type="datetimeFigureOut">
              <a:rPr lang="fr-FR" smtClean="0"/>
              <a:t>26/12/2024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230A6D3-A64C-4A7A-AD9A-597C0755523C}" type="slidenum">
              <a:rPr lang="fr-FR" smtClean="0"/>
              <a:t>‹N°›</a:t>
            </a:fld>
            <a:endParaRPr lang="fr-FR"/>
          </a:p>
        </p:txBody>
      </p:sp>
    </p:spTree>
    <p:extLst>
      <p:ext uri="{BB962C8B-B14F-4D97-AF65-F5344CB8AC3E}">
        <p14:creationId xmlns:p14="http://schemas.microsoft.com/office/powerpoint/2010/main" val="35939510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609600" y="310203"/>
            <a:ext cx="10972800" cy="790787"/>
          </a:xfrm>
          <a:prstGeom prst="rect">
            <a:avLst/>
          </a:prstGeom>
        </p:spPr>
        <p:txBody>
          <a:bodyPr vert="horz"/>
          <a:lstStyle>
            <a:lvl1pPr>
              <a:defRPr sz="3600" b="1">
                <a:solidFill>
                  <a:srgbClr val="00B050"/>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7" name="Espace réservé du contenu 2"/>
          <p:cNvSpPr>
            <a:spLocks noGrp="1"/>
          </p:cNvSpPr>
          <p:nvPr>
            <p:ph idx="1"/>
          </p:nvPr>
        </p:nvSpPr>
        <p:spPr>
          <a:xfrm>
            <a:off x="609600" y="1388282"/>
            <a:ext cx="5711957" cy="5058078"/>
          </a:xfrm>
          <a:prstGeom prst="rect">
            <a:avLst/>
          </a:prstGeom>
        </p:spPr>
        <p:txBody>
          <a:bodyPr/>
          <a:lstStyle>
            <a:lvl1pPr marL="0" indent="0" algn="l">
              <a:buClr>
                <a:srgbClr val="305291"/>
              </a:buClr>
              <a:buFont typeface="Arial"/>
              <a:buNone/>
              <a:defRPr sz="2025">
                <a:solidFill>
                  <a:srgbClr val="474746"/>
                </a:solidFill>
                <a:latin typeface="+mj-lt"/>
              </a:defRPr>
            </a:lvl1pPr>
            <a:lvl2pPr marL="137700" indent="0" algn="l">
              <a:buClr>
                <a:srgbClr val="41A336"/>
              </a:buClr>
              <a:buFontTx/>
              <a:buNone/>
              <a:defRPr sz="1500" b="0" i="0">
                <a:solidFill>
                  <a:srgbClr val="2E3135"/>
                </a:solidFill>
                <a:latin typeface="Verdana"/>
                <a:cs typeface="Verdana"/>
              </a:defRPr>
            </a:lvl2pPr>
            <a:lvl3pPr marL="329400" indent="0" algn="l">
              <a:buClr>
                <a:srgbClr val="41A336"/>
              </a:buClr>
              <a:buFontTx/>
              <a:buNone/>
              <a:defRPr sz="1500" b="0" i="0">
                <a:solidFill>
                  <a:srgbClr val="2E3135"/>
                </a:solidFill>
                <a:latin typeface="Verdana"/>
                <a:cs typeface="Verdana"/>
              </a:defRPr>
            </a:lvl3pPr>
            <a:lvl4pPr marL="504900" indent="0" algn="l">
              <a:buClr>
                <a:srgbClr val="41A336"/>
              </a:buClr>
              <a:buFontTx/>
              <a:buNone/>
              <a:defRPr sz="1350" b="0" i="0">
                <a:solidFill>
                  <a:srgbClr val="2E3135"/>
                </a:solidFill>
                <a:latin typeface="Verdana"/>
                <a:cs typeface="Verdana"/>
              </a:defRPr>
            </a:lvl4pPr>
            <a:lvl5pPr marL="1147500" indent="-171450" algn="l">
              <a:buClr>
                <a:srgbClr val="41A336"/>
              </a:buClr>
              <a:buFont typeface="Arial"/>
              <a:buChar char="•"/>
              <a:defRPr sz="750" b="0" i="0">
                <a:solidFill>
                  <a:srgbClr val="2E3135"/>
                </a:solidFill>
                <a:latin typeface="Verdana"/>
                <a:cs typeface="Verdana"/>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10303200" y="6591300"/>
            <a:ext cx="1888800" cy="266700"/>
          </a:xfrm>
          <a:prstGeom prst="rect">
            <a:avLst/>
          </a:prstGeom>
        </p:spPr>
        <p:txBody>
          <a:bodyPr anchor="ctr"/>
          <a:lstStyle>
            <a:lvl1pPr algn="r" fontAlgn="auto">
              <a:spcBef>
                <a:spcPts val="0"/>
              </a:spcBef>
              <a:spcAft>
                <a:spcPts val="0"/>
              </a:spcAft>
              <a:defRPr sz="825"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609600" y="1196752"/>
            <a:ext cx="109728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968603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552000" y="0"/>
            <a:ext cx="11040000" cy="4554000"/>
          </a:xfrm>
          <a:prstGeom prst="rect">
            <a:avLst/>
          </a:prstGeom>
          <a:noFill/>
        </p:spPr>
        <p:txBody>
          <a:bodyPr anchor="ctr" anchorCtr="0"/>
          <a:lstStyle>
            <a:lvl1pPr algn="ctr">
              <a:lnSpc>
                <a:spcPct val="80000"/>
              </a:lnSpc>
              <a:spcAft>
                <a:spcPts val="0"/>
              </a:spcAft>
              <a:buClr>
                <a:srgbClr val="FF6600"/>
              </a:buClr>
              <a:buNone/>
              <a:defRPr sz="2625" b="0" i="0">
                <a:solidFill>
                  <a:schemeClr val="bg1"/>
                </a:solidFill>
                <a:latin typeface="Verdana"/>
                <a:cs typeface="Verdana"/>
              </a:defRPr>
            </a:lvl1pPr>
            <a:lvl2pPr marL="342900" indent="0" algn="ctr">
              <a:buClr>
                <a:srgbClr val="FF6600"/>
              </a:buClr>
              <a:buFontTx/>
              <a:buNone/>
              <a:defRPr sz="1875"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a:t>Click to edit Master text styles</a:t>
            </a:r>
          </a:p>
        </p:txBody>
      </p:sp>
    </p:spTree>
    <p:extLst>
      <p:ext uri="{BB962C8B-B14F-4D97-AF65-F5344CB8AC3E}">
        <p14:creationId xmlns:p14="http://schemas.microsoft.com/office/powerpoint/2010/main" val="863586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609600" y="310203"/>
            <a:ext cx="10972800" cy="790787"/>
          </a:xfrm>
          <a:prstGeom prst="rect">
            <a:avLst/>
          </a:prstGeom>
        </p:spPr>
        <p:txBody>
          <a:bodyPr vert="horz"/>
          <a:lstStyle>
            <a:lvl1pPr>
              <a:defRPr sz="3600" b="1">
                <a:solidFill>
                  <a:srgbClr val="00B050"/>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7" name="Espace réservé du contenu 2"/>
          <p:cNvSpPr>
            <a:spLocks noGrp="1"/>
          </p:cNvSpPr>
          <p:nvPr>
            <p:ph idx="1"/>
          </p:nvPr>
        </p:nvSpPr>
        <p:spPr>
          <a:xfrm>
            <a:off x="609600" y="1388282"/>
            <a:ext cx="5711957" cy="5058078"/>
          </a:xfrm>
          <a:prstGeom prst="rect">
            <a:avLst/>
          </a:prstGeom>
        </p:spPr>
        <p:txBody>
          <a:bodyPr/>
          <a:lstStyle>
            <a:lvl1pPr marL="0" indent="0" algn="l">
              <a:buClr>
                <a:srgbClr val="305291"/>
              </a:buClr>
              <a:buFont typeface="Arial"/>
              <a:buNone/>
              <a:defRPr sz="2025">
                <a:solidFill>
                  <a:srgbClr val="474746"/>
                </a:solidFill>
                <a:latin typeface="+mj-lt"/>
              </a:defRPr>
            </a:lvl1pPr>
            <a:lvl2pPr marL="137700" indent="0" algn="l">
              <a:buClr>
                <a:srgbClr val="41A336"/>
              </a:buClr>
              <a:buFontTx/>
              <a:buNone/>
              <a:defRPr sz="1500" b="0" i="0">
                <a:solidFill>
                  <a:srgbClr val="2E3135"/>
                </a:solidFill>
                <a:latin typeface="Verdana"/>
                <a:cs typeface="Verdana"/>
              </a:defRPr>
            </a:lvl2pPr>
            <a:lvl3pPr marL="329400" indent="0" algn="l">
              <a:buClr>
                <a:srgbClr val="41A336"/>
              </a:buClr>
              <a:buFontTx/>
              <a:buNone/>
              <a:defRPr sz="1500" b="0" i="0">
                <a:solidFill>
                  <a:srgbClr val="2E3135"/>
                </a:solidFill>
                <a:latin typeface="Verdana"/>
                <a:cs typeface="Verdana"/>
              </a:defRPr>
            </a:lvl3pPr>
            <a:lvl4pPr marL="504900" indent="0" algn="l">
              <a:buClr>
                <a:srgbClr val="41A336"/>
              </a:buClr>
              <a:buFontTx/>
              <a:buNone/>
              <a:defRPr sz="1350" b="0" i="0">
                <a:solidFill>
                  <a:srgbClr val="2E3135"/>
                </a:solidFill>
                <a:latin typeface="Verdana"/>
                <a:cs typeface="Verdana"/>
              </a:defRPr>
            </a:lvl4pPr>
            <a:lvl5pPr marL="1147500" indent="-171450" algn="l">
              <a:buClr>
                <a:srgbClr val="41A336"/>
              </a:buClr>
              <a:buFont typeface="Arial"/>
              <a:buChar char="•"/>
              <a:defRPr sz="750" b="0" i="0">
                <a:solidFill>
                  <a:srgbClr val="2E3135"/>
                </a:solidFill>
                <a:latin typeface="Verdana"/>
                <a:cs typeface="Verdana"/>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10303200" y="6591300"/>
            <a:ext cx="1888800" cy="266700"/>
          </a:xfrm>
          <a:prstGeom prst="rect">
            <a:avLst/>
          </a:prstGeom>
        </p:spPr>
        <p:txBody>
          <a:bodyPr anchor="ctr"/>
          <a:lstStyle>
            <a:lvl1pPr algn="r" fontAlgn="auto">
              <a:spcBef>
                <a:spcPts val="0"/>
              </a:spcBef>
              <a:spcAft>
                <a:spcPts val="0"/>
              </a:spcAft>
              <a:defRPr sz="825"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609600" y="1196752"/>
            <a:ext cx="109728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518685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609600" y="310201"/>
            <a:ext cx="10972800" cy="790787"/>
          </a:xfrm>
          <a:prstGeom prst="rect">
            <a:avLst/>
          </a:prstGeom>
        </p:spPr>
        <p:txBody>
          <a:bodyPr vert="horz"/>
          <a:lstStyle>
            <a:lvl1pPr>
              <a:defRPr sz="4800" b="1">
                <a:solidFill>
                  <a:srgbClr val="00B050"/>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7" name="Espace réservé du contenu 2"/>
          <p:cNvSpPr>
            <a:spLocks noGrp="1"/>
          </p:cNvSpPr>
          <p:nvPr>
            <p:ph idx="1"/>
          </p:nvPr>
        </p:nvSpPr>
        <p:spPr>
          <a:xfrm>
            <a:off x="609600" y="1388282"/>
            <a:ext cx="5711957"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10303200" y="6591300"/>
            <a:ext cx="18888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609600" y="1196752"/>
            <a:ext cx="109728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709159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10303200" y="6591300"/>
            <a:ext cx="1888800" cy="266700"/>
          </a:xfrm>
          <a:prstGeom prst="rect">
            <a:avLst/>
          </a:prstGeom>
        </p:spPr>
        <p:txBody>
          <a:bodyPr anchor="ctr"/>
          <a:lstStyle>
            <a:lvl1pPr algn="r" fontAlgn="auto">
              <a:spcBef>
                <a:spcPts val="0"/>
              </a:spcBef>
              <a:spcAft>
                <a:spcPts val="0"/>
              </a:spcAft>
              <a:defRPr sz="825"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609600" y="6559023"/>
            <a:ext cx="109728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600" dirty="0">
                <a:solidFill>
                  <a:schemeClr val="bg1"/>
                </a:solidFill>
                <a:latin typeface="Verdana"/>
                <a:cs typeface="Verdana"/>
              </a:rPr>
              <a:t>www.unamur.be</a:t>
            </a:r>
            <a:endParaRPr lang="fr-FR" sz="600" dirty="0">
              <a:solidFill>
                <a:schemeClr val="bg1"/>
              </a:solidFill>
              <a:latin typeface="Verdana"/>
              <a:cs typeface="Verdana"/>
            </a:endParaRPr>
          </a:p>
        </p:txBody>
      </p:sp>
      <p:sp>
        <p:nvSpPr>
          <p:cNvPr id="3" name="Title 2"/>
          <p:cNvSpPr>
            <a:spLocks noGrp="1"/>
          </p:cNvSpPr>
          <p:nvPr>
            <p:ph type="title"/>
          </p:nvPr>
        </p:nvSpPr>
        <p:spPr>
          <a:xfrm>
            <a:off x="609600" y="309693"/>
            <a:ext cx="10972800" cy="790787"/>
          </a:xfrm>
          <a:prstGeom prst="rect">
            <a:avLst/>
          </a:prstGeom>
        </p:spPr>
        <p:txBody>
          <a:bodyPr vert="horz"/>
          <a:lstStyle>
            <a:lvl1pPr>
              <a:defRPr sz="3600" b="1">
                <a:solidFill>
                  <a:srgbClr val="00B050"/>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7" name="Espace réservé du contenu 2"/>
          <p:cNvSpPr>
            <a:spLocks noGrp="1"/>
          </p:cNvSpPr>
          <p:nvPr>
            <p:ph idx="1"/>
          </p:nvPr>
        </p:nvSpPr>
        <p:spPr>
          <a:xfrm>
            <a:off x="609600" y="1388282"/>
            <a:ext cx="10972800" cy="5058078"/>
          </a:xfrm>
          <a:prstGeom prst="rect">
            <a:avLst/>
          </a:prstGeom>
        </p:spPr>
        <p:txBody>
          <a:bodyPr/>
          <a:lstStyle>
            <a:lvl1pPr marL="0" indent="0" algn="l">
              <a:buClr>
                <a:srgbClr val="305291"/>
              </a:buClr>
              <a:buFont typeface="Arial"/>
              <a:buNone/>
              <a:defRPr sz="2025">
                <a:solidFill>
                  <a:srgbClr val="474746"/>
                </a:solidFill>
                <a:latin typeface="+mj-lt"/>
              </a:defRPr>
            </a:lvl1pPr>
            <a:lvl2pPr marL="137700" indent="0" algn="l">
              <a:buClr>
                <a:srgbClr val="41A336"/>
              </a:buClr>
              <a:buFontTx/>
              <a:buNone/>
              <a:defRPr sz="1500" b="0" i="0">
                <a:solidFill>
                  <a:srgbClr val="2E3135"/>
                </a:solidFill>
                <a:latin typeface="Verdana"/>
                <a:cs typeface="Verdana"/>
              </a:defRPr>
            </a:lvl2pPr>
            <a:lvl3pPr marL="329400" indent="0" algn="l">
              <a:buClr>
                <a:srgbClr val="41A336"/>
              </a:buClr>
              <a:buFontTx/>
              <a:buNone/>
              <a:defRPr sz="1500" b="0" i="0">
                <a:solidFill>
                  <a:srgbClr val="2E3135"/>
                </a:solidFill>
                <a:latin typeface="Verdana"/>
                <a:cs typeface="Verdana"/>
              </a:defRPr>
            </a:lvl3pPr>
            <a:lvl4pPr marL="504900" indent="0" algn="l">
              <a:buClr>
                <a:srgbClr val="41A336"/>
              </a:buClr>
              <a:buFontTx/>
              <a:buNone/>
              <a:defRPr sz="1350" b="0" i="0">
                <a:solidFill>
                  <a:srgbClr val="2E3135"/>
                </a:solidFill>
                <a:latin typeface="Verdana"/>
                <a:cs typeface="Verdana"/>
              </a:defRPr>
            </a:lvl4pPr>
            <a:lvl5pPr marL="1147500" indent="-171450" algn="l">
              <a:buClr>
                <a:srgbClr val="41A336"/>
              </a:buClr>
              <a:buFont typeface="Arial"/>
              <a:buChar char="•"/>
              <a:defRPr sz="750" b="0" i="0">
                <a:solidFill>
                  <a:srgbClr val="2E3135"/>
                </a:solidFill>
                <a:latin typeface="Verdana"/>
                <a:cs typeface="Verdana"/>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609600" y="1196752"/>
            <a:ext cx="109728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75080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10303200" y="6591300"/>
            <a:ext cx="1888800" cy="266700"/>
          </a:xfrm>
          <a:prstGeom prst="rect">
            <a:avLst/>
          </a:prstGeom>
        </p:spPr>
        <p:txBody>
          <a:bodyPr anchor="ctr"/>
          <a:lstStyle>
            <a:lvl1pPr algn="r" fontAlgn="auto">
              <a:spcBef>
                <a:spcPts val="0"/>
              </a:spcBef>
              <a:spcAft>
                <a:spcPts val="0"/>
              </a:spcAft>
              <a:defRPr sz="825"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609600" y="6559023"/>
            <a:ext cx="109728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600" dirty="0">
                <a:solidFill>
                  <a:schemeClr val="bg1"/>
                </a:solidFill>
                <a:latin typeface="Verdana"/>
                <a:cs typeface="Verdana"/>
              </a:rPr>
              <a:t>www.unamur.be</a:t>
            </a:r>
            <a:endParaRPr lang="fr-FR" sz="600" dirty="0">
              <a:solidFill>
                <a:schemeClr val="bg1"/>
              </a:solidFill>
              <a:latin typeface="Verdana"/>
              <a:cs typeface="Verdana"/>
            </a:endParaRPr>
          </a:p>
        </p:txBody>
      </p:sp>
      <p:sp>
        <p:nvSpPr>
          <p:cNvPr id="3" name="Title 2"/>
          <p:cNvSpPr>
            <a:spLocks noGrp="1"/>
          </p:cNvSpPr>
          <p:nvPr>
            <p:ph type="title"/>
          </p:nvPr>
        </p:nvSpPr>
        <p:spPr>
          <a:xfrm>
            <a:off x="609600" y="314220"/>
            <a:ext cx="10972800" cy="790787"/>
          </a:xfrm>
          <a:prstGeom prst="rect">
            <a:avLst/>
          </a:prstGeom>
        </p:spPr>
        <p:txBody>
          <a:bodyPr vert="horz"/>
          <a:lstStyle>
            <a:lvl1pPr>
              <a:defRPr sz="3600" b="1">
                <a:solidFill>
                  <a:srgbClr val="00B050"/>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609600" y="1196752"/>
            <a:ext cx="109728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1432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10303200" y="6591300"/>
            <a:ext cx="1888800" cy="266700"/>
          </a:xfrm>
          <a:prstGeom prst="rect">
            <a:avLst/>
          </a:prstGeom>
        </p:spPr>
        <p:txBody>
          <a:bodyPr anchor="ctr"/>
          <a:lstStyle>
            <a:lvl1pPr algn="r" fontAlgn="auto">
              <a:spcBef>
                <a:spcPts val="0"/>
              </a:spcBef>
              <a:spcAft>
                <a:spcPts val="0"/>
              </a:spcAft>
              <a:defRPr sz="825"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609600" y="6559023"/>
            <a:ext cx="109728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600" dirty="0">
                <a:solidFill>
                  <a:schemeClr val="bg1"/>
                </a:solidFill>
                <a:latin typeface="Verdana"/>
                <a:cs typeface="Verdana"/>
              </a:rPr>
              <a:t>www.unamur.be</a:t>
            </a:r>
            <a:endParaRPr lang="fr-FR" sz="600" dirty="0">
              <a:solidFill>
                <a:schemeClr val="bg1"/>
              </a:solidFill>
              <a:latin typeface="Verdana"/>
              <a:cs typeface="Verdana"/>
            </a:endParaRPr>
          </a:p>
        </p:txBody>
      </p:sp>
      <p:sp>
        <p:nvSpPr>
          <p:cNvPr id="3" name="Title 2"/>
          <p:cNvSpPr>
            <a:spLocks noGrp="1"/>
          </p:cNvSpPr>
          <p:nvPr>
            <p:ph type="title"/>
          </p:nvPr>
        </p:nvSpPr>
        <p:spPr>
          <a:xfrm>
            <a:off x="1007436" y="2389261"/>
            <a:ext cx="10177131" cy="2047200"/>
          </a:xfrm>
          <a:prstGeom prst="rect">
            <a:avLst/>
          </a:prstGeom>
          <a:ln w="63500" cmpd="tri">
            <a:solidFill>
              <a:srgbClr val="00B050"/>
            </a:solidFill>
          </a:ln>
        </p:spPr>
        <p:txBody>
          <a:bodyPr vert="horz" anchor="ctr" anchorCtr="1"/>
          <a:lstStyle>
            <a:lvl1pPr>
              <a:defRPr sz="3600" b="1">
                <a:solidFill>
                  <a:srgbClr val="00B050"/>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9581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US"/>
          </a:p>
        </p:txBody>
      </p:sp>
      <p:sp>
        <p:nvSpPr>
          <p:cNvPr id="4" name="Espace réservé de la date 3"/>
          <p:cNvSpPr>
            <a:spLocks noGrp="1"/>
          </p:cNvSpPr>
          <p:nvPr>
            <p:ph type="dt" sz="half" idx="10"/>
          </p:nvPr>
        </p:nvSpPr>
        <p:spPr/>
        <p:txBody>
          <a:bodyPr/>
          <a:lstStyle/>
          <a:p>
            <a:fld id="{15E94A39-3D32-44C9-9D09-860E56FA46BC}" type="datetimeFigureOut">
              <a:rPr lang="en-US" smtClean="0"/>
              <a:t>12/26/2024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0141AE04-741F-4B4A-BA7E-CE599F351460}" type="slidenum">
              <a:rPr lang="en-US" smtClean="0"/>
              <a:t>‹N°›</a:t>
            </a:fld>
            <a:endParaRPr lang="en-US"/>
          </a:p>
        </p:txBody>
      </p:sp>
    </p:spTree>
    <p:extLst>
      <p:ext uri="{BB962C8B-B14F-4D97-AF65-F5344CB8AC3E}">
        <p14:creationId xmlns:p14="http://schemas.microsoft.com/office/powerpoint/2010/main" val="8837128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15E94A39-3D32-44C9-9D09-860E56FA46BC}" type="datetimeFigureOut">
              <a:rPr lang="en-US" smtClean="0"/>
              <a:t>12/26/2024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0141AE04-741F-4B4A-BA7E-CE599F351460}" type="slidenum">
              <a:rPr lang="en-US" smtClean="0"/>
              <a:t>‹N°›</a:t>
            </a:fld>
            <a:endParaRPr lang="en-US"/>
          </a:p>
        </p:txBody>
      </p:sp>
    </p:spTree>
    <p:extLst>
      <p:ext uri="{BB962C8B-B14F-4D97-AF65-F5344CB8AC3E}">
        <p14:creationId xmlns:p14="http://schemas.microsoft.com/office/powerpoint/2010/main" val="2314956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15E94A39-3D32-44C9-9D09-860E56FA46BC}" type="datetimeFigureOut">
              <a:rPr lang="en-US" smtClean="0"/>
              <a:t>12/26/2024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0141AE04-741F-4B4A-BA7E-CE599F351460}" type="slidenum">
              <a:rPr lang="en-US" smtClean="0"/>
              <a:t>‹N°›</a:t>
            </a:fld>
            <a:endParaRPr lang="en-US"/>
          </a:p>
        </p:txBody>
      </p:sp>
    </p:spTree>
    <p:extLst>
      <p:ext uri="{BB962C8B-B14F-4D97-AF65-F5344CB8AC3E}">
        <p14:creationId xmlns:p14="http://schemas.microsoft.com/office/powerpoint/2010/main" val="3651092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p>
            <a:fld id="{15E94A39-3D32-44C9-9D09-860E56FA46BC}" type="datetimeFigureOut">
              <a:rPr lang="en-US" smtClean="0"/>
              <a:t>12/26/2024</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0141AE04-741F-4B4A-BA7E-CE599F351460}" type="slidenum">
              <a:rPr lang="en-US" smtClean="0"/>
              <a:t>‹N°›</a:t>
            </a:fld>
            <a:endParaRPr lang="en-US"/>
          </a:p>
        </p:txBody>
      </p:sp>
    </p:spTree>
    <p:extLst>
      <p:ext uri="{BB962C8B-B14F-4D97-AF65-F5344CB8AC3E}">
        <p14:creationId xmlns:p14="http://schemas.microsoft.com/office/powerpoint/2010/main" val="34286619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p>
            <a:fld id="{15E94A39-3D32-44C9-9D09-860E56FA46BC}" type="datetimeFigureOut">
              <a:rPr lang="en-US" smtClean="0"/>
              <a:t>12/26/2024</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0141AE04-741F-4B4A-BA7E-CE599F351460}" type="slidenum">
              <a:rPr lang="en-US" smtClean="0"/>
              <a:t>‹N°›</a:t>
            </a:fld>
            <a:endParaRPr lang="en-US"/>
          </a:p>
        </p:txBody>
      </p:sp>
    </p:spTree>
    <p:extLst>
      <p:ext uri="{BB962C8B-B14F-4D97-AF65-F5344CB8AC3E}">
        <p14:creationId xmlns:p14="http://schemas.microsoft.com/office/powerpoint/2010/main" val="553455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e la date 2"/>
          <p:cNvSpPr>
            <a:spLocks noGrp="1"/>
          </p:cNvSpPr>
          <p:nvPr>
            <p:ph type="dt" sz="half" idx="10"/>
          </p:nvPr>
        </p:nvSpPr>
        <p:spPr/>
        <p:txBody>
          <a:bodyPr/>
          <a:lstStyle/>
          <a:p>
            <a:fld id="{15E94A39-3D32-44C9-9D09-860E56FA46BC}" type="datetimeFigureOut">
              <a:rPr lang="en-US" smtClean="0"/>
              <a:t>12/26/2024</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0141AE04-741F-4B4A-BA7E-CE599F351460}" type="slidenum">
              <a:rPr lang="en-US" smtClean="0"/>
              <a:t>‹N°›</a:t>
            </a:fld>
            <a:endParaRPr lang="en-US"/>
          </a:p>
        </p:txBody>
      </p:sp>
    </p:spTree>
    <p:extLst>
      <p:ext uri="{BB962C8B-B14F-4D97-AF65-F5344CB8AC3E}">
        <p14:creationId xmlns:p14="http://schemas.microsoft.com/office/powerpoint/2010/main" val="17236101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5E94A39-3D32-44C9-9D09-860E56FA46BC}" type="datetimeFigureOut">
              <a:rPr lang="en-US" smtClean="0"/>
              <a:t>12/26/2024</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0141AE04-741F-4B4A-BA7E-CE599F351460}" type="slidenum">
              <a:rPr lang="en-US" smtClean="0"/>
              <a:t>‹N°›</a:t>
            </a:fld>
            <a:endParaRPr lang="en-US"/>
          </a:p>
        </p:txBody>
      </p:sp>
    </p:spTree>
    <p:extLst>
      <p:ext uri="{BB962C8B-B14F-4D97-AF65-F5344CB8AC3E}">
        <p14:creationId xmlns:p14="http://schemas.microsoft.com/office/powerpoint/2010/main" val="26336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10303200" y="6591300"/>
            <a:ext cx="18888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609600" y="6559023"/>
            <a:ext cx="109728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609600" y="309691"/>
            <a:ext cx="10972800" cy="790787"/>
          </a:xfrm>
          <a:prstGeom prst="rect">
            <a:avLst/>
          </a:prstGeom>
        </p:spPr>
        <p:txBody>
          <a:bodyPr vert="horz"/>
          <a:lstStyle>
            <a:lvl1pPr>
              <a:defRPr sz="4800" b="1">
                <a:solidFill>
                  <a:srgbClr val="00B050"/>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sp>
        <p:nvSpPr>
          <p:cNvPr id="7" name="Espace réservé du contenu 2"/>
          <p:cNvSpPr>
            <a:spLocks noGrp="1"/>
          </p:cNvSpPr>
          <p:nvPr>
            <p:ph idx="1"/>
          </p:nvPr>
        </p:nvSpPr>
        <p:spPr>
          <a:xfrm>
            <a:off x="609600" y="1388282"/>
            <a:ext cx="109728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609600" y="1196752"/>
            <a:ext cx="109728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6543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15E94A39-3D32-44C9-9D09-860E56FA46BC}" type="datetimeFigureOut">
              <a:rPr lang="en-US" smtClean="0"/>
              <a:t>12/26/2024</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0141AE04-741F-4B4A-BA7E-CE599F351460}" type="slidenum">
              <a:rPr lang="en-US" smtClean="0"/>
              <a:t>‹N°›</a:t>
            </a:fld>
            <a:endParaRPr lang="en-US"/>
          </a:p>
        </p:txBody>
      </p:sp>
    </p:spTree>
    <p:extLst>
      <p:ext uri="{BB962C8B-B14F-4D97-AF65-F5344CB8AC3E}">
        <p14:creationId xmlns:p14="http://schemas.microsoft.com/office/powerpoint/2010/main" val="23322883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15E94A39-3D32-44C9-9D09-860E56FA46BC}" type="datetimeFigureOut">
              <a:rPr lang="en-US" smtClean="0"/>
              <a:t>12/26/2024</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0141AE04-741F-4B4A-BA7E-CE599F351460}" type="slidenum">
              <a:rPr lang="en-US" smtClean="0"/>
              <a:t>‹N°›</a:t>
            </a:fld>
            <a:endParaRPr lang="en-US"/>
          </a:p>
        </p:txBody>
      </p:sp>
    </p:spTree>
    <p:extLst>
      <p:ext uri="{BB962C8B-B14F-4D97-AF65-F5344CB8AC3E}">
        <p14:creationId xmlns:p14="http://schemas.microsoft.com/office/powerpoint/2010/main" val="31964530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15E94A39-3D32-44C9-9D09-860E56FA46BC}" type="datetimeFigureOut">
              <a:rPr lang="en-US" smtClean="0"/>
              <a:t>12/26/2024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0141AE04-741F-4B4A-BA7E-CE599F351460}" type="slidenum">
              <a:rPr lang="en-US" smtClean="0"/>
              <a:t>‹N°›</a:t>
            </a:fld>
            <a:endParaRPr lang="en-US"/>
          </a:p>
        </p:txBody>
      </p:sp>
    </p:spTree>
    <p:extLst>
      <p:ext uri="{BB962C8B-B14F-4D97-AF65-F5344CB8AC3E}">
        <p14:creationId xmlns:p14="http://schemas.microsoft.com/office/powerpoint/2010/main" val="4272437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15E94A39-3D32-44C9-9D09-860E56FA46BC}" type="datetimeFigureOut">
              <a:rPr lang="en-US" smtClean="0"/>
              <a:t>12/26/2024</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0141AE04-741F-4B4A-BA7E-CE599F351460}" type="slidenum">
              <a:rPr lang="en-US" smtClean="0"/>
              <a:t>‹N°›</a:t>
            </a:fld>
            <a:endParaRPr lang="en-US"/>
          </a:p>
        </p:txBody>
      </p:sp>
    </p:spTree>
    <p:extLst>
      <p:ext uri="{BB962C8B-B14F-4D97-AF65-F5344CB8AC3E}">
        <p14:creationId xmlns:p14="http://schemas.microsoft.com/office/powerpoint/2010/main" val="4285576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10303200" y="6591300"/>
            <a:ext cx="18888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609600" y="6559023"/>
            <a:ext cx="109728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609600" y="314218"/>
            <a:ext cx="10972800" cy="790787"/>
          </a:xfrm>
          <a:prstGeom prst="rect">
            <a:avLst/>
          </a:prstGeom>
        </p:spPr>
        <p:txBody>
          <a:bodyPr vert="horz"/>
          <a:lstStyle>
            <a:lvl1pPr>
              <a:defRPr sz="4800" b="1">
                <a:solidFill>
                  <a:srgbClr val="00B050"/>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609600" y="1196752"/>
            <a:ext cx="109728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6062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10303200" y="6591300"/>
            <a:ext cx="18888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609600" y="6559023"/>
            <a:ext cx="109728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1007435" y="2389261"/>
            <a:ext cx="10177131"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a:t>Click to </a:t>
            </a:r>
            <a:r>
              <a:rPr lang="fr-FR" dirty="0" err="1"/>
              <a:t>edit</a:t>
            </a:r>
            <a:r>
              <a:rPr lang="fr-FR" dirty="0"/>
              <a:t> Master </a:t>
            </a:r>
            <a:r>
              <a:rPr lang="fr-FR" dirty="0" err="1"/>
              <a:t>title</a:t>
            </a:r>
            <a:r>
              <a:rPr lang="fr-FR" dirty="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12192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60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a:t>Modifiez le style du titre</a:t>
            </a: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3DB00BE1-3EEE-42E9-9F8A-9E4EC834188B}" type="datetimeFigureOut">
              <a:rPr lang="fr-FR" smtClean="0"/>
              <a:t>26/12/2024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230A6D3-A64C-4A7A-AD9A-597C0755523C}" type="slidenum">
              <a:rPr lang="fr-FR" smtClean="0"/>
              <a:t>‹N°›</a:t>
            </a:fld>
            <a:endParaRPr lang="fr-FR"/>
          </a:p>
        </p:txBody>
      </p:sp>
    </p:spTree>
    <p:extLst>
      <p:ext uri="{BB962C8B-B14F-4D97-AF65-F5344CB8AC3E}">
        <p14:creationId xmlns:p14="http://schemas.microsoft.com/office/powerpoint/2010/main" val="300763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3DB00BE1-3EEE-42E9-9F8A-9E4EC834188B}" type="datetimeFigureOut">
              <a:rPr lang="fr-FR" smtClean="0"/>
              <a:t>26/12/2024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230A6D3-A64C-4A7A-AD9A-597C0755523C}" type="slidenum">
              <a:rPr lang="fr-FR" smtClean="0"/>
              <a:t>‹N°›</a:t>
            </a:fld>
            <a:endParaRPr lang="fr-FR"/>
          </a:p>
        </p:txBody>
      </p:sp>
    </p:spTree>
    <p:extLst>
      <p:ext uri="{BB962C8B-B14F-4D97-AF65-F5344CB8AC3E}">
        <p14:creationId xmlns:p14="http://schemas.microsoft.com/office/powerpoint/2010/main" val="1616839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3DB00BE1-3EEE-42E9-9F8A-9E4EC834188B}" type="datetimeFigureOut">
              <a:rPr lang="fr-FR" smtClean="0"/>
              <a:t>26/12/2024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230A6D3-A64C-4A7A-AD9A-597C0755523C}" type="slidenum">
              <a:rPr lang="fr-FR" smtClean="0"/>
              <a:t>‹N°›</a:t>
            </a:fld>
            <a:endParaRPr lang="fr-FR"/>
          </a:p>
        </p:txBody>
      </p:sp>
    </p:spTree>
    <p:extLst>
      <p:ext uri="{BB962C8B-B14F-4D97-AF65-F5344CB8AC3E}">
        <p14:creationId xmlns:p14="http://schemas.microsoft.com/office/powerpoint/2010/main" val="2417223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3DB00BE1-3EEE-42E9-9F8A-9E4EC834188B}" type="datetimeFigureOut">
              <a:rPr lang="fr-FR" smtClean="0"/>
              <a:t>26/12/2024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230A6D3-A64C-4A7A-AD9A-597C0755523C}" type="slidenum">
              <a:rPr lang="fr-FR" smtClean="0"/>
              <a:t>‹N°›</a:t>
            </a:fld>
            <a:endParaRPr lang="fr-FR"/>
          </a:p>
        </p:txBody>
      </p:sp>
    </p:spTree>
    <p:extLst>
      <p:ext uri="{BB962C8B-B14F-4D97-AF65-F5344CB8AC3E}">
        <p14:creationId xmlns:p14="http://schemas.microsoft.com/office/powerpoint/2010/main" val="2434174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0.xml"/><Relationship Id="rId7" Type="http://schemas.openxmlformats.org/officeDocument/2006/relationships/image" Target="../media/image4.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10291" y="-1"/>
            <a:ext cx="12202291"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sz="2000" dirty="0">
                <a:latin typeface="Verdana"/>
                <a:cs typeface="Verdana"/>
              </a:rPr>
              <a:t>               </a:t>
            </a:r>
          </a:p>
        </p:txBody>
      </p:sp>
      <p:pic>
        <p:nvPicPr>
          <p:cNvPr id="2051" name="Image 4" descr="PICTOS_blan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91" y="239712"/>
            <a:ext cx="12154963"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9262534" y="5546724"/>
            <a:ext cx="1845733"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sz="2000"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sz="2000" dirty="0">
                <a:latin typeface="Verdana"/>
                <a:cs typeface="Verdana"/>
              </a:endParaRPr>
            </a:p>
          </p:txBody>
        </p:sp>
      </p:grpSp>
      <p:pic>
        <p:nvPicPr>
          <p:cNvPr id="2053" name="Image 11" descr="UNamu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549342" y="5832476"/>
            <a:ext cx="1272117"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95594" y="6597352"/>
            <a:ext cx="1199873"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3447756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B00BE1-3EEE-42E9-9F8A-9E4EC834188B}" type="datetimeFigureOut">
              <a:rPr lang="fr-FR" smtClean="0"/>
              <a:t>26/12/2024</a:t>
            </a:fld>
            <a:endParaRPr lang="fr-FR"/>
          </a:p>
        </p:txBody>
      </p:sp>
      <p:sp>
        <p:nvSpPr>
          <p:cNvPr id="5" name="Espace réservé du pied de page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0A6D3-A64C-4A7A-AD9A-597C0755523C}" type="slidenum">
              <a:rPr lang="fr-FR" smtClean="0"/>
              <a:t>‹N°›</a:t>
            </a:fld>
            <a:endParaRPr lang="fr-FR"/>
          </a:p>
        </p:txBody>
      </p:sp>
    </p:spTree>
    <p:extLst>
      <p:ext uri="{BB962C8B-B14F-4D97-AF65-F5344CB8AC3E}">
        <p14:creationId xmlns:p14="http://schemas.microsoft.com/office/powerpoint/2010/main" val="370257990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10291" y="-1"/>
            <a:ext cx="12202291"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sz="1500" dirty="0">
                <a:latin typeface="Verdana"/>
                <a:cs typeface="Verdana"/>
              </a:rPr>
              <a:t>               </a:t>
            </a:r>
          </a:p>
        </p:txBody>
      </p:sp>
      <p:pic>
        <p:nvPicPr>
          <p:cNvPr id="2051" name="Image 4" descr="PICTOS_blanc.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91" y="239712"/>
            <a:ext cx="12154963"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9262535" y="5546724"/>
            <a:ext cx="1845733"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sz="1500"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sz="1500" dirty="0">
                <a:latin typeface="Verdana"/>
                <a:cs typeface="Verdana"/>
              </a:endParaRPr>
            </a:p>
          </p:txBody>
        </p:sp>
      </p:grpSp>
      <p:pic>
        <p:nvPicPr>
          <p:cNvPr id="2053" name="Image 11" descr="UNamur.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49343" y="5832478"/>
            <a:ext cx="1272117"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95596" y="6597352"/>
            <a:ext cx="1199873"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600" dirty="0">
                <a:solidFill>
                  <a:srgbClr val="2E3135"/>
                </a:solidFill>
                <a:latin typeface="Verdana"/>
                <a:cs typeface="Verdana"/>
              </a:rPr>
              <a:t>www.unamur.be</a:t>
            </a:r>
            <a:endParaRPr lang="fr-FR" sz="600" dirty="0">
              <a:solidFill>
                <a:srgbClr val="2E3135"/>
              </a:solidFill>
              <a:latin typeface="Verdana"/>
              <a:cs typeface="Verdana"/>
            </a:endParaRPr>
          </a:p>
        </p:txBody>
      </p:sp>
    </p:spTree>
    <p:extLst>
      <p:ext uri="{BB962C8B-B14F-4D97-AF65-F5344CB8AC3E}">
        <p14:creationId xmlns:p14="http://schemas.microsoft.com/office/powerpoint/2010/main" val="137061839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Lst>
  <p:hf hdr="0" ftr="0" dt="0"/>
  <p:txStyles>
    <p:titleStyle>
      <a:lvl1pPr algn="ctr" defTabSz="342900" rtl="0" eaLnBrk="1" fontAlgn="base" hangingPunct="1">
        <a:spcBef>
          <a:spcPct val="0"/>
        </a:spcBef>
        <a:spcAft>
          <a:spcPct val="0"/>
        </a:spcAft>
        <a:defRPr sz="3300" kern="1200">
          <a:solidFill>
            <a:schemeClr val="tx1"/>
          </a:solidFill>
          <a:latin typeface="+mj-lt"/>
          <a:ea typeface="ＭＳ Ｐゴシック" charset="0"/>
          <a:cs typeface="+mj-cs"/>
        </a:defRPr>
      </a:lvl1pPr>
      <a:lvl2pPr algn="ctr" defTabSz="342900" rtl="0" eaLnBrk="1" fontAlgn="base" hangingPunct="1">
        <a:spcBef>
          <a:spcPct val="0"/>
        </a:spcBef>
        <a:spcAft>
          <a:spcPct val="0"/>
        </a:spcAft>
        <a:defRPr sz="3300">
          <a:solidFill>
            <a:schemeClr val="tx1"/>
          </a:solidFill>
          <a:latin typeface="Calibri" charset="0"/>
          <a:ea typeface="ＭＳ Ｐゴシック" charset="0"/>
        </a:defRPr>
      </a:lvl2pPr>
      <a:lvl3pPr algn="ctr" defTabSz="342900" rtl="0" eaLnBrk="1" fontAlgn="base" hangingPunct="1">
        <a:spcBef>
          <a:spcPct val="0"/>
        </a:spcBef>
        <a:spcAft>
          <a:spcPct val="0"/>
        </a:spcAft>
        <a:defRPr sz="3300">
          <a:solidFill>
            <a:schemeClr val="tx1"/>
          </a:solidFill>
          <a:latin typeface="Calibri" charset="0"/>
          <a:ea typeface="ＭＳ Ｐゴシック" charset="0"/>
        </a:defRPr>
      </a:lvl3pPr>
      <a:lvl4pPr algn="ctr" defTabSz="342900" rtl="0" eaLnBrk="1" fontAlgn="base" hangingPunct="1">
        <a:spcBef>
          <a:spcPct val="0"/>
        </a:spcBef>
        <a:spcAft>
          <a:spcPct val="0"/>
        </a:spcAft>
        <a:defRPr sz="3300">
          <a:solidFill>
            <a:schemeClr val="tx1"/>
          </a:solidFill>
          <a:latin typeface="Calibri" charset="0"/>
          <a:ea typeface="ＭＳ Ｐゴシック" charset="0"/>
        </a:defRPr>
      </a:lvl4pPr>
      <a:lvl5pPr algn="ctr" defTabSz="342900" rtl="0" eaLnBrk="1" fontAlgn="base" hangingPunct="1">
        <a:spcBef>
          <a:spcPct val="0"/>
        </a:spcBef>
        <a:spcAft>
          <a:spcPct val="0"/>
        </a:spcAft>
        <a:defRPr sz="3300">
          <a:solidFill>
            <a:schemeClr val="tx1"/>
          </a:solidFill>
          <a:latin typeface="Calibri" charset="0"/>
          <a:ea typeface="ＭＳ Ｐゴシック" charset="0"/>
        </a:defRPr>
      </a:lvl5pPr>
      <a:lvl6pPr marL="342900" algn="ctr" defTabSz="342900" rtl="0" eaLnBrk="1" fontAlgn="base" hangingPunct="1">
        <a:spcBef>
          <a:spcPct val="0"/>
        </a:spcBef>
        <a:spcAft>
          <a:spcPct val="0"/>
        </a:spcAft>
        <a:defRPr sz="3300">
          <a:solidFill>
            <a:schemeClr val="tx1"/>
          </a:solidFill>
          <a:latin typeface="Calibri" charset="0"/>
          <a:ea typeface="ＭＳ Ｐゴシック" charset="0"/>
        </a:defRPr>
      </a:lvl6pPr>
      <a:lvl7pPr marL="685800" algn="ctr" defTabSz="342900" rtl="0" eaLnBrk="1" fontAlgn="base" hangingPunct="1">
        <a:spcBef>
          <a:spcPct val="0"/>
        </a:spcBef>
        <a:spcAft>
          <a:spcPct val="0"/>
        </a:spcAft>
        <a:defRPr sz="3300">
          <a:solidFill>
            <a:schemeClr val="tx1"/>
          </a:solidFill>
          <a:latin typeface="Calibri" charset="0"/>
          <a:ea typeface="ＭＳ Ｐゴシック" charset="0"/>
        </a:defRPr>
      </a:lvl7pPr>
      <a:lvl8pPr marL="1028700" algn="ctr" defTabSz="342900" rtl="0" eaLnBrk="1" fontAlgn="base" hangingPunct="1">
        <a:spcBef>
          <a:spcPct val="0"/>
        </a:spcBef>
        <a:spcAft>
          <a:spcPct val="0"/>
        </a:spcAft>
        <a:defRPr sz="3300">
          <a:solidFill>
            <a:schemeClr val="tx1"/>
          </a:solidFill>
          <a:latin typeface="Calibri" charset="0"/>
          <a:ea typeface="ＭＳ Ｐゴシック" charset="0"/>
        </a:defRPr>
      </a:lvl8pPr>
      <a:lvl9pPr marL="1371600" algn="ctr" defTabSz="342900" rtl="0" eaLnBrk="1" fontAlgn="base" hangingPunct="1">
        <a:spcBef>
          <a:spcPct val="0"/>
        </a:spcBef>
        <a:spcAft>
          <a:spcPct val="0"/>
        </a:spcAft>
        <a:defRPr sz="3300">
          <a:solidFill>
            <a:schemeClr val="tx1"/>
          </a:solidFill>
          <a:latin typeface="Calibri" charset="0"/>
          <a:ea typeface="ＭＳ Ｐゴシック" charset="0"/>
        </a:defRPr>
      </a:lvl9pPr>
    </p:titleStyle>
    <p:bodyStyle>
      <a:lvl1pPr marL="257175" indent="-257175" algn="l" defTabSz="3429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1pPr>
      <a:lvl2pPr marL="557213" indent="-214313" algn="l" defTabSz="342900" rtl="0" eaLnBrk="1" fontAlgn="base" hangingPunct="1">
        <a:spcBef>
          <a:spcPct val="20000"/>
        </a:spcBef>
        <a:spcAft>
          <a:spcPct val="0"/>
        </a:spcAft>
        <a:buFont typeface="Arial" charset="0"/>
        <a:buChar char="–"/>
        <a:defRPr sz="2100" kern="1200">
          <a:solidFill>
            <a:schemeClr val="tx1"/>
          </a:solidFill>
          <a:latin typeface="+mn-lt"/>
          <a:ea typeface="ＭＳ Ｐゴシック" charset="0"/>
          <a:cs typeface="+mn-cs"/>
        </a:defRPr>
      </a:lvl2pPr>
      <a:lvl3pPr marL="857250" indent="-171450" algn="l" defTabSz="342900" rtl="0" eaLnBrk="1" fontAlgn="base" hangingPunct="1">
        <a:spcBef>
          <a:spcPct val="20000"/>
        </a:spcBef>
        <a:spcAft>
          <a:spcPct val="0"/>
        </a:spcAft>
        <a:buFont typeface="Arial" charset="0"/>
        <a:buChar char="•"/>
        <a:defRPr sz="1800" kern="1200">
          <a:solidFill>
            <a:schemeClr val="tx1"/>
          </a:solidFill>
          <a:latin typeface="+mn-lt"/>
          <a:ea typeface="ＭＳ Ｐゴシック" charset="0"/>
          <a:cs typeface="+mn-cs"/>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mn-lt"/>
          <a:ea typeface="ＭＳ Ｐゴシック" charset="0"/>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fr-FR"/>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94A39-3D32-44C9-9D09-860E56FA46BC}" type="datetimeFigureOut">
              <a:rPr lang="en-US" smtClean="0"/>
              <a:t>12/26/2024</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1AE04-741F-4B4A-BA7E-CE599F351460}" type="slidenum">
              <a:rPr lang="en-US" smtClean="0"/>
              <a:t>‹N°›</a:t>
            </a:fld>
            <a:endParaRPr lang="en-US"/>
          </a:p>
        </p:txBody>
      </p:sp>
    </p:spTree>
    <p:extLst>
      <p:ext uri="{BB962C8B-B14F-4D97-AF65-F5344CB8AC3E}">
        <p14:creationId xmlns:p14="http://schemas.microsoft.com/office/powerpoint/2010/main" val="301283580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comments" Target="../comments/comment9.xml"/><Relationship Id="rId3" Type="http://schemas.openxmlformats.org/officeDocument/2006/relationships/hyperlink" Target="http://www.numpy.org/" TargetMode="External"/><Relationship Id="rId7" Type="http://schemas.openxmlformats.org/officeDocument/2006/relationships/hyperlink" Target="https://matplotlib.or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seaborn.pydata.org/" TargetMode="External"/><Relationship Id="rId5" Type="http://schemas.openxmlformats.org/officeDocument/2006/relationships/hyperlink" Target="http://scikit-learn.org/" TargetMode="External"/><Relationship Id="rId4" Type="http://schemas.openxmlformats.org/officeDocument/2006/relationships/hyperlink" Target="https://www.scipy.org/scipylib/" TargetMode="External"/></Relationships>
</file>

<file path=ppt/slides/_rels/slide117.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15.png"/><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3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comments" Target="../comments/comment11.xml"/><Relationship Id="rId3" Type="http://schemas.openxmlformats.org/officeDocument/2006/relationships/hyperlink" Target="http://www.numpy.org/" TargetMode="External"/><Relationship Id="rId7" Type="http://schemas.openxmlformats.org/officeDocument/2006/relationships/hyperlink" Target="https://matplotlib.org/"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seaborn.pydata.org/" TargetMode="External"/><Relationship Id="rId5" Type="http://schemas.openxmlformats.org/officeDocument/2006/relationships/hyperlink" Target="http://scikit-learn.org/" TargetMode="External"/><Relationship Id="rId4" Type="http://schemas.openxmlformats.org/officeDocument/2006/relationships/hyperlink" Target="https://www.scipy.org/scipylib/"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hyperlink" Target="https://matplotlib.org/"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www.slideshare.net/mandava57/missing-data-250420229#3"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hyperlink" Target="https://www.geeksforgeeks.org/box-plot-visualization-with-pandas-and-seaborn/#article-meta-div" TargetMode="Externa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atasetsearch.research.google.com/" TargetMode="External"/><Relationship Id="rId2" Type="http://schemas.openxmlformats.org/officeDocument/2006/relationships/hyperlink" Target="https://www.kaggle.com/"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0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79.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oleObject" Target="../embeddings/oleObject2.bin"/><Relationship Id="rId1" Type="http://schemas.openxmlformats.org/officeDocument/2006/relationships/slideLayout" Target="../slideLayouts/slideLayout2.xml"/><Relationship Id="rId5" Type="http://schemas.openxmlformats.org/officeDocument/2006/relationships/image" Target="../media/image181.emf"/><Relationship Id="rId4" Type="http://schemas.openxmlformats.org/officeDocument/2006/relationships/oleObject" Target="../embeddings/oleObject3.bin"/></Relationships>
</file>

<file path=ppt/slides/_rels/slide218.xml.rels><?xml version="1.0" encoding="UTF-8" standalone="yes"?>
<Relationships xmlns="http://schemas.openxmlformats.org/package/2006/relationships"><Relationship Id="rId3" Type="http://schemas.openxmlformats.org/officeDocument/2006/relationships/image" Target="../media/image182.wmf"/><Relationship Id="rId7" Type="http://schemas.openxmlformats.org/officeDocument/2006/relationships/image" Target="../media/image184.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183.wmf"/><Relationship Id="rId4" Type="http://schemas.openxmlformats.org/officeDocument/2006/relationships/oleObject" Target="../embeddings/oleObject5.bin"/></Relationships>
</file>

<file path=ppt/slides/_rels/slide219.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22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185.emf"/><Relationship Id="rId7" Type="http://schemas.openxmlformats.org/officeDocument/2006/relationships/image" Target="../media/image187.wmf"/><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image" Target="../media/image189.emf"/><Relationship Id="rId5" Type="http://schemas.openxmlformats.org/officeDocument/2006/relationships/image" Target="../media/image186.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88.wmf"/></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comments" Target="../comments/comment12.xml"/></Relationships>
</file>

<file path=ppt/slides/_rels/slide224.xml.rels><?xml version="1.0" encoding="UTF-8" standalone="yes"?>
<Relationships xmlns="http://schemas.openxmlformats.org/package/2006/relationships"><Relationship Id="rId8" Type="http://schemas.openxmlformats.org/officeDocument/2006/relationships/comments" Target="../comments/comment13.xml"/><Relationship Id="rId3" Type="http://schemas.openxmlformats.org/officeDocument/2006/relationships/hyperlink" Target="http://www.numpy.org/" TargetMode="External"/><Relationship Id="rId7" Type="http://schemas.openxmlformats.org/officeDocument/2006/relationships/hyperlink" Target="https://matplotlib.org/"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hyperlink" Target="https://seaborn.pydata.org/" TargetMode="External"/><Relationship Id="rId5" Type="http://schemas.openxmlformats.org/officeDocument/2006/relationships/hyperlink" Target="http://scikit-learn.org/" TargetMode="External"/><Relationship Id="rId4" Type="http://schemas.openxmlformats.org/officeDocument/2006/relationships/hyperlink" Target="https://www.scipy.org/scipylib/" TargetMode="Externa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image" Target="../media/image31.bin"/><Relationship Id="rId1" Type="http://schemas.openxmlformats.org/officeDocument/2006/relationships/slideLayout" Target="../slideLayouts/slideLayout2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3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7.xml"/></Relationships>
</file>

<file path=ppt/slides/_rels/slide23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3.png"/><Relationship Id="rId1" Type="http://schemas.openxmlformats.org/officeDocument/2006/relationships/slideLayout" Target="../slideLayouts/slideLayout17.xml"/></Relationships>
</file>

<file path=ppt/slides/_rels/slide235.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17.xml"/></Relationships>
</file>

<file path=ppt/slides/_rels/slide2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7.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44.png"/><Relationship Id="rId5" Type="http://schemas.openxmlformats.org/officeDocument/2006/relationships/image" Target="../media/image43.ppm"/><Relationship Id="rId4" Type="http://schemas.openxmlformats.org/officeDocument/2006/relationships/image" Target="../media/image42.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hyperlink" Target="http://www.numpy.org/" TargetMode="External"/><Relationship Id="rId7" Type="http://schemas.openxmlformats.org/officeDocument/2006/relationships/hyperlink" Target="https://matplotlib.org/"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hyperlink" Target="https://seaborn.pydata.org/" TargetMode="External"/><Relationship Id="rId5" Type="http://schemas.openxmlformats.org/officeDocument/2006/relationships/hyperlink" Target="http://scikit-learn.org/" TargetMode="External"/><Relationship Id="rId4" Type="http://schemas.openxmlformats.org/officeDocument/2006/relationships/hyperlink" Target="https://www.scipy.org/scipylib/"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7.png"/><Relationship Id="rId9" Type="http://schemas.openxmlformats.org/officeDocument/2006/relationships/comments" Target="../comments/commen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towardsdatascience.com/so-your-stakeholders-want-an-interpretable-machine-learning-model-6b13928892de" TargetMode="External"/><Relationship Id="rId2" Type="http://schemas.openxmlformats.org/officeDocument/2006/relationships/hyperlink" Target="https://towardsdatascience.com/dont-hire-data-scientists-to-generate-insights-it-s-not-worth-the-investment-369567735162" TargetMode="External"/><Relationship Id="rId1" Type="http://schemas.openxmlformats.org/officeDocument/2006/relationships/slideLayout" Target="../slideLayouts/slideLayout2.xml"/><Relationship Id="rId6" Type="http://schemas.openxmlformats.org/officeDocument/2006/relationships/hyperlink" Target="https://en.wikipedia.org/wiki/The_Pragmatic_Programmer" TargetMode="External"/><Relationship Id="rId5" Type="http://schemas.openxmlformats.org/officeDocument/2006/relationships/hyperlink" Target="https://en.wikipedia.org/wiki/Cross-industry_standard_process_for_data_mining" TargetMode="External"/><Relationship Id="rId4" Type="http://schemas.openxmlformats.org/officeDocument/2006/relationships/hyperlink" Target="https://www.kdnuggets.com/polls/2014/analytics-data-mining-data-science-methodology.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7.png"/><Relationship Id="rId9" Type="http://schemas.openxmlformats.org/officeDocument/2006/relationships/comments" Target="../comments/comment5.xml"/></Relationships>
</file>

<file path=ppt/slides/_rels/slide31.xml.rels><?xml version="1.0" encoding="UTF-8" standalone="yes"?>
<Relationships xmlns="http://schemas.openxmlformats.org/package/2006/relationships"><Relationship Id="rId2" Type="http://schemas.openxmlformats.org/officeDocument/2006/relationships/hyperlink" Target="https://blog.panoply.io/collaboration-data-driven-organizatio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omments" Target="../comments/comment6.xml"/><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anaconda.com/products/distribu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git-scm.com/" TargetMode="Externa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jpg"/><Relationship Id="rId12" Type="http://schemas.openxmlformats.org/officeDocument/2006/relationships/comments" Target="../comments/comment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jp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695400" y="5805264"/>
            <a:ext cx="5688632" cy="338554"/>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600" b="0" i="0" u="none" strike="noStrike" kern="1200" cap="none" spc="0" normalizeH="0" baseline="0" noProof="0" dirty="0">
                <a:ln>
                  <a:noFill/>
                </a:ln>
                <a:solidFill>
                  <a:prstClr val="black"/>
                </a:solidFill>
                <a:effectLst/>
                <a:uLnTx/>
                <a:uFillTx/>
                <a:latin typeface="Arial" charset="0"/>
                <a:ea typeface="ＭＳ Ｐゴシック" charset="0"/>
              </a:rPr>
              <a:t>Tiaret, Algeria</a:t>
            </a:r>
          </a:p>
        </p:txBody>
      </p:sp>
      <p:sp>
        <p:nvSpPr>
          <p:cNvPr id="7" name="Rectangle 3"/>
          <p:cNvSpPr>
            <a:spLocks noGrp="1" noChangeArrowheads="1"/>
          </p:cNvSpPr>
          <p:nvPr>
            <p:ph idx="1"/>
          </p:nvPr>
        </p:nvSpPr>
        <p:spPr>
          <a:xfrm>
            <a:off x="683972" y="44624"/>
            <a:ext cx="10801200" cy="5589240"/>
          </a:xfrm>
        </p:spPr>
        <p:txBody>
          <a:bodyPr/>
          <a:lstStyle/>
          <a:p>
            <a:endParaRPr lang="en-US" sz="3200" b="1" dirty="0">
              <a:latin typeface="Arial" charset="0"/>
            </a:endParaRPr>
          </a:p>
          <a:p>
            <a:endParaRPr lang="en-US" sz="3200" b="1" dirty="0">
              <a:latin typeface="Arial" charset="0"/>
            </a:endParaRPr>
          </a:p>
          <a:p>
            <a:pPr>
              <a:lnSpc>
                <a:spcPct val="150000"/>
              </a:lnSpc>
            </a:pPr>
            <a:r>
              <a:rPr lang="fr-FR" sz="3200" b="1" dirty="0">
                <a:latin typeface="Arial" charset="0"/>
              </a:rPr>
              <a:t>Data Science</a:t>
            </a:r>
            <a:endParaRPr lang="en-GB" sz="2800" dirty="0">
              <a:solidFill>
                <a:schemeClr val="tx1"/>
              </a:solidFill>
              <a:latin typeface="Arial" charset="0"/>
            </a:endParaRPr>
          </a:p>
          <a:p>
            <a:r>
              <a:rPr lang="en-GB" sz="2800" dirty="0">
                <a:solidFill>
                  <a:schemeClr val="tx1"/>
                </a:solidFill>
                <a:latin typeface="Arial" charset="0"/>
              </a:rPr>
              <a:t>Abdelkader</a:t>
            </a:r>
            <a:r>
              <a:rPr lang="en-GB" sz="2800" cap="small" dirty="0">
                <a:solidFill>
                  <a:schemeClr val="tx1"/>
                </a:solidFill>
                <a:latin typeface="Arial" charset="0"/>
              </a:rPr>
              <a:t> </a:t>
            </a:r>
            <a:r>
              <a:rPr lang="en-GB" sz="2800" b="1" cap="small" dirty="0">
                <a:solidFill>
                  <a:schemeClr val="tx1"/>
                </a:solidFill>
                <a:latin typeface="Arial" charset="0"/>
              </a:rPr>
              <a:t>Ouared</a:t>
            </a:r>
            <a:endParaRPr lang="fr-FR" sz="1400" cap="small" dirty="0">
              <a:latin typeface="Arial" charset="0"/>
            </a:endParaRPr>
          </a:p>
          <a:p>
            <a:endParaRPr lang="fr-FR" sz="1400" cap="small" dirty="0">
              <a:latin typeface="Arial" charset="0"/>
            </a:endParaRPr>
          </a:p>
          <a:p>
            <a:endParaRPr lang="fr-FR" sz="1400" cap="small" dirty="0">
              <a:latin typeface="Arial" charset="0"/>
            </a:endParaRPr>
          </a:p>
          <a:p>
            <a:endParaRPr lang="fr-FR" sz="1400" cap="small" dirty="0">
              <a:latin typeface="Arial" charset="0"/>
            </a:endParaRPr>
          </a:p>
          <a:p>
            <a:r>
              <a:rPr lang="en-US" sz="1800" dirty="0">
                <a:latin typeface="Arial" panose="020B0604020202020204" pitchFamily="34" charset="0"/>
                <a:cs typeface="Arial" panose="020B0604020202020204" pitchFamily="34" charset="0"/>
              </a:rPr>
              <a:t>abdelkader.ouared@univ-tiaret.dz</a:t>
            </a:r>
          </a:p>
        </p:txBody>
      </p:sp>
      <p:sp>
        <p:nvSpPr>
          <p:cNvPr id="2" name="Rectangle 1">
            <a:extLst>
              <a:ext uri="{FF2B5EF4-FFF2-40B4-BE49-F238E27FC236}">
                <a16:creationId xmlns:a16="http://schemas.microsoft.com/office/drawing/2014/main" id="{58984EFE-8CFC-DC9F-09E2-260032620567}"/>
              </a:ext>
            </a:extLst>
          </p:cNvPr>
          <p:cNvSpPr/>
          <p:nvPr/>
        </p:nvSpPr>
        <p:spPr>
          <a:xfrm>
            <a:off x="9191334" y="5904656"/>
            <a:ext cx="1800200" cy="90872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DZ" sz="2000" b="0" i="0" u="none" strike="noStrike" kern="1200" cap="none" spc="0" normalizeH="0" baseline="0" noProof="0" dirty="0">
              <a:ln>
                <a:noFill/>
              </a:ln>
              <a:solidFill>
                <a:srgbClr val="000000"/>
              </a:solidFill>
              <a:effectLst/>
              <a:uLnTx/>
              <a:uFillTx/>
              <a:latin typeface="CMR9"/>
              <a:ea typeface="+mn-ea"/>
              <a:cs typeface="+mn-cs"/>
            </a:endParaRPr>
          </a:p>
        </p:txBody>
      </p:sp>
      <p:sp>
        <p:nvSpPr>
          <p:cNvPr id="3" name="Rectangle 2">
            <a:extLst>
              <a:ext uri="{FF2B5EF4-FFF2-40B4-BE49-F238E27FC236}">
                <a16:creationId xmlns:a16="http://schemas.microsoft.com/office/drawing/2014/main" id="{A5DBDB05-2221-1DEE-818B-893D88399915}"/>
              </a:ext>
            </a:extLst>
          </p:cNvPr>
          <p:cNvSpPr/>
          <p:nvPr/>
        </p:nvSpPr>
        <p:spPr>
          <a:xfrm>
            <a:off x="0" y="6474822"/>
            <a:ext cx="1800200" cy="33855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DZ" sz="2000" b="0" i="0" u="none" strike="noStrike" kern="1200" cap="none" spc="0" normalizeH="0" baseline="0" noProof="0" dirty="0">
              <a:ln>
                <a:noFill/>
              </a:ln>
              <a:solidFill>
                <a:srgbClr val="000000"/>
              </a:solidFill>
              <a:effectLst/>
              <a:uLnTx/>
              <a:uFillTx/>
              <a:latin typeface="CMR9"/>
              <a:ea typeface="+mn-ea"/>
              <a:cs typeface="+mn-cs"/>
            </a:endParaRPr>
          </a:p>
        </p:txBody>
      </p:sp>
    </p:spTree>
    <p:extLst>
      <p:ext uri="{BB962C8B-B14F-4D97-AF65-F5344CB8AC3E}">
        <p14:creationId xmlns:p14="http://schemas.microsoft.com/office/powerpoint/2010/main" val="154910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26442-7565-2F80-4CE4-135CC17D817E}"/>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273FA56-5A88-031B-8045-E1020F60FECF}"/>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D7B4F9F1-E82A-142D-DABC-98AB9BD91548}"/>
              </a:ext>
            </a:extLst>
          </p:cNvPr>
          <p:cNvSpPr>
            <a:spLocks noGrp="1"/>
          </p:cNvSpPr>
          <p:nvPr>
            <p:ph type="sldNum" sz="quarter" idx="10"/>
          </p:nvPr>
        </p:nvSpPr>
        <p:spPr/>
        <p:txBody>
          <a:bodyPr/>
          <a:lstStyle/>
          <a:p>
            <a:pPr>
              <a:defRPr/>
            </a:pPr>
            <a:fld id="{326C6059-A255-C24B-AAEC-93A3405961B0}" type="slidenum">
              <a:rPr lang="en-US" smtClean="0"/>
              <a:pPr>
                <a:defRPr/>
              </a:pPr>
              <a:t>10</a:t>
            </a:fld>
            <a:endParaRPr lang="en-US" dirty="0"/>
          </a:p>
        </p:txBody>
      </p:sp>
      <p:pic>
        <p:nvPicPr>
          <p:cNvPr id="6" name="Image 5">
            <a:extLst>
              <a:ext uri="{FF2B5EF4-FFF2-40B4-BE49-F238E27FC236}">
                <a16:creationId xmlns:a16="http://schemas.microsoft.com/office/drawing/2014/main" id="{FEC43C22-CF14-BC24-CE9B-2BA222B6B5C3}"/>
              </a:ext>
            </a:extLst>
          </p:cNvPr>
          <p:cNvPicPr>
            <a:picLocks noChangeAspect="1"/>
          </p:cNvPicPr>
          <p:nvPr/>
        </p:nvPicPr>
        <p:blipFill>
          <a:blip r:embed="rId2"/>
          <a:stretch>
            <a:fillRect/>
          </a:stretch>
        </p:blipFill>
        <p:spPr>
          <a:xfrm>
            <a:off x="542635" y="293210"/>
            <a:ext cx="10848975" cy="6153150"/>
          </a:xfrm>
          <a:prstGeom prst="rect">
            <a:avLst/>
          </a:prstGeom>
        </p:spPr>
      </p:pic>
    </p:spTree>
    <p:extLst>
      <p:ext uri="{BB962C8B-B14F-4D97-AF65-F5344CB8AC3E}">
        <p14:creationId xmlns:p14="http://schemas.microsoft.com/office/powerpoint/2010/main" val="29213932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38D3-A335-2C3C-7BFF-BAB622627F3E}"/>
              </a:ext>
            </a:extLst>
          </p:cNvPr>
          <p:cNvSpPr>
            <a:spLocks noGrp="1"/>
          </p:cNvSpPr>
          <p:nvPr>
            <p:ph type="title"/>
          </p:nvPr>
        </p:nvSpPr>
        <p:spPr/>
        <p:txBody>
          <a:bodyPr/>
          <a:lstStyle/>
          <a:p>
            <a:r>
              <a:rPr lang="fr-FR" sz="3600" dirty="0" err="1">
                <a:latin typeface="Arial" panose="020B0604020202020204" pitchFamily="34" charset="0"/>
                <a:cs typeface="Arial" panose="020B0604020202020204" pitchFamily="34" charset="0"/>
              </a:rPr>
              <a:t>fill</a:t>
            </a:r>
            <a:r>
              <a:rPr lang="fr-FR" sz="3600" dirty="0">
                <a:latin typeface="Arial" panose="020B0604020202020204" pitchFamily="34" charset="0"/>
                <a:cs typeface="Arial" panose="020B0604020202020204" pitchFamily="34" charset="0"/>
              </a:rPr>
              <a:t> </a:t>
            </a:r>
            <a:r>
              <a:rPr lang="fr-FR" sz="3600" dirty="0" err="1">
                <a:latin typeface="Arial" panose="020B0604020202020204" pitchFamily="34" charset="0"/>
                <a:cs typeface="Arial" panose="020B0604020202020204" pitchFamily="34" charset="0"/>
              </a:rPr>
              <a:t>missing</a:t>
            </a:r>
            <a:r>
              <a:rPr lang="fr-FR" sz="3600" dirty="0">
                <a:latin typeface="Arial" panose="020B0604020202020204" pitchFamily="34" charset="0"/>
                <a:cs typeface="Arial" panose="020B0604020202020204" pitchFamily="34" charset="0"/>
              </a:rPr>
              <a:t> Values (</a:t>
            </a:r>
            <a:r>
              <a:rPr lang="fr-FR" sz="3600" dirty="0" err="1">
                <a:latin typeface="Arial" panose="020B0604020202020204" pitchFamily="34" charset="0"/>
                <a:cs typeface="Arial" panose="020B0604020202020204" pitchFamily="34" charset="0"/>
              </a:rPr>
              <a:t>Fillna</a:t>
            </a:r>
            <a:r>
              <a:rPr lang="fr-FR" sz="3600" dirty="0">
                <a:latin typeface="Arial" panose="020B0604020202020204" pitchFamily="34" charset="0"/>
                <a:cs typeface="Arial" panose="020B0604020202020204" pitchFamily="34" charset="0"/>
              </a:rPr>
              <a:t> (Fill NA/NaN))</a:t>
            </a:r>
            <a:endParaRPr lang="fr-DZ"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4A1731F-3AB3-0507-1D06-C9B36314DAD2}"/>
              </a:ext>
            </a:extLst>
          </p:cNvPr>
          <p:cNvSpPr>
            <a:spLocks noGrp="1"/>
          </p:cNvSpPr>
          <p:nvPr>
            <p:ph idx="1"/>
          </p:nvPr>
        </p:nvSpPr>
        <p:spPr>
          <a:xfrm>
            <a:off x="609600" y="4446010"/>
            <a:ext cx="10972800" cy="2065655"/>
          </a:xfrm>
        </p:spPr>
        <p:txBody>
          <a:bodyPr/>
          <a:lstStyle/>
          <a:p>
            <a:pPr algn="l" fontAlgn="base"/>
            <a:r>
              <a:rPr lang="en-US" b="0" i="0" dirty="0">
                <a:solidFill>
                  <a:srgbClr val="999999"/>
                </a:solidFill>
                <a:effectLst/>
                <a:latin typeface="Consolas" panose="020B0609020204030204" pitchFamily="49" charset="0"/>
              </a:rPr>
              <a:t># fill missing values</a:t>
            </a:r>
          </a:p>
          <a:p>
            <a:pPr algn="l" fontAlgn="base"/>
            <a:r>
              <a:rPr lang="en-US" b="0" i="0" dirty="0" err="1">
                <a:solidFill>
                  <a:srgbClr val="212529"/>
                </a:solidFill>
                <a:effectLst/>
                <a:latin typeface="Consolas" panose="020B0609020204030204" pitchFamily="49" charset="0"/>
              </a:rPr>
              <a:t>df</a:t>
            </a:r>
            <a:r>
              <a:rPr lang="en-US" b="1" i="0" dirty="0">
                <a:solidFill>
                  <a:srgbClr val="999999"/>
                </a:solidFill>
                <a:effectLst/>
                <a:latin typeface="Consolas" panose="020B0609020204030204" pitchFamily="49" charset="0"/>
              </a:rPr>
              <a:t>[</a:t>
            </a:r>
            <a:r>
              <a:rPr lang="en-US" b="0" i="0" dirty="0">
                <a:solidFill>
                  <a:srgbClr val="D44950"/>
                </a:solidFill>
                <a:effectLst/>
                <a:latin typeface="Consolas" panose="020B0609020204030204" pitchFamily="49" charset="0"/>
              </a:rPr>
              <a:t>'Postal Address'</a:t>
            </a:r>
            <a:r>
              <a:rPr lang="en-US" b="1" i="0" dirty="0">
                <a:solidFill>
                  <a:srgbClr val="999999"/>
                </a:solidFill>
                <a:effectLst/>
                <a:latin typeface="Consolas" panose="020B0609020204030204" pitchFamily="49" charset="0"/>
              </a:rPr>
              <a:t>]</a:t>
            </a:r>
            <a:r>
              <a:rPr lang="en-US" b="0" i="0" dirty="0">
                <a:solidFill>
                  <a:srgbClr val="212529"/>
                </a:solidFill>
                <a:effectLst/>
                <a:latin typeface="Consolas" panose="020B0609020204030204" pitchFamily="49" charset="0"/>
              </a:rPr>
              <a:t>.</a:t>
            </a:r>
            <a:r>
              <a:rPr lang="en-US" b="0" i="0" dirty="0" err="1">
                <a:solidFill>
                  <a:srgbClr val="212529"/>
                </a:solidFill>
                <a:effectLst/>
                <a:latin typeface="Consolas" panose="020B0609020204030204" pitchFamily="49" charset="0"/>
              </a:rPr>
              <a:t>fillna</a:t>
            </a:r>
            <a:r>
              <a:rPr lang="en-US" b="1" i="0" dirty="0">
                <a:solidFill>
                  <a:srgbClr val="999999"/>
                </a:solidFill>
                <a:effectLst/>
                <a:latin typeface="Consolas" panose="020B0609020204030204" pitchFamily="49" charset="0"/>
              </a:rPr>
              <a:t>(</a:t>
            </a:r>
            <a:r>
              <a:rPr lang="en-US" b="0" i="0" dirty="0" err="1">
                <a:solidFill>
                  <a:srgbClr val="212529"/>
                </a:solidFill>
                <a:effectLst/>
                <a:latin typeface="Consolas" panose="020B0609020204030204" pitchFamily="49" charset="0"/>
              </a:rPr>
              <a:t>df</a:t>
            </a:r>
            <a:r>
              <a:rPr lang="en-US" b="1" i="0" dirty="0">
                <a:solidFill>
                  <a:srgbClr val="999999"/>
                </a:solidFill>
                <a:effectLst/>
                <a:latin typeface="Consolas" panose="020B0609020204030204" pitchFamily="49" charset="0"/>
              </a:rPr>
              <a:t>[</a:t>
            </a:r>
            <a:r>
              <a:rPr lang="en-US" b="0" i="0" dirty="0">
                <a:solidFill>
                  <a:srgbClr val="D44950"/>
                </a:solidFill>
                <a:effectLst/>
                <a:latin typeface="Consolas" panose="020B0609020204030204" pitchFamily="49" charset="0"/>
              </a:rPr>
              <a:t>'Permanent Address'</a:t>
            </a:r>
            <a:r>
              <a:rPr lang="en-US" b="1" i="0" dirty="0">
                <a:solidFill>
                  <a:srgbClr val="999999"/>
                </a:solidFill>
                <a:effectLst/>
                <a:latin typeface="Consolas" panose="020B0609020204030204" pitchFamily="49" charset="0"/>
              </a:rPr>
              <a:t>]</a:t>
            </a:r>
            <a:r>
              <a:rPr lang="en-US" b="0" i="0" dirty="0">
                <a:solidFill>
                  <a:srgbClr val="212529"/>
                </a:solidFill>
                <a:effectLst/>
                <a:latin typeface="Consolas" panose="020B0609020204030204" pitchFamily="49" charset="0"/>
              </a:rPr>
              <a:t>, </a:t>
            </a:r>
            <a:r>
              <a:rPr lang="en-US" b="0" i="0" dirty="0" err="1">
                <a:solidFill>
                  <a:srgbClr val="212529"/>
                </a:solidFill>
                <a:effectLst/>
                <a:latin typeface="Consolas" panose="020B0609020204030204" pitchFamily="49" charset="0"/>
              </a:rPr>
              <a:t>inplace</a:t>
            </a:r>
            <a:r>
              <a:rPr lang="en-US" b="0" i="0" dirty="0">
                <a:solidFill>
                  <a:srgbClr val="212529"/>
                </a:solidFill>
                <a:effectLst/>
                <a:latin typeface="Consolas" panose="020B0609020204030204" pitchFamily="49" charset="0"/>
              </a:rPr>
              <a:t>=</a:t>
            </a:r>
            <a:r>
              <a:rPr lang="en-US" b="0" i="0" dirty="0">
                <a:solidFill>
                  <a:srgbClr val="006699"/>
                </a:solidFill>
                <a:effectLst/>
                <a:latin typeface="Consolas" panose="020B0609020204030204" pitchFamily="49" charset="0"/>
              </a:rPr>
              <a:t>True</a:t>
            </a:r>
            <a:r>
              <a:rPr lang="en-US" b="1"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pPr algn="l" fontAlgn="base"/>
            <a:r>
              <a:rPr lang="en-US" b="0" i="0" dirty="0">
                <a:solidFill>
                  <a:srgbClr val="9999FF"/>
                </a:solidFill>
                <a:effectLst/>
                <a:latin typeface="Consolas" panose="020B0609020204030204" pitchFamily="49" charset="0"/>
              </a:rPr>
              <a:t>print</a:t>
            </a:r>
            <a:r>
              <a:rPr lang="en-US" b="1" i="0" dirty="0">
                <a:solidFill>
                  <a:srgbClr val="999999"/>
                </a:solidFill>
                <a:effectLst/>
                <a:latin typeface="Consolas" panose="020B0609020204030204" pitchFamily="49" charset="0"/>
              </a:rPr>
              <a:t>(</a:t>
            </a:r>
            <a:r>
              <a:rPr lang="en-US" b="0" i="0" dirty="0" err="1">
                <a:solidFill>
                  <a:srgbClr val="212529"/>
                </a:solidFill>
                <a:effectLst/>
                <a:latin typeface="Consolas" panose="020B0609020204030204" pitchFamily="49" charset="0"/>
              </a:rPr>
              <a:t>df</a:t>
            </a:r>
            <a:r>
              <a:rPr lang="en-US" b="1"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endParaRPr lang="fr-DZ" dirty="0"/>
          </a:p>
        </p:txBody>
      </p:sp>
      <p:sp>
        <p:nvSpPr>
          <p:cNvPr id="4" name="Slide Number Placeholder 3">
            <a:extLst>
              <a:ext uri="{FF2B5EF4-FFF2-40B4-BE49-F238E27FC236}">
                <a16:creationId xmlns:a16="http://schemas.microsoft.com/office/drawing/2014/main" id="{C50CDF30-301F-9F46-C327-3213359B102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F649A89-D3C7-D569-4FAF-A7AB39E4451E}"/>
              </a:ext>
            </a:extLst>
          </p:cNvPr>
          <p:cNvPicPr>
            <a:picLocks noChangeAspect="1"/>
          </p:cNvPicPr>
          <p:nvPr/>
        </p:nvPicPr>
        <p:blipFill>
          <a:blip r:embed="rId2"/>
          <a:stretch>
            <a:fillRect/>
          </a:stretch>
        </p:blipFill>
        <p:spPr>
          <a:xfrm>
            <a:off x="2185442" y="2203644"/>
            <a:ext cx="7821116" cy="2038635"/>
          </a:xfrm>
          <a:prstGeom prst="rect">
            <a:avLst/>
          </a:prstGeom>
        </p:spPr>
      </p:pic>
      <p:pic>
        <p:nvPicPr>
          <p:cNvPr id="13" name="Picture 12">
            <a:extLst>
              <a:ext uri="{FF2B5EF4-FFF2-40B4-BE49-F238E27FC236}">
                <a16:creationId xmlns:a16="http://schemas.microsoft.com/office/drawing/2014/main" id="{3C16EFFF-2893-9198-E9BA-1169EC4E5209}"/>
              </a:ext>
            </a:extLst>
          </p:cNvPr>
          <p:cNvPicPr>
            <a:picLocks noChangeAspect="1"/>
          </p:cNvPicPr>
          <p:nvPr/>
        </p:nvPicPr>
        <p:blipFill>
          <a:blip r:embed="rId3"/>
          <a:stretch>
            <a:fillRect/>
          </a:stretch>
        </p:blipFill>
        <p:spPr>
          <a:xfrm>
            <a:off x="2766548" y="1371176"/>
            <a:ext cx="6658904" cy="628738"/>
          </a:xfrm>
          <a:prstGeom prst="rect">
            <a:avLst/>
          </a:prstGeom>
        </p:spPr>
      </p:pic>
    </p:spTree>
    <p:extLst>
      <p:ext uri="{BB962C8B-B14F-4D97-AF65-F5344CB8AC3E}">
        <p14:creationId xmlns:p14="http://schemas.microsoft.com/office/powerpoint/2010/main" val="105548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7741C-1639-A344-262D-AA8E9A6F465B}"/>
              </a:ext>
            </a:extLst>
          </p:cNvPr>
          <p:cNvSpPr>
            <a:spLocks noGrp="1"/>
          </p:cNvSpPr>
          <p:nvPr>
            <p:ph type="title"/>
          </p:nvPr>
        </p:nvSpPr>
        <p:spPr/>
        <p:txBody>
          <a:bodyPr/>
          <a:lstStyle/>
          <a:p>
            <a:r>
              <a:rPr lang="fr-FR" sz="4000" dirty="0" err="1">
                <a:latin typeface="Arial" panose="020B0604020202020204" pitchFamily="34" charset="0"/>
                <a:cs typeface="Arial" panose="020B0604020202020204" pitchFamily="34" charset="0"/>
              </a:rPr>
              <a:t>Iterate</a:t>
            </a:r>
            <a:r>
              <a:rPr lang="fr-FR" sz="4000" dirty="0">
                <a:latin typeface="Arial" panose="020B0604020202020204" pitchFamily="34" charset="0"/>
                <a:cs typeface="Arial" panose="020B0604020202020204" pitchFamily="34" charset="0"/>
              </a:rPr>
              <a:t> </a:t>
            </a:r>
            <a:r>
              <a:rPr lang="fr-FR" sz="4000" dirty="0" err="1">
                <a:latin typeface="Arial" panose="020B0604020202020204" pitchFamily="34" charset="0"/>
                <a:cs typeface="Arial" panose="020B0604020202020204" pitchFamily="34" charset="0"/>
              </a:rPr>
              <a:t>through</a:t>
            </a:r>
            <a:r>
              <a:rPr lang="fr-FR" sz="4000" dirty="0">
                <a:latin typeface="Arial" panose="020B0604020202020204" pitchFamily="34" charset="0"/>
                <a:cs typeface="Arial" panose="020B0604020202020204" pitchFamily="34" charset="0"/>
              </a:rPr>
              <a:t> </a:t>
            </a:r>
            <a:r>
              <a:rPr lang="fr-FR" sz="4000" dirty="0" err="1">
                <a:latin typeface="Arial" panose="020B0604020202020204" pitchFamily="34" charset="0"/>
                <a:cs typeface="Arial" panose="020B0604020202020204" pitchFamily="34" charset="0"/>
              </a:rPr>
              <a:t>each</a:t>
            </a:r>
            <a:r>
              <a:rPr lang="fr-FR" sz="4000" dirty="0">
                <a:latin typeface="Arial" panose="020B0604020202020204" pitchFamily="34" charset="0"/>
                <a:cs typeface="Arial" panose="020B0604020202020204" pitchFamily="34" charset="0"/>
              </a:rPr>
              <a:t> </a:t>
            </a:r>
            <a:r>
              <a:rPr lang="fr-FR" sz="4000" dirty="0" err="1">
                <a:latin typeface="Arial" panose="020B0604020202020204" pitchFamily="34" charset="0"/>
                <a:cs typeface="Arial" panose="020B0604020202020204" pitchFamily="34" charset="0"/>
              </a:rPr>
              <a:t>row</a:t>
            </a:r>
            <a:r>
              <a:rPr lang="fr-FR" sz="4000" dirty="0">
                <a:latin typeface="Arial" panose="020B0604020202020204" pitchFamily="34" charset="0"/>
                <a:cs typeface="Arial" panose="020B0604020202020204" pitchFamily="34" charset="0"/>
              </a:rPr>
              <a:t> and </a:t>
            </a:r>
            <a:r>
              <a:rPr lang="en-US" sz="4000" b="1" dirty="0">
                <a:latin typeface="Arial" panose="020B0604020202020204" pitchFamily="34" charset="0"/>
                <a:cs typeface="Arial" panose="020B0604020202020204" pitchFamily="34" charset="0"/>
              </a:rPr>
              <a:t>and select data</a:t>
            </a:r>
            <a:endParaRPr lang="fr-DZ"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6CC2A5E-E1A5-E164-8576-474498728E13}"/>
              </a:ext>
            </a:extLst>
          </p:cNvPr>
          <p:cNvSpPr>
            <a:spLocks noGrp="1"/>
          </p:cNvSpPr>
          <p:nvPr>
            <p:ph idx="1"/>
          </p:nvPr>
        </p:nvSpPr>
        <p:spPr>
          <a:xfrm>
            <a:off x="609600" y="1388282"/>
            <a:ext cx="10441259" cy="5058078"/>
          </a:xfrm>
        </p:spPr>
        <p:txBody>
          <a:bodyPr/>
          <a:lstStyle/>
          <a:p>
            <a:endParaRPr lang="da-DK" b="1" dirty="0"/>
          </a:p>
          <a:p>
            <a:r>
              <a:rPr lang="da-DK" b="1" dirty="0">
                <a:latin typeface="Arial" panose="020B0604020202020204" pitchFamily="34" charset="0"/>
                <a:cs typeface="Arial" panose="020B0604020202020204" pitchFamily="34" charset="0"/>
              </a:rPr>
              <a:t>for</a:t>
            </a:r>
            <a:r>
              <a:rPr lang="da-DK" dirty="0">
                <a:latin typeface="Arial" panose="020B0604020202020204" pitchFamily="34" charset="0"/>
                <a:cs typeface="Arial" panose="020B0604020202020204" pitchFamily="34" charset="0"/>
              </a:rPr>
              <a:t> ind </a:t>
            </a:r>
            <a:r>
              <a:rPr lang="da-DK" b="1" dirty="0">
                <a:latin typeface="Arial" panose="020B0604020202020204" pitchFamily="34" charset="0"/>
                <a:cs typeface="Arial" panose="020B0604020202020204" pitchFamily="34" charset="0"/>
              </a:rPr>
              <a:t>in</a:t>
            </a:r>
            <a:r>
              <a:rPr lang="da-DK" dirty="0">
                <a:latin typeface="Arial" panose="020B0604020202020204" pitchFamily="34" charset="0"/>
                <a:cs typeface="Arial" panose="020B0604020202020204" pitchFamily="34" charset="0"/>
              </a:rPr>
              <a:t> df.index:</a:t>
            </a:r>
          </a:p>
          <a:p>
            <a:r>
              <a:rPr lang="da-DK" dirty="0">
                <a:latin typeface="Arial" panose="020B0604020202020204" pitchFamily="34" charset="0"/>
                <a:cs typeface="Arial" panose="020B0604020202020204" pitchFamily="34" charset="0"/>
              </a:rPr>
              <a:t>    </a:t>
            </a:r>
            <a:r>
              <a:rPr lang="da-DK" b="1" dirty="0">
                <a:latin typeface="Arial" panose="020B0604020202020204" pitchFamily="34" charset="0"/>
                <a:cs typeface="Arial" panose="020B0604020202020204" pitchFamily="34" charset="0"/>
              </a:rPr>
              <a:t>print</a:t>
            </a:r>
            <a:r>
              <a:rPr lang="da-DK" dirty="0">
                <a:latin typeface="Arial" panose="020B0604020202020204" pitchFamily="34" charset="0"/>
                <a:cs typeface="Arial" panose="020B0604020202020204" pitchFamily="34" charset="0"/>
              </a:rPr>
              <a:t>(df['Name'][ind], df['</a:t>
            </a:r>
            <a:r>
              <a:rPr lang="en-US" dirty="0">
                <a:latin typeface="Arial" panose="020B0604020202020204" pitchFamily="34" charset="0"/>
                <a:cs typeface="Arial" panose="020B0604020202020204" pitchFamily="34" charset="0"/>
              </a:rPr>
              <a:t>Age</a:t>
            </a:r>
            <a:r>
              <a:rPr lang="da-DK" dirty="0">
                <a:latin typeface="Arial" panose="020B0604020202020204" pitchFamily="34" charset="0"/>
                <a:cs typeface="Arial" panose="020B0604020202020204" pitchFamily="34" charset="0"/>
              </a:rPr>
              <a:t>'][ind])</a:t>
            </a:r>
          </a:p>
          <a:p>
            <a:endParaRPr lang="da-DK"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for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in</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range</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len</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df</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    print(</a:t>
            </a:r>
            <a:r>
              <a:rPr lang="en-US" dirty="0" err="1">
                <a:latin typeface="Arial" panose="020B0604020202020204" pitchFamily="34" charset="0"/>
                <a:cs typeface="Arial" panose="020B0604020202020204" pitchFamily="34" charset="0"/>
              </a:rPr>
              <a:t>df.loc</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"Name"], </a:t>
            </a:r>
            <a:r>
              <a:rPr lang="en-US" dirty="0" err="1">
                <a:latin typeface="Arial" panose="020B0604020202020204" pitchFamily="34" charset="0"/>
                <a:cs typeface="Arial" panose="020B0604020202020204" pitchFamily="34" charset="0"/>
              </a:rPr>
              <a:t>df.loc</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"Age"])</a:t>
            </a:r>
          </a:p>
          <a:p>
            <a:endParaRPr lang="en-US" dirty="0"/>
          </a:p>
          <a:p>
            <a:r>
              <a:rPr lang="fr-FR" b="1" dirty="0">
                <a:latin typeface="Arial" panose="020B0604020202020204" pitchFamily="34" charset="0"/>
                <a:cs typeface="Arial" panose="020B0604020202020204" pitchFamily="34" charset="0"/>
              </a:rPr>
              <a:t>for</a:t>
            </a:r>
            <a:r>
              <a:rPr lang="fr-FR" dirty="0">
                <a:latin typeface="Arial" panose="020B0604020202020204" pitchFamily="34" charset="0"/>
                <a:cs typeface="Arial" panose="020B0604020202020204" pitchFamily="34" charset="0"/>
              </a:rPr>
              <a:t> i </a:t>
            </a:r>
            <a:r>
              <a:rPr lang="fr-FR" b="1" dirty="0">
                <a:latin typeface="Arial" panose="020B0604020202020204" pitchFamily="34" charset="0"/>
                <a:cs typeface="Arial" panose="020B0604020202020204" pitchFamily="34" charset="0"/>
              </a:rPr>
              <a:t>in</a:t>
            </a:r>
            <a:r>
              <a:rPr lang="fr-FR" dirty="0">
                <a:latin typeface="Arial" panose="020B0604020202020204" pitchFamily="34" charset="0"/>
                <a:cs typeface="Arial" panose="020B0604020202020204" pitchFamily="34" charset="0"/>
              </a:rPr>
              <a:t> </a:t>
            </a:r>
            <a:r>
              <a:rPr lang="fr-FR" b="1" dirty="0">
                <a:latin typeface="Arial" panose="020B0604020202020204" pitchFamily="34" charset="0"/>
                <a:cs typeface="Arial" panose="020B0604020202020204" pitchFamily="34" charset="0"/>
              </a:rPr>
              <a:t>range</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len</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df</a:t>
            </a:r>
            <a:r>
              <a:rPr lang="fr-FR" dirty="0">
                <a:latin typeface="Arial" panose="020B0604020202020204" pitchFamily="34" charset="0"/>
                <a:cs typeface="Arial" panose="020B0604020202020204" pitchFamily="34" charset="0"/>
              </a:rPr>
              <a:t>)):</a:t>
            </a:r>
          </a:p>
          <a:p>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print</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df.iloc</a:t>
            </a:r>
            <a:r>
              <a:rPr lang="fr-FR" dirty="0">
                <a:latin typeface="Arial" panose="020B0604020202020204" pitchFamily="34" charset="0"/>
                <a:cs typeface="Arial" panose="020B0604020202020204" pitchFamily="34" charset="0"/>
              </a:rPr>
              <a:t>[i, 0], </a:t>
            </a:r>
            <a:r>
              <a:rPr lang="fr-FR" dirty="0" err="1">
                <a:latin typeface="Arial" panose="020B0604020202020204" pitchFamily="34" charset="0"/>
                <a:cs typeface="Arial" panose="020B0604020202020204" pitchFamily="34" charset="0"/>
              </a:rPr>
              <a:t>df.iloc</a:t>
            </a:r>
            <a:r>
              <a:rPr lang="fr-FR" dirty="0">
                <a:latin typeface="Arial" panose="020B0604020202020204" pitchFamily="34" charset="0"/>
                <a:cs typeface="Arial" panose="020B0604020202020204" pitchFamily="34" charset="0"/>
              </a:rPr>
              <a:t>[i, 2])</a:t>
            </a:r>
            <a:endParaRPr lang="fr-DZ" dirty="0">
              <a:latin typeface="Arial" panose="020B0604020202020204" pitchFamily="34" charset="0"/>
              <a:cs typeface="Arial" panose="020B0604020202020204" pitchFamily="34" charset="0"/>
            </a:endParaRPr>
          </a:p>
          <a:p>
            <a:endParaRPr lang="da-DK" dirty="0"/>
          </a:p>
          <a:p>
            <a:endParaRPr lang="fr-DZ" dirty="0"/>
          </a:p>
        </p:txBody>
      </p:sp>
      <p:sp>
        <p:nvSpPr>
          <p:cNvPr id="4" name="Slide Number Placeholder 3">
            <a:extLst>
              <a:ext uri="{FF2B5EF4-FFF2-40B4-BE49-F238E27FC236}">
                <a16:creationId xmlns:a16="http://schemas.microsoft.com/office/drawing/2014/main" id="{B35B95BC-E35D-FCA9-4036-65BDF22EA91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5176455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0DCF-1A77-F6BE-2208-E8523FA9B8E4}"/>
              </a:ext>
            </a:extLst>
          </p:cNvPr>
          <p:cNvSpPr>
            <a:spLocks noGrp="1"/>
          </p:cNvSpPr>
          <p:nvPr>
            <p:ph type="title"/>
          </p:nvPr>
        </p:nvSpPr>
        <p:spPr/>
        <p:txBody>
          <a:bodyPr/>
          <a:lstStyle/>
          <a:p>
            <a:r>
              <a:rPr lang="fr-FR" sz="4800" dirty="0" err="1">
                <a:latin typeface="Arial" panose="020B0604020202020204" pitchFamily="34" charset="0"/>
                <a:cs typeface="Arial" panose="020B0604020202020204" pitchFamily="34" charset="0"/>
              </a:rPr>
              <a:t>Does</a:t>
            </a:r>
            <a:r>
              <a:rPr lang="fr-FR" sz="4800" dirty="0">
                <a:latin typeface="Arial" panose="020B0604020202020204" pitchFamily="34" charset="0"/>
                <a:cs typeface="Arial" panose="020B0604020202020204" pitchFamily="34" charset="0"/>
              </a:rPr>
              <a:t> the data </a:t>
            </a:r>
            <a:r>
              <a:rPr lang="fr-FR" sz="4800" dirty="0" err="1">
                <a:latin typeface="Arial" panose="020B0604020202020204" pitchFamily="34" charset="0"/>
                <a:cs typeface="Arial" panose="020B0604020202020204" pitchFamily="34" charset="0"/>
              </a:rPr>
              <a:t>is</a:t>
            </a:r>
            <a:r>
              <a:rPr lang="fr-FR" sz="4800" dirty="0">
                <a:latin typeface="Arial" panose="020B0604020202020204" pitchFamily="34" charset="0"/>
                <a:cs typeface="Arial" panose="020B0604020202020204" pitchFamily="34" charset="0"/>
              </a:rPr>
              <a:t> </a:t>
            </a:r>
            <a:r>
              <a:rPr lang="fr-FR" sz="4800" dirty="0" err="1">
                <a:latin typeface="Arial" panose="020B0604020202020204" pitchFamily="34" charset="0"/>
                <a:cs typeface="Arial" panose="020B0604020202020204" pitchFamily="34" charset="0"/>
              </a:rPr>
              <a:t>imbalanced</a:t>
            </a:r>
            <a:r>
              <a:rPr lang="fr-FR" sz="4800" dirty="0">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9A983055-E390-D92B-CFE7-F3F1011D4FBB}"/>
              </a:ext>
            </a:extLst>
          </p:cNvPr>
          <p:cNvSpPr>
            <a:spLocks noGrp="1"/>
          </p:cNvSpPr>
          <p:nvPr>
            <p:ph idx="1"/>
          </p:nvPr>
        </p:nvSpPr>
        <p:spPr>
          <a:xfrm>
            <a:off x="609600" y="1287919"/>
            <a:ext cx="10173629" cy="5058078"/>
          </a:xfrm>
        </p:spPr>
        <p:txBody>
          <a:bodyPr/>
          <a:lstStyle/>
          <a:p>
            <a:r>
              <a:rPr lang="fr-FR" sz="2400" dirty="0" err="1"/>
              <a:t>count_classes</a:t>
            </a:r>
            <a:r>
              <a:rPr lang="fr-FR" sz="2400" dirty="0"/>
              <a:t> = </a:t>
            </a:r>
            <a:r>
              <a:rPr lang="fr-FR" sz="2400" dirty="0" err="1"/>
              <a:t>pd.</a:t>
            </a:r>
            <a:r>
              <a:rPr lang="fr-FR" sz="2400" b="1" dirty="0" err="1"/>
              <a:t>value_counts</a:t>
            </a:r>
            <a:r>
              <a:rPr lang="fr-FR" sz="2400" dirty="0"/>
              <a:t>(data['</a:t>
            </a:r>
            <a:r>
              <a:rPr lang="fr-FR" sz="2400" dirty="0" err="1"/>
              <a:t>bank_account</a:t>
            </a:r>
            <a:r>
              <a:rPr lang="fr-FR" sz="2400" dirty="0"/>
              <a:t>'], sort = </a:t>
            </a:r>
            <a:r>
              <a:rPr lang="fr-FR" sz="2400" dirty="0" err="1"/>
              <a:t>True</a:t>
            </a:r>
            <a:r>
              <a:rPr lang="fr-FR" sz="2400" dirty="0"/>
              <a:t>)</a:t>
            </a:r>
          </a:p>
          <a:p>
            <a:r>
              <a:rPr lang="fr-FR" sz="2400" b="1" dirty="0" err="1"/>
              <a:t>print</a:t>
            </a:r>
            <a:r>
              <a:rPr lang="fr-FR" sz="2400" dirty="0"/>
              <a:t>(</a:t>
            </a:r>
            <a:r>
              <a:rPr lang="fr-FR" sz="2400" dirty="0" err="1"/>
              <a:t>count_classes</a:t>
            </a:r>
            <a:r>
              <a:rPr lang="fr-FR" sz="2400" dirty="0"/>
              <a:t>)</a:t>
            </a:r>
          </a:p>
          <a:p>
            <a:endParaRPr lang="fr-FR" sz="2400" dirty="0"/>
          </a:p>
          <a:p>
            <a:r>
              <a:rPr lang="en-US" sz="2400" b="1" dirty="0"/>
              <a:t>import</a:t>
            </a:r>
            <a:r>
              <a:rPr lang="en-US" sz="2400" dirty="0"/>
              <a:t> </a:t>
            </a:r>
            <a:r>
              <a:rPr lang="en-US" sz="2400" dirty="0" err="1"/>
              <a:t>matplotlib.pyplot</a:t>
            </a:r>
            <a:r>
              <a:rPr lang="en-US" sz="2400" dirty="0"/>
              <a:t> as </a:t>
            </a:r>
            <a:r>
              <a:rPr lang="en-US" sz="2400" dirty="0" err="1"/>
              <a:t>plt</a:t>
            </a:r>
            <a:endParaRPr lang="en-US" sz="2400" dirty="0"/>
          </a:p>
          <a:p>
            <a:endParaRPr lang="en-US" sz="2400" dirty="0"/>
          </a:p>
          <a:p>
            <a:r>
              <a:rPr lang="fr-FR" sz="2400" dirty="0" err="1"/>
              <a:t>count_classes.</a:t>
            </a:r>
            <a:r>
              <a:rPr lang="fr-FR" sz="2400" b="1" dirty="0" err="1"/>
              <a:t>plot</a:t>
            </a:r>
            <a:r>
              <a:rPr lang="fr-FR" sz="2400" dirty="0"/>
              <a:t>(</a:t>
            </a:r>
            <a:r>
              <a:rPr lang="fr-FR" sz="2400" dirty="0" err="1"/>
              <a:t>kind</a:t>
            </a:r>
            <a:r>
              <a:rPr lang="fr-FR" sz="2400" dirty="0"/>
              <a:t> = 'bar', rot=0)</a:t>
            </a:r>
          </a:p>
          <a:p>
            <a:r>
              <a:rPr lang="fr-FR" sz="2400" dirty="0"/>
              <a:t>LABELS = ["Bank_</a:t>
            </a:r>
            <a:r>
              <a:rPr lang="fr-FR" sz="2400" dirty="0" err="1"/>
              <a:t>account</a:t>
            </a:r>
            <a:r>
              <a:rPr lang="fr-FR" sz="2400" dirty="0"/>
              <a:t>","</a:t>
            </a:r>
            <a:r>
              <a:rPr lang="fr-FR" sz="2400" dirty="0" err="1"/>
              <a:t>Non_bank_account</a:t>
            </a:r>
            <a:r>
              <a:rPr lang="fr-FR" sz="2400" dirty="0"/>
              <a:t>"]</a:t>
            </a:r>
          </a:p>
          <a:p>
            <a:r>
              <a:rPr lang="fr-FR" sz="2400" dirty="0" err="1"/>
              <a:t>plt.xticks</a:t>
            </a:r>
            <a:r>
              <a:rPr lang="fr-FR" sz="2400" dirty="0"/>
              <a:t>(range(2), LABELS)</a:t>
            </a:r>
          </a:p>
          <a:p>
            <a:r>
              <a:rPr lang="fr-FR" sz="2400" dirty="0" err="1"/>
              <a:t>plt.title</a:t>
            </a:r>
            <a:r>
              <a:rPr lang="fr-FR" sz="2400" dirty="0"/>
              <a:t>("Frequency by observation </a:t>
            </a:r>
            <a:r>
              <a:rPr lang="fr-FR" sz="2400" dirty="0" err="1"/>
              <a:t>number</a:t>
            </a:r>
            <a:r>
              <a:rPr lang="fr-FR" sz="2400" dirty="0"/>
              <a:t>")</a:t>
            </a:r>
          </a:p>
          <a:p>
            <a:r>
              <a:rPr lang="fr-FR" sz="2400" dirty="0" err="1"/>
              <a:t>plt.xlabel</a:t>
            </a:r>
            <a:r>
              <a:rPr lang="fr-FR" sz="2400" dirty="0"/>
              <a:t>("</a:t>
            </a:r>
            <a:r>
              <a:rPr lang="fr-FR" sz="2400" dirty="0" err="1"/>
              <a:t>bank_account</a:t>
            </a:r>
            <a:r>
              <a:rPr lang="fr-FR" sz="2400" dirty="0"/>
              <a:t>")</a:t>
            </a:r>
          </a:p>
          <a:p>
            <a:r>
              <a:rPr lang="fr-FR" sz="2400" dirty="0" err="1"/>
              <a:t>plt.ylabel</a:t>
            </a:r>
            <a:r>
              <a:rPr lang="fr-FR" sz="2400" dirty="0"/>
              <a:t>("</a:t>
            </a:r>
            <a:r>
              <a:rPr lang="fr-FR" sz="2400" dirty="0" err="1"/>
              <a:t>Number</a:t>
            </a:r>
            <a:r>
              <a:rPr lang="fr-FR" sz="2400" dirty="0"/>
              <a:t> of Observations")</a:t>
            </a:r>
          </a:p>
          <a:p>
            <a:endParaRPr lang="fr-FR" sz="2400" dirty="0"/>
          </a:p>
          <a:p>
            <a:endParaRPr lang="fr-FR" sz="2400" dirty="0"/>
          </a:p>
          <a:p>
            <a:endParaRPr lang="fr-FR" sz="2400" dirty="0"/>
          </a:p>
          <a:p>
            <a:endParaRPr lang="fr-FR" sz="2400" dirty="0"/>
          </a:p>
          <a:p>
            <a:endParaRPr lang="fr-FR" sz="2400" dirty="0"/>
          </a:p>
          <a:p>
            <a:endParaRPr lang="fr-DZ" sz="2400" dirty="0"/>
          </a:p>
        </p:txBody>
      </p:sp>
      <p:sp>
        <p:nvSpPr>
          <p:cNvPr id="4" name="Slide Number Placeholder 3">
            <a:extLst>
              <a:ext uri="{FF2B5EF4-FFF2-40B4-BE49-F238E27FC236}">
                <a16:creationId xmlns:a16="http://schemas.microsoft.com/office/drawing/2014/main" id="{EF5A84A3-5573-CE2B-379D-67927AA15AE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455392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B1A57-396D-AB76-CA4F-D02C50FFB081}"/>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Row </a:t>
            </a:r>
            <a:r>
              <a:rPr lang="fr-FR" dirty="0" err="1">
                <a:latin typeface="Arial" panose="020B0604020202020204" pitchFamily="34" charset="0"/>
                <a:cs typeface="Arial" panose="020B0604020202020204" pitchFamily="34" charset="0"/>
              </a:rPr>
              <a:t>Selection</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from</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DataFrame</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1BB7F49-E790-28B7-4A4F-A122A7777CC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F02E0CCD-89A2-56ED-7831-B336D84FFB8A}"/>
              </a:ext>
            </a:extLst>
          </p:cNvPr>
          <p:cNvSpPr txBox="1"/>
          <p:nvPr/>
        </p:nvSpPr>
        <p:spPr>
          <a:xfrm>
            <a:off x="609600" y="1446676"/>
            <a:ext cx="10825779" cy="3699282"/>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#by </a:t>
            </a:r>
            <a:r>
              <a:rPr kumimoji="0" lang="fr-FR" sz="2000" b="1"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row</a:t>
            </a:r>
            <a:r>
              <a:rPr kumimoji="0" lang="fr-FR" sz="2000"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 label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fr-FR" sz="2000" b="0"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print</a:t>
            </a:r>
            <a:r>
              <a:rPr kumimoji="0" lang="fr-FR" sz="2000" b="0"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a:t>
            </a:r>
            <a:r>
              <a:rPr kumimoji="0" lang="fr-FR" sz="2000" b="0"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df.loc</a:t>
            </a:r>
            <a:r>
              <a:rPr kumimoji="0" lang="fr-FR" sz="2000" b="0"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['a’])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#by </a:t>
            </a:r>
            <a:r>
              <a:rPr kumimoji="0" lang="fr-FR" sz="2000" b="1"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using</a:t>
            </a:r>
            <a:r>
              <a:rPr kumimoji="0" lang="fr-FR" sz="2000"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 </a:t>
            </a:r>
            <a:r>
              <a:rPr kumimoji="0" lang="fr-FR" sz="2000" b="1"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row</a:t>
            </a:r>
            <a:r>
              <a:rPr kumimoji="0" lang="fr-FR" sz="2000"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 </a:t>
            </a:r>
            <a:r>
              <a:rPr kumimoji="0" lang="fr-FR" sz="2000" b="1"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integer</a:t>
            </a:r>
            <a:r>
              <a:rPr kumimoji="0" lang="fr-FR" sz="2000"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 </a:t>
            </a:r>
            <a:r>
              <a:rPr kumimoji="0" lang="fr-FR" sz="2000" b="1"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row</a:t>
            </a:r>
            <a:r>
              <a:rPr kumimoji="0" lang="fr-FR" sz="2000"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 location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fr-FR" sz="2000" b="0"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print</a:t>
            </a:r>
            <a:r>
              <a:rPr kumimoji="0" lang="fr-FR" sz="2000" b="0"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a:t>
            </a:r>
            <a:r>
              <a:rPr kumimoji="0" lang="fr-FR" sz="2000" b="0"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df.iloc</a:t>
            </a:r>
            <a:r>
              <a:rPr kumimoji="0" lang="fr-FR" sz="2000" b="0"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[4])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fr-FR" sz="2000"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#by </a:t>
            </a:r>
            <a:r>
              <a:rPr kumimoji="0" lang="fr-FR" sz="2000" b="1"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using</a:t>
            </a:r>
            <a:r>
              <a:rPr kumimoji="0" lang="fr-FR" sz="2000"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 slice </a:t>
            </a:r>
            <a:r>
              <a:rPr kumimoji="0" lang="fr-FR" sz="2000" b="1"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operator</a:t>
            </a:r>
            <a:r>
              <a:rPr kumimoji="0" lang="fr-FR" sz="2000" b="1"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 :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fr-FR" sz="2000" b="0"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print</a:t>
            </a:r>
            <a:r>
              <a:rPr kumimoji="0" lang="fr-FR" sz="2000" b="0"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a:t>
            </a:r>
            <a:r>
              <a:rPr kumimoji="0" lang="fr-FR" sz="2000" b="0" i="0" u="none" strike="noStrike" kern="1200" cap="none" spc="0" normalizeH="0" baseline="0" noProof="0" dirty="0" err="1">
                <a:ln>
                  <a:noFill/>
                </a:ln>
                <a:solidFill>
                  <a:srgbClr val="000000"/>
                </a:solidFill>
                <a:effectLst/>
                <a:uLnTx/>
                <a:uFillTx/>
                <a:latin typeface="Source Sans Pro" panose="020B0503030403020204" pitchFamily="34" charset="0"/>
                <a:ea typeface="+mn-ea"/>
                <a:cs typeface="+mn-cs"/>
              </a:rPr>
              <a:t>df</a:t>
            </a:r>
            <a:r>
              <a:rPr kumimoji="0" lang="fr-FR" sz="2000" b="0" i="0" u="none" strike="noStrike" kern="1200" cap="none" spc="0" normalizeH="0" baseline="0" noProof="0" dirty="0">
                <a:ln>
                  <a:noFill/>
                </a:ln>
                <a:solidFill>
                  <a:srgbClr val="000000"/>
                </a:solidFill>
                <a:effectLst/>
                <a:uLnTx/>
                <a:uFillTx/>
                <a:latin typeface="Source Sans Pro" panose="020B0503030403020204" pitchFamily="34" charset="0"/>
                <a:ea typeface="+mn-ea"/>
                <a:cs typeface="+mn-cs"/>
              </a:rPr>
              <a:t>[0:3]) </a:t>
            </a:r>
            <a:endParaRPr kumimoji="0" lang="fr-DZ"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567433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0DCF-1A77-F6BE-2208-E8523FA9B8E4}"/>
              </a:ext>
            </a:extLst>
          </p:cNvPr>
          <p:cNvSpPr>
            <a:spLocks noGrp="1"/>
          </p:cNvSpPr>
          <p:nvPr>
            <p:ph type="title"/>
          </p:nvPr>
        </p:nvSpPr>
        <p:spPr/>
        <p:txBody>
          <a:bodyPr/>
          <a:lstStyle/>
          <a:p>
            <a:r>
              <a:rPr lang="fr-FR" sz="4800" dirty="0">
                <a:latin typeface="Arial" panose="020B0604020202020204" pitchFamily="34" charset="0"/>
                <a:cs typeface="Arial" panose="020B0604020202020204" pitchFamily="34" charset="0"/>
              </a:rPr>
              <a:t>Group By (</a:t>
            </a:r>
            <a:r>
              <a:rPr lang="fr-FR" dirty="0">
                <a:latin typeface="Arial" panose="020B0604020202020204" pitchFamily="34" charset="0"/>
                <a:cs typeface="Arial" panose="020B0604020202020204" pitchFamily="34" charset="0"/>
              </a:rPr>
              <a:t>Split, </a:t>
            </a:r>
            <a:r>
              <a:rPr lang="fr-FR" dirty="0" err="1">
                <a:latin typeface="Arial" panose="020B0604020202020204" pitchFamily="34" charset="0"/>
                <a:cs typeface="Arial" panose="020B0604020202020204" pitchFamily="34" charset="0"/>
              </a:rPr>
              <a:t>apply</a:t>
            </a:r>
            <a:r>
              <a:rPr lang="fr-FR" dirty="0">
                <a:latin typeface="Arial" panose="020B0604020202020204" pitchFamily="34" charset="0"/>
                <a:cs typeface="Arial" panose="020B0604020202020204" pitchFamily="34" charset="0"/>
              </a:rPr>
              <a:t>, combine</a:t>
            </a:r>
            <a:r>
              <a:rPr lang="fr-FR" sz="4800"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EF5A84A3-5573-CE2B-379D-67927AA15AE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F975A3CF-A743-341D-E31B-EE3080B83510}"/>
              </a:ext>
            </a:extLst>
          </p:cNvPr>
          <p:cNvPicPr>
            <a:picLocks noChangeAspect="1"/>
          </p:cNvPicPr>
          <p:nvPr/>
        </p:nvPicPr>
        <p:blipFill>
          <a:blip r:embed="rId2"/>
          <a:stretch>
            <a:fillRect/>
          </a:stretch>
        </p:blipFill>
        <p:spPr>
          <a:xfrm>
            <a:off x="203200" y="1248229"/>
            <a:ext cx="7097639" cy="5299570"/>
          </a:xfrm>
          <a:prstGeom prst="rect">
            <a:avLst/>
          </a:prstGeom>
        </p:spPr>
      </p:pic>
      <p:sp>
        <p:nvSpPr>
          <p:cNvPr id="10" name="TextBox 9">
            <a:extLst>
              <a:ext uri="{FF2B5EF4-FFF2-40B4-BE49-F238E27FC236}">
                <a16:creationId xmlns:a16="http://schemas.microsoft.com/office/drawing/2014/main" id="{DBEFC6EC-AA29-4858-F1FF-E643E4CC8912}"/>
              </a:ext>
            </a:extLst>
          </p:cNvPr>
          <p:cNvSpPr txBox="1"/>
          <p:nvPr/>
        </p:nvSpPr>
        <p:spPr>
          <a:xfrm>
            <a:off x="7126515" y="1824542"/>
            <a:ext cx="4862285"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02124"/>
                </a:solidFill>
                <a:effectLst/>
                <a:uLnTx/>
                <a:uFillTx/>
                <a:latin typeface="Arial" panose="020B0604020202020204" pitchFamily="34" charset="0"/>
                <a:ea typeface="+mn-ea"/>
                <a:cs typeface="Arial" panose="020B0604020202020204" pitchFamily="34" charset="0"/>
              </a:rPr>
              <a:t>Step 1: </a:t>
            </a:r>
            <a:r>
              <a:rPr kumimoji="0" lang="en-US" sz="2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split</a:t>
            </a:r>
            <a:r>
              <a:rPr kumimoji="0" lang="en-US" sz="2400" b="0" i="0" u="none" strike="noStrike" kern="1200" cap="none" spc="0" normalizeH="0" baseline="0" noProof="0" dirty="0">
                <a:ln>
                  <a:noFill/>
                </a:ln>
                <a:solidFill>
                  <a:srgbClr val="202124"/>
                </a:solidFill>
                <a:effectLst/>
                <a:uLnTx/>
                <a:uFillTx/>
                <a:latin typeface="Arial" panose="020B0604020202020204" pitchFamily="34" charset="0"/>
                <a:ea typeface="+mn-ea"/>
                <a:cs typeface="Arial" panose="020B0604020202020204" pitchFamily="34" charset="0"/>
              </a:rPr>
              <a:t> the data into groups by creating a </a:t>
            </a:r>
            <a:r>
              <a:rPr kumimoji="0" lang="en-US" sz="2400" b="0" i="0" u="none" strike="noStrike" kern="1200" cap="none" spc="0" normalizeH="0" baseline="0" noProof="0" dirty="0" err="1">
                <a:ln>
                  <a:noFill/>
                </a:ln>
                <a:solidFill>
                  <a:srgbClr val="202124"/>
                </a:solidFill>
                <a:effectLst/>
                <a:uLnTx/>
                <a:uFillTx/>
                <a:latin typeface="Arial" panose="020B0604020202020204" pitchFamily="34" charset="0"/>
                <a:ea typeface="+mn-ea"/>
                <a:cs typeface="Arial" panose="020B0604020202020204" pitchFamily="34" charset="0"/>
              </a:rPr>
              <a:t>groupby</a:t>
            </a:r>
            <a:r>
              <a:rPr kumimoji="0" lang="en-US" sz="2400" b="0" i="0" u="none" strike="noStrike" kern="1200" cap="none" spc="0" normalizeH="0" baseline="0" noProof="0" dirty="0">
                <a:ln>
                  <a:noFill/>
                </a:ln>
                <a:solidFill>
                  <a:srgbClr val="202124"/>
                </a:solidFill>
                <a:effectLst/>
                <a:uLnTx/>
                <a:uFillTx/>
                <a:latin typeface="Arial" panose="020B0604020202020204" pitchFamily="34" charset="0"/>
                <a:ea typeface="+mn-ea"/>
                <a:cs typeface="Arial" panose="020B0604020202020204" pitchFamily="34" charset="0"/>
              </a:rPr>
              <a:t> object from the original </a:t>
            </a:r>
            <a:r>
              <a:rPr kumimoji="0" lang="en-US" sz="2400" b="0" i="0" u="none" strike="noStrike" kern="1200" cap="none" spc="0" normalizeH="0" baseline="0" noProof="0" dirty="0" err="1">
                <a:ln>
                  <a:noFill/>
                </a:ln>
                <a:solidFill>
                  <a:srgbClr val="202124"/>
                </a:solidFill>
                <a:effectLst/>
                <a:uLnTx/>
                <a:uFillTx/>
                <a:latin typeface="Arial" panose="020B0604020202020204" pitchFamily="34" charset="0"/>
                <a:ea typeface="+mn-ea"/>
                <a:cs typeface="Arial" panose="020B0604020202020204" pitchFamily="34" charset="0"/>
              </a:rPr>
              <a:t>DataFrame</a:t>
            </a:r>
            <a:r>
              <a:rPr kumimoji="0" lang="en-US" sz="2400" b="0" i="0" u="none" strike="noStrike" kern="1200" cap="none" spc="0" normalizeH="0" baseline="0" noProof="0" dirty="0">
                <a:ln>
                  <a:noFill/>
                </a:ln>
                <a:solidFill>
                  <a:srgbClr val="202124"/>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02124"/>
                </a:solidFill>
                <a:effectLst/>
                <a:uLnTx/>
                <a:uFillTx/>
                <a:latin typeface="Arial" panose="020B0604020202020204" pitchFamily="34" charset="0"/>
                <a:ea typeface="+mn-ea"/>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02124"/>
                </a:solidFill>
                <a:effectLst/>
                <a:uLnTx/>
                <a:uFillTx/>
                <a:latin typeface="Arial" panose="020B0604020202020204" pitchFamily="34" charset="0"/>
                <a:ea typeface="+mn-ea"/>
                <a:cs typeface="Arial" panose="020B0604020202020204" pitchFamily="34" charset="0"/>
              </a:rPr>
              <a:t>Step 2: </a:t>
            </a:r>
            <a:r>
              <a:rPr kumimoji="0" lang="en-US" sz="2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apply</a:t>
            </a:r>
            <a:r>
              <a:rPr kumimoji="0" lang="en-US" sz="2400" b="0" i="0" u="none" strike="noStrike" kern="1200" cap="none" spc="0" normalizeH="0" baseline="0" noProof="0" dirty="0">
                <a:ln>
                  <a:noFill/>
                </a:ln>
                <a:solidFill>
                  <a:srgbClr val="202124"/>
                </a:solidFill>
                <a:effectLst/>
                <a:uLnTx/>
                <a:uFillTx/>
                <a:latin typeface="Arial" panose="020B0604020202020204" pitchFamily="34" charset="0"/>
                <a:ea typeface="+mn-ea"/>
                <a:cs typeface="Arial" panose="020B0604020202020204" pitchFamily="34" charset="0"/>
              </a:rPr>
              <a:t> a function, in this case, an aggregation function that computes a summary statistic (you can also transform or filter your data in this step);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202124"/>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02124"/>
                </a:solidFill>
                <a:effectLst/>
                <a:uLnTx/>
                <a:uFillTx/>
                <a:latin typeface="Arial" panose="020B0604020202020204" pitchFamily="34" charset="0"/>
                <a:ea typeface="+mn-ea"/>
                <a:cs typeface="Arial" panose="020B0604020202020204" pitchFamily="34" charset="0"/>
              </a:rPr>
              <a:t>Step 3: </a:t>
            </a:r>
            <a:r>
              <a:rPr kumimoji="0" lang="en-US" sz="2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combine</a:t>
            </a:r>
            <a:r>
              <a:rPr kumimoji="0" lang="en-US" sz="2400" b="0" i="0" u="none" strike="noStrike" kern="1200" cap="none" spc="0" normalizeH="0" baseline="0" noProof="0" dirty="0">
                <a:ln>
                  <a:noFill/>
                </a:ln>
                <a:solidFill>
                  <a:srgbClr val="202124"/>
                </a:solidFill>
                <a:effectLst/>
                <a:uLnTx/>
                <a:uFillTx/>
                <a:latin typeface="Arial" panose="020B0604020202020204" pitchFamily="34" charset="0"/>
                <a:ea typeface="+mn-ea"/>
                <a:cs typeface="Arial" panose="020B0604020202020204" pitchFamily="34" charset="0"/>
              </a:rPr>
              <a:t> the results into a new </a:t>
            </a:r>
            <a:r>
              <a:rPr kumimoji="0" lang="en-US" sz="2400" b="0" i="0" u="none" strike="noStrike" kern="1200" cap="none" spc="0" normalizeH="0" baseline="0" noProof="0" dirty="0" err="1">
                <a:ln>
                  <a:noFill/>
                </a:ln>
                <a:solidFill>
                  <a:srgbClr val="202124"/>
                </a:solidFill>
                <a:effectLst/>
                <a:uLnTx/>
                <a:uFillTx/>
                <a:latin typeface="Arial" panose="020B0604020202020204" pitchFamily="34" charset="0"/>
                <a:ea typeface="+mn-ea"/>
                <a:cs typeface="Arial" panose="020B0604020202020204" pitchFamily="34" charset="0"/>
              </a:rPr>
              <a:t>DataFrame</a:t>
            </a:r>
            <a:r>
              <a:rPr kumimoji="0" lang="en-US" sz="2400" b="0" i="0" u="none" strike="noStrike" kern="1200" cap="none" spc="0" normalizeH="0" baseline="0" noProof="0" dirty="0">
                <a:ln>
                  <a:noFill/>
                </a:ln>
                <a:solidFill>
                  <a:srgbClr val="202124"/>
                </a:solidFill>
                <a:effectLst/>
                <a:uLnTx/>
                <a:uFillTx/>
                <a:latin typeface="Arial" panose="020B0604020202020204" pitchFamily="34" charset="0"/>
                <a:ea typeface="+mn-ea"/>
                <a:cs typeface="Arial" panose="020B0604020202020204" pitchFamily="34" charset="0"/>
              </a:rPr>
              <a:t>.</a:t>
            </a:r>
            <a:endParaRPr kumimoji="0" lang="fr-DZ"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0864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0DCF-1A77-F6BE-2208-E8523FA9B8E4}"/>
              </a:ext>
            </a:extLst>
          </p:cNvPr>
          <p:cNvSpPr>
            <a:spLocks noGrp="1"/>
          </p:cNvSpPr>
          <p:nvPr>
            <p:ph type="title"/>
          </p:nvPr>
        </p:nvSpPr>
        <p:spPr/>
        <p:txBody>
          <a:bodyPr/>
          <a:lstStyle/>
          <a:p>
            <a:r>
              <a:rPr lang="fr-FR" sz="4800" dirty="0">
                <a:latin typeface="Arial" panose="020B0604020202020204" pitchFamily="34" charset="0"/>
                <a:cs typeface="Arial" panose="020B0604020202020204" pitchFamily="34" charset="0"/>
              </a:rPr>
              <a:t>Group By</a:t>
            </a:r>
          </a:p>
        </p:txBody>
      </p:sp>
      <p:sp>
        <p:nvSpPr>
          <p:cNvPr id="3" name="Content Placeholder 2">
            <a:extLst>
              <a:ext uri="{FF2B5EF4-FFF2-40B4-BE49-F238E27FC236}">
                <a16:creationId xmlns:a16="http://schemas.microsoft.com/office/drawing/2014/main" id="{9A983055-E390-D92B-CFE7-F3F1011D4FBB}"/>
              </a:ext>
            </a:extLst>
          </p:cNvPr>
          <p:cNvSpPr>
            <a:spLocks noGrp="1"/>
          </p:cNvSpPr>
          <p:nvPr>
            <p:ph idx="1"/>
          </p:nvPr>
        </p:nvSpPr>
        <p:spPr>
          <a:xfrm>
            <a:off x="245327" y="1287919"/>
            <a:ext cx="11697629" cy="5058078"/>
          </a:xfrm>
        </p:spPr>
        <p:txBody>
          <a:bodyPr/>
          <a:lstStyle/>
          <a:p>
            <a:endParaRPr lang="fr-FR" sz="1600" dirty="0"/>
          </a:p>
          <a:p>
            <a:pPr algn="ctr"/>
            <a:r>
              <a:rPr lang="fr-FR" sz="2000" dirty="0" err="1">
                <a:latin typeface="Arial" panose="020B0604020202020204" pitchFamily="34" charset="0"/>
                <a:cs typeface="Arial" panose="020B0604020202020204" pitchFamily="34" charset="0"/>
              </a:rPr>
              <a:t>data</a:t>
            </a:r>
            <a:r>
              <a:rPr lang="fr-FR" sz="2800" b="1" dirty="0" err="1">
                <a:latin typeface="Arial" panose="020B0604020202020204" pitchFamily="34" charset="0"/>
                <a:cs typeface="Arial" panose="020B0604020202020204" pitchFamily="34" charset="0"/>
              </a:rPr>
              <a:t>.</a:t>
            </a:r>
            <a:r>
              <a:rPr lang="fr-FR" sz="2000" dirty="0" err="1">
                <a:latin typeface="Arial" panose="020B0604020202020204" pitchFamily="34" charset="0"/>
                <a:cs typeface="Arial" panose="020B0604020202020204" pitchFamily="34" charset="0"/>
              </a:rPr>
              <a:t>groupby</a:t>
            </a:r>
            <a:r>
              <a:rPr lang="fr-FR" sz="3200" dirty="0">
                <a:solidFill>
                  <a:srgbClr val="FF0000"/>
                </a:solidFill>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["column1", "column2"], </a:t>
            </a:r>
            <a:r>
              <a:rPr lang="fr-FR" sz="2000" dirty="0" err="1">
                <a:latin typeface="Arial" panose="020B0604020202020204" pitchFamily="34" charset="0"/>
                <a:cs typeface="Arial" panose="020B0604020202020204" pitchFamily="34" charset="0"/>
              </a:rPr>
              <a:t>as_index</a:t>
            </a:r>
            <a:r>
              <a:rPr lang="fr-FR" sz="2000" dirty="0">
                <a:latin typeface="Arial" panose="020B0604020202020204" pitchFamily="34" charset="0"/>
                <a:cs typeface="Arial" panose="020B0604020202020204" pitchFamily="34" charset="0"/>
              </a:rPr>
              <a:t>=False</a:t>
            </a:r>
            <a:r>
              <a:rPr lang="fr-FR" sz="3200" dirty="0">
                <a:solidFill>
                  <a:srgbClr val="FF0000"/>
                </a:solidFill>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a:t>
            </a:r>
          </a:p>
          <a:p>
            <a:pPr algn="ctr"/>
            <a:r>
              <a:rPr lang="fr-FR" sz="2000" dirty="0" err="1">
                <a:latin typeface="Arial" panose="020B0604020202020204" pitchFamily="34" charset="0"/>
                <a:cs typeface="Arial" panose="020B0604020202020204" pitchFamily="34" charset="0"/>
              </a:rPr>
              <a:t>agg</a:t>
            </a:r>
            <a:r>
              <a:rPr lang="fr-FR" sz="3200" dirty="0">
                <a:solidFill>
                  <a:srgbClr val="0070C0"/>
                </a:solidFill>
                <a:latin typeface="Arial" panose="020B0604020202020204" pitchFamily="34" charset="0"/>
                <a:cs typeface="Arial" panose="020B0604020202020204" pitchFamily="34" charset="0"/>
              </a:rPr>
              <a:t>(</a:t>
            </a:r>
            <a:r>
              <a:rPr lang="fr-FR" sz="3200" dirty="0">
                <a:solidFill>
                  <a:schemeClr val="accent2">
                    <a:lumMod val="75000"/>
                  </a:schemeClr>
                </a:solidFill>
                <a:latin typeface="Arial" panose="020B0604020202020204" pitchFamily="34" charset="0"/>
                <a:cs typeface="Arial" panose="020B0604020202020204" pitchFamily="34" charset="0"/>
              </a:rPr>
              <a:t>{</a:t>
            </a:r>
            <a:r>
              <a:rPr lang="fr-FR" sz="2000" b="1" dirty="0">
                <a:latin typeface="Arial" panose="020B0604020202020204" pitchFamily="34" charset="0"/>
                <a:cs typeface="Arial" panose="020B0604020202020204" pitchFamily="34" charset="0"/>
              </a:rPr>
              <a:t>output_col1=</a:t>
            </a:r>
            <a:r>
              <a:rPr lang="fr-FR" sz="2000" dirty="0">
                <a:latin typeface="Arial" panose="020B0604020202020204" pitchFamily="34" charset="0"/>
                <a:cs typeface="Arial" panose="020B0604020202020204" pitchFamily="34" charset="0"/>
              </a:rPr>
              <a:t>"</a:t>
            </a:r>
            <a:r>
              <a:rPr lang="fr-FR" sz="2000" b="1" dirty="0">
                <a:latin typeface="Arial" panose="020B0604020202020204" pitchFamily="34" charset="0"/>
                <a:cs typeface="Arial" panose="020B0604020202020204" pitchFamily="34" charset="0"/>
              </a:rPr>
              <a:t> </a:t>
            </a:r>
            <a:r>
              <a:rPr lang="fr-FR" sz="2000" dirty="0">
                <a:latin typeface="Arial" panose="020B0604020202020204" pitchFamily="34" charset="0"/>
                <a:cs typeface="Arial" panose="020B0604020202020204" pitchFamily="34" charset="0"/>
              </a:rPr>
              <a:t>column1" :" function1"</a:t>
            </a:r>
            <a:r>
              <a:rPr lang="fr-FR" sz="3200" dirty="0">
                <a:solidFill>
                  <a:schemeClr val="accent2">
                    <a:lumMod val="75000"/>
                  </a:schemeClr>
                </a:solidFill>
                <a:latin typeface="Arial" panose="020B0604020202020204" pitchFamily="34" charset="0"/>
                <a:cs typeface="Arial" panose="020B0604020202020204" pitchFamily="34" charset="0"/>
              </a:rPr>
              <a:t>},</a:t>
            </a:r>
            <a:r>
              <a:rPr lang="fr-FR" sz="4400" dirty="0">
                <a:solidFill>
                  <a:schemeClr val="accent2">
                    <a:lumMod val="75000"/>
                  </a:schemeClr>
                </a:solidFill>
                <a:latin typeface="Arial" panose="020B0604020202020204" pitchFamily="34" charset="0"/>
                <a:cs typeface="Arial" panose="020B0604020202020204" pitchFamily="34" charset="0"/>
              </a:rPr>
              <a:t> </a:t>
            </a:r>
            <a:r>
              <a:rPr lang="fr-FR" sz="3200" dirty="0">
                <a:solidFill>
                  <a:schemeClr val="accent2">
                    <a:lumMod val="75000"/>
                  </a:schemeClr>
                </a:solidFill>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a:t>
            </a:r>
            <a:r>
              <a:rPr lang="fr-FR" sz="3200" dirty="0">
                <a:latin typeface="Arial" panose="020B0604020202020204" pitchFamily="34" charset="0"/>
                <a:cs typeface="Arial" panose="020B0604020202020204" pitchFamily="34" charset="0"/>
              </a:rPr>
              <a:t> </a:t>
            </a:r>
            <a:r>
              <a:rPr lang="fr-FR" sz="2000" b="1" dirty="0">
                <a:latin typeface="Arial" panose="020B0604020202020204" pitchFamily="34" charset="0"/>
                <a:cs typeface="Arial" panose="020B0604020202020204" pitchFamily="34" charset="0"/>
              </a:rPr>
              <a:t>output_col2=</a:t>
            </a:r>
            <a:r>
              <a:rPr lang="fr-FR" sz="2000" dirty="0">
                <a:latin typeface="Arial" panose="020B0604020202020204" pitchFamily="34" charset="0"/>
                <a:cs typeface="Arial" panose="020B0604020202020204" pitchFamily="34" charset="0"/>
              </a:rPr>
              <a:t>"</a:t>
            </a:r>
            <a:r>
              <a:rPr lang="fr-FR" sz="2000" b="1" dirty="0">
                <a:latin typeface="Arial" panose="020B0604020202020204" pitchFamily="34" charset="0"/>
                <a:cs typeface="Arial" panose="020B0604020202020204" pitchFamily="34" charset="0"/>
              </a:rPr>
              <a:t> </a:t>
            </a:r>
            <a:r>
              <a:rPr lang="fr-FR" sz="2000" dirty="0">
                <a:latin typeface="Arial" panose="020B0604020202020204" pitchFamily="34" charset="0"/>
                <a:cs typeface="Arial" panose="020B0604020202020204" pitchFamily="34" charset="0"/>
              </a:rPr>
              <a:t>column2" :" function2"},)</a:t>
            </a:r>
            <a:endParaRPr lang="fr-DZ" sz="2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F5A84A3-5573-CE2B-379D-67927AA15AE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D61F1852-186E-5452-C869-D23371EFB5B1}"/>
              </a:ext>
            </a:extLst>
          </p:cNvPr>
          <p:cNvSpPr txBox="1"/>
          <p:nvPr/>
        </p:nvSpPr>
        <p:spPr>
          <a:xfrm>
            <a:off x="427287" y="4175689"/>
            <a:ext cx="649001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Query</a:t>
            </a:r>
            <a:r>
              <a:rPr kumimoji="0" lang="fr-FR"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  </a:t>
            </a:r>
            <a:r>
              <a:rPr kumimoji="0" lang="fr-FR"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a:t>
            </a:r>
            <a:r>
              <a:rPr kumimoji="0" lang="fr-FR" sz="3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each</a:t>
            </a:r>
            <a:r>
              <a:rPr kumimoji="0" lang="fr-FR"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key, </a:t>
            </a:r>
            <a:r>
              <a:rPr kumimoji="0" lang="fr-FR" sz="3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give</a:t>
            </a:r>
            <a:r>
              <a:rPr kumimoji="0" lang="fr-FR"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a:t>
            </a:r>
            <a:r>
              <a:rPr kumimoji="0" lang="fr-FR" sz="3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number</a:t>
            </a:r>
            <a:r>
              <a:rPr kumimoji="0" lang="fr-FR"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fr-FR" sz="3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sum</a:t>
            </a:r>
            <a:r>
              <a:rPr kumimoji="0" lang="fr-FR"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fr-FR" sz="3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average</a:t>
            </a:r>
            <a:r>
              <a:rPr kumimoji="0" lang="fr-FR"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of data</a:t>
            </a:r>
            <a:endParaRPr kumimoji="0" lang="fr-DZ"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7" name="Picture 6">
            <a:extLst>
              <a:ext uri="{FF2B5EF4-FFF2-40B4-BE49-F238E27FC236}">
                <a16:creationId xmlns:a16="http://schemas.microsoft.com/office/drawing/2014/main" id="{B4AD15AA-52C6-0140-62C4-5AF86DAD0B8B}"/>
              </a:ext>
            </a:extLst>
          </p:cNvPr>
          <p:cNvPicPr>
            <a:picLocks noChangeAspect="1"/>
          </p:cNvPicPr>
          <p:nvPr/>
        </p:nvPicPr>
        <p:blipFill>
          <a:blip r:embed="rId2"/>
          <a:stretch>
            <a:fillRect/>
          </a:stretch>
        </p:blipFill>
        <p:spPr>
          <a:xfrm>
            <a:off x="7099257" y="3091542"/>
            <a:ext cx="4148343" cy="3097429"/>
          </a:xfrm>
          <a:prstGeom prst="rect">
            <a:avLst/>
          </a:prstGeom>
        </p:spPr>
      </p:pic>
      <p:cxnSp>
        <p:nvCxnSpPr>
          <p:cNvPr id="9" name="Connector: Curved 8">
            <a:extLst>
              <a:ext uri="{FF2B5EF4-FFF2-40B4-BE49-F238E27FC236}">
                <a16:creationId xmlns:a16="http://schemas.microsoft.com/office/drawing/2014/main" id="{5B517A9D-DF5F-D04F-57CF-457E3EDB2D7C}"/>
              </a:ext>
            </a:extLst>
          </p:cNvPr>
          <p:cNvCxnSpPr/>
          <p:nvPr/>
        </p:nvCxnSpPr>
        <p:spPr>
          <a:xfrm>
            <a:off x="4337222" y="4386649"/>
            <a:ext cx="5965978" cy="12700"/>
          </a:xfrm>
          <a:prstGeom prst="curved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or: Curved 10">
            <a:extLst>
              <a:ext uri="{FF2B5EF4-FFF2-40B4-BE49-F238E27FC236}">
                <a16:creationId xmlns:a16="http://schemas.microsoft.com/office/drawing/2014/main" id="{5EFB45CB-4D54-2335-B615-DDFD2CAC3206}"/>
              </a:ext>
            </a:extLst>
          </p:cNvPr>
          <p:cNvCxnSpPr/>
          <p:nvPr/>
        </p:nvCxnSpPr>
        <p:spPr>
          <a:xfrm flipV="1">
            <a:off x="5486400" y="4460789"/>
            <a:ext cx="5301049" cy="792118"/>
          </a:xfrm>
          <a:prstGeom prst="curved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69544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0DCF-1A77-F6BE-2208-E8523FA9B8E4}"/>
              </a:ext>
            </a:extLst>
          </p:cNvPr>
          <p:cNvSpPr>
            <a:spLocks noGrp="1"/>
          </p:cNvSpPr>
          <p:nvPr>
            <p:ph type="title"/>
          </p:nvPr>
        </p:nvSpPr>
        <p:spPr/>
        <p:txBody>
          <a:bodyPr/>
          <a:lstStyle/>
          <a:p>
            <a:r>
              <a:rPr lang="fr-FR" sz="4800" dirty="0">
                <a:latin typeface="Arial" panose="020B0604020202020204" pitchFamily="34" charset="0"/>
                <a:cs typeface="Arial" panose="020B0604020202020204" pitchFamily="34" charset="0"/>
              </a:rPr>
              <a:t>Group By</a:t>
            </a:r>
          </a:p>
        </p:txBody>
      </p:sp>
      <p:sp>
        <p:nvSpPr>
          <p:cNvPr id="3" name="Content Placeholder 2">
            <a:extLst>
              <a:ext uri="{FF2B5EF4-FFF2-40B4-BE49-F238E27FC236}">
                <a16:creationId xmlns:a16="http://schemas.microsoft.com/office/drawing/2014/main" id="{9A983055-E390-D92B-CFE7-F3F1011D4FBB}"/>
              </a:ext>
            </a:extLst>
          </p:cNvPr>
          <p:cNvSpPr>
            <a:spLocks noGrp="1"/>
          </p:cNvSpPr>
          <p:nvPr>
            <p:ph idx="1"/>
          </p:nvPr>
        </p:nvSpPr>
        <p:spPr>
          <a:xfrm>
            <a:off x="245327" y="1287919"/>
            <a:ext cx="11697629" cy="5058078"/>
          </a:xfrm>
        </p:spPr>
        <p:txBody>
          <a:bodyPr/>
          <a:lstStyle/>
          <a:p>
            <a:endParaRPr lang="fr-FR" sz="1600" dirty="0"/>
          </a:p>
          <a:p>
            <a:pPr algn="ctr"/>
            <a:r>
              <a:rPr lang="fr-FR" sz="2000" dirty="0" err="1">
                <a:latin typeface="Arial" panose="020B0604020202020204" pitchFamily="34" charset="0"/>
                <a:cs typeface="Arial" panose="020B0604020202020204" pitchFamily="34" charset="0"/>
              </a:rPr>
              <a:t>data</a:t>
            </a:r>
            <a:r>
              <a:rPr lang="fr-FR" sz="2800" b="1" dirty="0" err="1">
                <a:latin typeface="Arial" panose="020B0604020202020204" pitchFamily="34" charset="0"/>
                <a:cs typeface="Arial" panose="020B0604020202020204" pitchFamily="34" charset="0"/>
              </a:rPr>
              <a:t>.</a:t>
            </a:r>
            <a:r>
              <a:rPr lang="fr-FR" sz="2000" dirty="0" err="1">
                <a:latin typeface="Arial" panose="020B0604020202020204" pitchFamily="34" charset="0"/>
                <a:cs typeface="Arial" panose="020B0604020202020204" pitchFamily="34" charset="0"/>
              </a:rPr>
              <a:t>groupby</a:t>
            </a:r>
            <a:r>
              <a:rPr lang="fr-FR" sz="3200" dirty="0">
                <a:solidFill>
                  <a:srgbClr val="FF0000"/>
                </a:solidFill>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["column1", "column2"], </a:t>
            </a:r>
            <a:r>
              <a:rPr lang="fr-FR" sz="2000" dirty="0" err="1">
                <a:latin typeface="Arial" panose="020B0604020202020204" pitchFamily="34" charset="0"/>
                <a:cs typeface="Arial" panose="020B0604020202020204" pitchFamily="34" charset="0"/>
              </a:rPr>
              <a:t>as_index</a:t>
            </a:r>
            <a:r>
              <a:rPr lang="fr-FR" sz="2000" dirty="0">
                <a:latin typeface="Arial" panose="020B0604020202020204" pitchFamily="34" charset="0"/>
                <a:cs typeface="Arial" panose="020B0604020202020204" pitchFamily="34" charset="0"/>
              </a:rPr>
              <a:t>=False</a:t>
            </a:r>
            <a:r>
              <a:rPr lang="fr-FR" sz="3200" dirty="0">
                <a:solidFill>
                  <a:srgbClr val="FF0000"/>
                </a:solidFill>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a:t>
            </a:r>
          </a:p>
          <a:p>
            <a:pPr algn="ctr"/>
            <a:r>
              <a:rPr lang="fr-FR" sz="2000" dirty="0" err="1">
                <a:latin typeface="Arial" panose="020B0604020202020204" pitchFamily="34" charset="0"/>
                <a:cs typeface="Arial" panose="020B0604020202020204" pitchFamily="34" charset="0"/>
              </a:rPr>
              <a:t>agg</a:t>
            </a:r>
            <a:r>
              <a:rPr lang="fr-FR" sz="3200" dirty="0">
                <a:solidFill>
                  <a:srgbClr val="0070C0"/>
                </a:solidFill>
                <a:latin typeface="Arial" panose="020B0604020202020204" pitchFamily="34" charset="0"/>
                <a:cs typeface="Arial" panose="020B0604020202020204" pitchFamily="34" charset="0"/>
              </a:rPr>
              <a:t>(</a:t>
            </a:r>
            <a:r>
              <a:rPr lang="fr-FR" sz="3200" dirty="0">
                <a:solidFill>
                  <a:schemeClr val="accent2">
                    <a:lumMod val="75000"/>
                  </a:schemeClr>
                </a:solidFill>
                <a:latin typeface="Arial" panose="020B0604020202020204" pitchFamily="34" charset="0"/>
                <a:cs typeface="Arial" panose="020B0604020202020204" pitchFamily="34" charset="0"/>
              </a:rPr>
              <a:t>{</a:t>
            </a:r>
            <a:r>
              <a:rPr lang="fr-FR" sz="2000" b="1" dirty="0">
                <a:latin typeface="Arial" panose="020B0604020202020204" pitchFamily="34" charset="0"/>
                <a:cs typeface="Arial" panose="020B0604020202020204" pitchFamily="34" charset="0"/>
              </a:rPr>
              <a:t>output_col1=</a:t>
            </a:r>
            <a:r>
              <a:rPr lang="fr-FR" sz="2000" dirty="0">
                <a:latin typeface="Arial" panose="020B0604020202020204" pitchFamily="34" charset="0"/>
                <a:cs typeface="Arial" panose="020B0604020202020204" pitchFamily="34" charset="0"/>
              </a:rPr>
              <a:t>"</a:t>
            </a:r>
            <a:r>
              <a:rPr lang="fr-FR" sz="2000" b="1" dirty="0">
                <a:latin typeface="Arial" panose="020B0604020202020204" pitchFamily="34" charset="0"/>
                <a:cs typeface="Arial" panose="020B0604020202020204" pitchFamily="34" charset="0"/>
              </a:rPr>
              <a:t> </a:t>
            </a:r>
            <a:r>
              <a:rPr lang="fr-FR" sz="2000" dirty="0">
                <a:latin typeface="Arial" panose="020B0604020202020204" pitchFamily="34" charset="0"/>
                <a:cs typeface="Arial" panose="020B0604020202020204" pitchFamily="34" charset="0"/>
              </a:rPr>
              <a:t>column1" :" function1"</a:t>
            </a:r>
            <a:r>
              <a:rPr lang="fr-FR" sz="3200" dirty="0">
                <a:solidFill>
                  <a:schemeClr val="accent2">
                    <a:lumMod val="75000"/>
                  </a:schemeClr>
                </a:solidFill>
                <a:latin typeface="Arial" panose="020B0604020202020204" pitchFamily="34" charset="0"/>
                <a:cs typeface="Arial" panose="020B0604020202020204" pitchFamily="34" charset="0"/>
              </a:rPr>
              <a:t>},</a:t>
            </a:r>
            <a:r>
              <a:rPr lang="fr-FR" sz="4400" dirty="0">
                <a:solidFill>
                  <a:schemeClr val="accent2">
                    <a:lumMod val="75000"/>
                  </a:schemeClr>
                </a:solidFill>
                <a:latin typeface="Arial" panose="020B0604020202020204" pitchFamily="34" charset="0"/>
                <a:cs typeface="Arial" panose="020B0604020202020204" pitchFamily="34" charset="0"/>
              </a:rPr>
              <a:t> </a:t>
            </a:r>
            <a:r>
              <a:rPr lang="fr-FR" sz="3200" dirty="0">
                <a:solidFill>
                  <a:schemeClr val="accent2">
                    <a:lumMod val="75000"/>
                  </a:schemeClr>
                </a:solidFill>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a:t>
            </a:r>
            <a:r>
              <a:rPr lang="fr-FR" sz="3200" dirty="0">
                <a:latin typeface="Arial" panose="020B0604020202020204" pitchFamily="34" charset="0"/>
                <a:cs typeface="Arial" panose="020B0604020202020204" pitchFamily="34" charset="0"/>
              </a:rPr>
              <a:t> </a:t>
            </a:r>
            <a:r>
              <a:rPr lang="fr-FR" sz="2000" b="1" dirty="0">
                <a:latin typeface="Arial" panose="020B0604020202020204" pitchFamily="34" charset="0"/>
                <a:cs typeface="Arial" panose="020B0604020202020204" pitchFamily="34" charset="0"/>
              </a:rPr>
              <a:t>output_col2=</a:t>
            </a:r>
            <a:r>
              <a:rPr lang="fr-FR" sz="2000" dirty="0">
                <a:latin typeface="Arial" panose="020B0604020202020204" pitchFamily="34" charset="0"/>
                <a:cs typeface="Arial" panose="020B0604020202020204" pitchFamily="34" charset="0"/>
              </a:rPr>
              <a:t>"</a:t>
            </a:r>
            <a:r>
              <a:rPr lang="fr-FR" sz="2000" b="1" dirty="0">
                <a:latin typeface="Arial" panose="020B0604020202020204" pitchFamily="34" charset="0"/>
                <a:cs typeface="Arial" panose="020B0604020202020204" pitchFamily="34" charset="0"/>
              </a:rPr>
              <a:t> </a:t>
            </a:r>
            <a:r>
              <a:rPr lang="fr-FR" sz="2000" dirty="0">
                <a:latin typeface="Arial" panose="020B0604020202020204" pitchFamily="34" charset="0"/>
                <a:cs typeface="Arial" panose="020B0604020202020204" pitchFamily="34" charset="0"/>
              </a:rPr>
              <a:t>column2" :" function2"},)</a:t>
            </a:r>
            <a:endParaRPr lang="fr-DZ" sz="2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F5A84A3-5573-CE2B-379D-67927AA15AE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D5D98D23-7FA8-EF2D-D967-C9ADB2B77021}"/>
              </a:ext>
            </a:extLst>
          </p:cNvPr>
          <p:cNvSpPr txBox="1"/>
          <p:nvPr/>
        </p:nvSpPr>
        <p:spPr>
          <a:xfrm>
            <a:off x="609600" y="4232320"/>
            <a:ext cx="10004855"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Query</a:t>
            </a:r>
            <a:r>
              <a:rPr kumimoji="0" lang="fr-FR"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1:  </a:t>
            </a:r>
            <a:r>
              <a:rPr kumimoji="0" lang="fr-FR"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for </a:t>
            </a:r>
            <a:r>
              <a:rPr kumimoji="0" lang="fr-FR" sz="3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each</a:t>
            </a:r>
            <a:r>
              <a:rPr kumimoji="0" lang="fr-FR"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Country, </a:t>
            </a:r>
            <a:r>
              <a:rPr kumimoji="0" lang="fr-FR" sz="3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give</a:t>
            </a:r>
            <a:r>
              <a:rPr kumimoji="0" lang="fr-FR"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a:t>
            </a:r>
            <a:r>
              <a:rPr kumimoji="0" lang="fr-FR" sz="3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average</a:t>
            </a:r>
            <a:r>
              <a:rPr kumimoji="0" lang="fr-FR"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number of people living in one house </a:t>
            </a:r>
            <a:endParaRPr kumimoji="0" lang="fr-DZ"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627388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C37E7-860A-69CE-DD65-42789782E481}"/>
              </a:ext>
            </a:extLst>
          </p:cNvPr>
          <p:cNvSpPr>
            <a:spLocks noGrp="1"/>
          </p:cNvSpPr>
          <p:nvPr>
            <p:ph type="title"/>
          </p:nvPr>
        </p:nvSpPr>
        <p:spPr/>
        <p:txBody>
          <a:bodyPr/>
          <a:lstStyle/>
          <a:p>
            <a:r>
              <a:rPr lang="fr-FR" sz="4800" dirty="0">
                <a:latin typeface="Arial" panose="020B0604020202020204" pitchFamily="34" charset="0"/>
                <a:cs typeface="Arial" panose="020B0604020202020204" pitchFamily="34" charset="0"/>
              </a:rPr>
              <a:t>Group By: Example 1</a:t>
            </a:r>
            <a:endParaRPr lang="fr-DZ" dirty="0"/>
          </a:p>
        </p:txBody>
      </p:sp>
      <p:sp>
        <p:nvSpPr>
          <p:cNvPr id="3" name="Content Placeholder 2">
            <a:extLst>
              <a:ext uri="{FF2B5EF4-FFF2-40B4-BE49-F238E27FC236}">
                <a16:creationId xmlns:a16="http://schemas.microsoft.com/office/drawing/2014/main" id="{27A46D79-054D-2BFF-6731-B6B75B586493}"/>
              </a:ext>
            </a:extLst>
          </p:cNvPr>
          <p:cNvSpPr>
            <a:spLocks noGrp="1"/>
          </p:cNvSpPr>
          <p:nvPr>
            <p:ph idx="1"/>
          </p:nvPr>
        </p:nvSpPr>
        <p:spPr>
          <a:xfrm>
            <a:off x="609600" y="1388282"/>
            <a:ext cx="10820400" cy="5058078"/>
          </a:xfrm>
        </p:spPr>
        <p:txBody>
          <a:bodyPr/>
          <a:lstStyle/>
          <a:p>
            <a:r>
              <a:rPr lang="fr-FR" dirty="0" err="1"/>
              <a:t>res</a:t>
            </a:r>
            <a:r>
              <a:rPr lang="fr-FR" dirty="0"/>
              <a:t>=</a:t>
            </a:r>
            <a:r>
              <a:rPr lang="fr-FR" dirty="0" err="1"/>
              <a:t>data.groupby</a:t>
            </a:r>
            <a:r>
              <a:rPr lang="fr-FR" dirty="0"/>
              <a:t>("</a:t>
            </a:r>
            <a:r>
              <a:rPr lang="fr-FR" dirty="0" err="1"/>
              <a:t>year</a:t>
            </a:r>
            <a:r>
              <a:rPr lang="fr-FR" dirty="0"/>
              <a:t>").</a:t>
            </a:r>
            <a:r>
              <a:rPr lang="fr-FR" dirty="0" err="1"/>
              <a:t>agg</a:t>
            </a:r>
            <a:r>
              <a:rPr lang="fr-FR" dirty="0"/>
              <a:t>({"</a:t>
            </a:r>
            <a:r>
              <a:rPr lang="fr-FR" dirty="0" err="1"/>
              <a:t>household_size":"max</a:t>
            </a:r>
            <a:r>
              <a:rPr lang="fr-FR" dirty="0"/>
              <a:t>"})</a:t>
            </a:r>
          </a:p>
          <a:p>
            <a:endParaRPr lang="fr-DZ" dirty="0"/>
          </a:p>
        </p:txBody>
      </p:sp>
      <p:sp>
        <p:nvSpPr>
          <p:cNvPr id="4" name="Slide Number Placeholder 3">
            <a:extLst>
              <a:ext uri="{FF2B5EF4-FFF2-40B4-BE49-F238E27FC236}">
                <a16:creationId xmlns:a16="http://schemas.microsoft.com/office/drawing/2014/main" id="{3146122F-7956-3A55-B921-25B83532EB6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1412CEF-C643-EBE5-4ACF-E45E300870E8}"/>
              </a:ext>
            </a:extLst>
          </p:cNvPr>
          <p:cNvPicPr>
            <a:picLocks noChangeAspect="1"/>
          </p:cNvPicPr>
          <p:nvPr/>
        </p:nvPicPr>
        <p:blipFill>
          <a:blip r:embed="rId2"/>
          <a:stretch>
            <a:fillRect/>
          </a:stretch>
        </p:blipFill>
        <p:spPr>
          <a:xfrm>
            <a:off x="2999678" y="2584329"/>
            <a:ext cx="5787357" cy="2537976"/>
          </a:xfrm>
          <a:prstGeom prst="rect">
            <a:avLst/>
          </a:prstGeom>
        </p:spPr>
      </p:pic>
    </p:spTree>
    <p:extLst>
      <p:ext uri="{BB962C8B-B14F-4D97-AF65-F5344CB8AC3E}">
        <p14:creationId xmlns:p14="http://schemas.microsoft.com/office/powerpoint/2010/main" val="11705369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C37E7-860A-69CE-DD65-42789782E481}"/>
              </a:ext>
            </a:extLst>
          </p:cNvPr>
          <p:cNvSpPr>
            <a:spLocks noGrp="1"/>
          </p:cNvSpPr>
          <p:nvPr>
            <p:ph type="title"/>
          </p:nvPr>
        </p:nvSpPr>
        <p:spPr/>
        <p:txBody>
          <a:bodyPr/>
          <a:lstStyle/>
          <a:p>
            <a:r>
              <a:rPr lang="fr-FR" sz="4800" dirty="0">
                <a:latin typeface="Arial" panose="020B0604020202020204" pitchFamily="34" charset="0"/>
                <a:cs typeface="Arial" panose="020B0604020202020204" pitchFamily="34" charset="0"/>
              </a:rPr>
              <a:t>Group By: Example 2</a:t>
            </a:r>
            <a:endParaRPr lang="fr-DZ" dirty="0"/>
          </a:p>
        </p:txBody>
      </p:sp>
      <p:sp>
        <p:nvSpPr>
          <p:cNvPr id="3" name="Content Placeholder 2">
            <a:extLst>
              <a:ext uri="{FF2B5EF4-FFF2-40B4-BE49-F238E27FC236}">
                <a16:creationId xmlns:a16="http://schemas.microsoft.com/office/drawing/2014/main" id="{27A46D79-054D-2BFF-6731-B6B75B586493}"/>
              </a:ext>
            </a:extLst>
          </p:cNvPr>
          <p:cNvSpPr>
            <a:spLocks noGrp="1"/>
          </p:cNvSpPr>
          <p:nvPr>
            <p:ph idx="1"/>
          </p:nvPr>
        </p:nvSpPr>
        <p:spPr>
          <a:xfrm>
            <a:off x="609600" y="1388282"/>
            <a:ext cx="10820400" cy="5058078"/>
          </a:xfrm>
        </p:spPr>
        <p:txBody>
          <a:bodyPr/>
          <a:lstStyle/>
          <a:p>
            <a:r>
              <a:rPr lang="en-US" dirty="0"/>
              <a:t>res=</a:t>
            </a:r>
            <a:r>
              <a:rPr lang="en-US" dirty="0" err="1"/>
              <a:t>data.groupby</a:t>
            </a:r>
            <a:r>
              <a:rPr lang="en-US" dirty="0"/>
              <a:t>(["year","</a:t>
            </a:r>
            <a:r>
              <a:rPr lang="en-US" dirty="0" err="1"/>
              <a:t>age_of_respondent</a:t>
            </a:r>
            <a:r>
              <a:rPr lang="en-US" dirty="0"/>
              <a:t>"]).</a:t>
            </a:r>
            <a:r>
              <a:rPr lang="en-US" dirty="0" err="1"/>
              <a:t>agg</a:t>
            </a:r>
            <a:r>
              <a:rPr lang="en-US" dirty="0"/>
              <a:t>({"</a:t>
            </a:r>
            <a:r>
              <a:rPr lang="en-US" dirty="0" err="1"/>
              <a:t>household_size":"max</a:t>
            </a:r>
            <a:r>
              <a:rPr lang="en-US" dirty="0"/>
              <a:t>"},{"</a:t>
            </a:r>
            <a:r>
              <a:rPr lang="en-US" dirty="0" err="1"/>
              <a:t>age_of_respondent":"mean</a:t>
            </a:r>
            <a:r>
              <a:rPr lang="en-US" dirty="0"/>
              <a:t>"})</a:t>
            </a:r>
          </a:p>
        </p:txBody>
      </p:sp>
      <p:sp>
        <p:nvSpPr>
          <p:cNvPr id="4" name="Slide Number Placeholder 3">
            <a:extLst>
              <a:ext uri="{FF2B5EF4-FFF2-40B4-BE49-F238E27FC236}">
                <a16:creationId xmlns:a16="http://schemas.microsoft.com/office/drawing/2014/main" id="{3146122F-7956-3A55-B921-25B83532EB6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5A8CC68D-465B-0806-01F8-E81594BCB947}"/>
              </a:ext>
            </a:extLst>
          </p:cNvPr>
          <p:cNvPicPr>
            <a:picLocks noChangeAspect="1"/>
          </p:cNvPicPr>
          <p:nvPr/>
        </p:nvPicPr>
        <p:blipFill>
          <a:blip r:embed="rId2"/>
          <a:stretch>
            <a:fillRect/>
          </a:stretch>
        </p:blipFill>
        <p:spPr>
          <a:xfrm>
            <a:off x="3838270" y="2824507"/>
            <a:ext cx="4363059" cy="3372321"/>
          </a:xfrm>
          <a:prstGeom prst="rect">
            <a:avLst/>
          </a:prstGeom>
        </p:spPr>
      </p:pic>
    </p:spTree>
    <p:extLst>
      <p:ext uri="{BB962C8B-B14F-4D97-AF65-F5344CB8AC3E}">
        <p14:creationId xmlns:p14="http://schemas.microsoft.com/office/powerpoint/2010/main" val="36474717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94D7-3329-86AB-0D1B-623A689F9913}"/>
              </a:ext>
            </a:extLst>
          </p:cNvPr>
          <p:cNvSpPr>
            <a:spLocks noGrp="1"/>
          </p:cNvSpPr>
          <p:nvPr>
            <p:ph type="title"/>
          </p:nvPr>
        </p:nvSpPr>
        <p:spPr/>
        <p:txBody>
          <a:bodyPr/>
          <a:lstStyle/>
          <a:p>
            <a:r>
              <a:rPr lang="fr-FR" sz="4800" dirty="0">
                <a:latin typeface="Arial" panose="020B0604020202020204" pitchFamily="34" charset="0"/>
                <a:cs typeface="Arial" panose="020B0604020202020204" pitchFamily="34" charset="0"/>
              </a:rPr>
              <a:t>Group By: Example 3</a:t>
            </a:r>
            <a:endParaRPr lang="fr-DZ" dirty="0"/>
          </a:p>
        </p:txBody>
      </p:sp>
      <p:sp>
        <p:nvSpPr>
          <p:cNvPr id="3" name="Content Placeholder 2">
            <a:extLst>
              <a:ext uri="{FF2B5EF4-FFF2-40B4-BE49-F238E27FC236}">
                <a16:creationId xmlns:a16="http://schemas.microsoft.com/office/drawing/2014/main" id="{B675CBF0-215D-0A82-DC00-741E409FEB51}"/>
              </a:ext>
            </a:extLst>
          </p:cNvPr>
          <p:cNvSpPr>
            <a:spLocks noGrp="1"/>
          </p:cNvSpPr>
          <p:nvPr>
            <p:ph idx="1"/>
          </p:nvPr>
        </p:nvSpPr>
        <p:spPr>
          <a:xfrm>
            <a:off x="609600" y="1388282"/>
            <a:ext cx="11346180" cy="5058078"/>
          </a:xfrm>
        </p:spPr>
        <p:txBody>
          <a:bodyPr/>
          <a:lstStyle/>
          <a:p>
            <a:r>
              <a:rPr lang="en-US" sz="2400" dirty="0"/>
              <a:t>res=</a:t>
            </a:r>
            <a:r>
              <a:rPr lang="en-US" sz="2400" dirty="0" err="1"/>
              <a:t>data.groupby</a:t>
            </a:r>
            <a:r>
              <a:rPr lang="en-US" sz="2400" dirty="0"/>
              <a:t>(["year","</a:t>
            </a:r>
            <a:r>
              <a:rPr lang="en-US" sz="2400" dirty="0" err="1"/>
              <a:t>age_of_respondent</a:t>
            </a:r>
            <a:r>
              <a:rPr lang="en-US" sz="2400" dirty="0"/>
              <a:t>"])["</a:t>
            </a:r>
            <a:r>
              <a:rPr lang="en-US" sz="2400" dirty="0" err="1"/>
              <a:t>household_size</a:t>
            </a:r>
            <a:r>
              <a:rPr lang="en-US" sz="2400" dirty="0"/>
              <a:t>"].count()</a:t>
            </a:r>
          </a:p>
          <a:p>
            <a:endParaRPr lang="fr-DZ" sz="2400" dirty="0"/>
          </a:p>
        </p:txBody>
      </p:sp>
      <p:sp>
        <p:nvSpPr>
          <p:cNvPr id="4" name="Slide Number Placeholder 3">
            <a:extLst>
              <a:ext uri="{FF2B5EF4-FFF2-40B4-BE49-F238E27FC236}">
                <a16:creationId xmlns:a16="http://schemas.microsoft.com/office/drawing/2014/main" id="{AE29FBB8-8D8F-E4AC-3940-85A08711A8E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77995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FBAB-3A9B-25D5-2DD4-ECDAC9FB956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Steps in a machine learning pipeline</a:t>
            </a:r>
            <a:endParaRPr lang="fr-DZ" dirty="0"/>
          </a:p>
        </p:txBody>
      </p:sp>
      <p:sp>
        <p:nvSpPr>
          <p:cNvPr id="4" name="Slide Number Placeholder 3">
            <a:extLst>
              <a:ext uri="{FF2B5EF4-FFF2-40B4-BE49-F238E27FC236}">
                <a16:creationId xmlns:a16="http://schemas.microsoft.com/office/drawing/2014/main" id="{A6526C5B-9B46-823D-46D3-3DCD52E09C2A}"/>
              </a:ext>
            </a:extLst>
          </p:cNvPr>
          <p:cNvSpPr>
            <a:spLocks noGrp="1"/>
          </p:cNvSpPr>
          <p:nvPr>
            <p:ph type="sldNum" sz="quarter" idx="10"/>
          </p:nvPr>
        </p:nvSpPr>
        <p:spPr/>
        <p:txBody>
          <a:bodyPr/>
          <a:lstStyle/>
          <a:p>
            <a:pPr>
              <a:defRPr/>
            </a:pPr>
            <a:fld id="{326C6059-A255-C24B-AAEC-93A3405961B0}" type="slidenum">
              <a:rPr lang="en-US" smtClean="0"/>
              <a:pPr>
                <a:defRPr/>
              </a:pPr>
              <a:t>11</a:t>
            </a:fld>
            <a:endParaRPr lang="en-US" dirty="0"/>
          </a:p>
        </p:txBody>
      </p:sp>
      <p:cxnSp>
        <p:nvCxnSpPr>
          <p:cNvPr id="9" name="Connector: Elbow 8">
            <a:extLst>
              <a:ext uri="{FF2B5EF4-FFF2-40B4-BE49-F238E27FC236}">
                <a16:creationId xmlns:a16="http://schemas.microsoft.com/office/drawing/2014/main" id="{3B60F5C0-2441-D383-C62F-3EC88BCDE323}"/>
              </a:ext>
            </a:extLst>
          </p:cNvPr>
          <p:cNvCxnSpPr>
            <a:cxnSpLocks/>
          </p:cNvCxnSpPr>
          <p:nvPr/>
        </p:nvCxnSpPr>
        <p:spPr>
          <a:xfrm rot="5400000" flipH="1">
            <a:off x="7847203" y="3188077"/>
            <a:ext cx="4382" cy="1407887"/>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1DB88A52-BEA8-AE11-2A77-ED250E3BD262}"/>
              </a:ext>
            </a:extLst>
          </p:cNvPr>
          <p:cNvCxnSpPr>
            <a:cxnSpLocks/>
          </p:cNvCxnSpPr>
          <p:nvPr/>
        </p:nvCxnSpPr>
        <p:spPr>
          <a:xfrm rot="5400000" flipH="1">
            <a:off x="7255147" y="2596020"/>
            <a:ext cx="4382" cy="2592000"/>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Flowchart: Off-page Connector 5">
            <a:extLst>
              <a:ext uri="{FF2B5EF4-FFF2-40B4-BE49-F238E27FC236}">
                <a16:creationId xmlns:a16="http://schemas.microsoft.com/office/drawing/2014/main" id="{4D9602E8-10BA-B486-C84D-C34E9975A031}"/>
              </a:ext>
            </a:extLst>
          </p:cNvPr>
          <p:cNvSpPr/>
          <p:nvPr/>
        </p:nvSpPr>
        <p:spPr>
          <a:xfrm rot="16200000">
            <a:off x="2214997" y="2861566"/>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Requirements</a:t>
            </a:r>
            <a:endParaRPr lang="fr-FR" sz="1200" b="1" dirty="0">
              <a:solidFill>
                <a:srgbClr val="000000"/>
              </a:solidFill>
              <a:latin typeface="Arial" panose="020B0604020202020204" pitchFamily="34" charset="0"/>
              <a:cs typeface="Arial" panose="020B0604020202020204" pitchFamily="34" charset="0"/>
            </a:endParaRPr>
          </a:p>
          <a:p>
            <a:pPr algn="ctr"/>
            <a:r>
              <a:rPr lang="fr-FR" sz="1200" b="1" dirty="0" err="1">
                <a:solidFill>
                  <a:srgbClr val="000000"/>
                </a:solidFill>
                <a:latin typeface="Arial" panose="020B0604020202020204" pitchFamily="34" charset="0"/>
                <a:cs typeface="Arial" panose="020B0604020202020204" pitchFamily="34" charset="0"/>
              </a:rPr>
              <a:t>Analysis</a:t>
            </a:r>
            <a:endParaRPr lang="fr-FR" sz="1200" b="1" dirty="0">
              <a:solidFill>
                <a:srgbClr val="000000"/>
              </a:solidFill>
              <a:latin typeface="Arial" panose="020B0604020202020204" pitchFamily="34" charset="0"/>
              <a:cs typeface="Arial" panose="020B0604020202020204" pitchFamily="34" charset="0"/>
            </a:endParaRPr>
          </a:p>
        </p:txBody>
      </p:sp>
      <p:sp>
        <p:nvSpPr>
          <p:cNvPr id="7" name="Flowchart: Off-page Connector 6">
            <a:extLst>
              <a:ext uri="{FF2B5EF4-FFF2-40B4-BE49-F238E27FC236}">
                <a16:creationId xmlns:a16="http://schemas.microsoft.com/office/drawing/2014/main" id="{D90E722C-3C35-9B77-30A0-EC4A29D25781}"/>
              </a:ext>
            </a:extLst>
          </p:cNvPr>
          <p:cNvSpPr/>
          <p:nvPr/>
        </p:nvSpPr>
        <p:spPr>
          <a:xfrm rot="16200000">
            <a:off x="3763245" y="289014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Data</a:t>
            </a:r>
          </a:p>
          <a:p>
            <a:pPr algn="ctr"/>
            <a:r>
              <a:rPr lang="fr-FR" sz="1200" b="1" dirty="0">
                <a:solidFill>
                  <a:srgbClr val="000000"/>
                </a:solidFill>
                <a:latin typeface="Arial" panose="020B0604020202020204" pitchFamily="34" charset="0"/>
                <a:cs typeface="Arial" panose="020B0604020202020204" pitchFamily="34" charset="0"/>
              </a:rPr>
              <a:t>Acquisition</a:t>
            </a:r>
          </a:p>
        </p:txBody>
      </p:sp>
      <p:sp>
        <p:nvSpPr>
          <p:cNvPr id="8" name="Flowchart: Off-page Connector 7">
            <a:extLst>
              <a:ext uri="{FF2B5EF4-FFF2-40B4-BE49-F238E27FC236}">
                <a16:creationId xmlns:a16="http://schemas.microsoft.com/office/drawing/2014/main" id="{58C8A9F9-DD99-FF8A-2AA1-7B9172DE3B3E}"/>
              </a:ext>
            </a:extLst>
          </p:cNvPr>
          <p:cNvSpPr/>
          <p:nvPr/>
        </p:nvSpPr>
        <p:spPr>
          <a:xfrm rot="16200000">
            <a:off x="5389417" y="2811323"/>
            <a:ext cx="648634" cy="1563361"/>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Data</a:t>
            </a:r>
          </a:p>
          <a:p>
            <a:pPr algn="ctr"/>
            <a:r>
              <a:rPr lang="fr-FR" sz="1200" b="1" dirty="0">
                <a:solidFill>
                  <a:srgbClr val="000000"/>
                </a:solidFill>
                <a:latin typeface="Arial" panose="020B0604020202020204" pitchFamily="34" charset="0"/>
                <a:cs typeface="Arial" panose="020B0604020202020204" pitchFamily="34" charset="0"/>
              </a:rPr>
              <a:t>Pre </a:t>
            </a:r>
            <a:r>
              <a:rPr lang="fr-FR" sz="1200" b="1" dirty="0" err="1">
                <a:solidFill>
                  <a:srgbClr val="000000"/>
                </a:solidFill>
                <a:latin typeface="Arial" panose="020B0604020202020204" pitchFamily="34" charset="0"/>
                <a:cs typeface="Arial" panose="020B0604020202020204" pitchFamily="34" charset="0"/>
              </a:rPr>
              <a:t>processing</a:t>
            </a:r>
            <a:endParaRPr lang="fr-FR" sz="1200" b="1" dirty="0">
              <a:solidFill>
                <a:srgbClr val="000000"/>
              </a:solidFill>
              <a:latin typeface="Arial" panose="020B0604020202020204" pitchFamily="34" charset="0"/>
              <a:cs typeface="Arial" panose="020B0604020202020204" pitchFamily="34" charset="0"/>
            </a:endParaRPr>
          </a:p>
        </p:txBody>
      </p:sp>
      <p:sp>
        <p:nvSpPr>
          <p:cNvPr id="17" name="Flowchart: Off-page Connector 16">
            <a:extLst>
              <a:ext uri="{FF2B5EF4-FFF2-40B4-BE49-F238E27FC236}">
                <a16:creationId xmlns:a16="http://schemas.microsoft.com/office/drawing/2014/main" id="{B2FAA8CD-181A-CDFD-FA7E-45AEDBB756C7}"/>
              </a:ext>
            </a:extLst>
          </p:cNvPr>
          <p:cNvSpPr/>
          <p:nvPr/>
        </p:nvSpPr>
        <p:spPr>
          <a:xfrm rot="16200000">
            <a:off x="6875039" y="288905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Predictive</a:t>
            </a:r>
            <a:r>
              <a:rPr lang="fr-FR" sz="1200" b="1" dirty="0">
                <a:solidFill>
                  <a:srgbClr val="000000"/>
                </a:solidFill>
                <a:latin typeface="Arial" panose="020B0604020202020204" pitchFamily="34" charset="0"/>
                <a:cs typeface="Arial" panose="020B0604020202020204" pitchFamily="34" charset="0"/>
              </a:rPr>
              <a:t> Modeling</a:t>
            </a:r>
          </a:p>
        </p:txBody>
      </p:sp>
      <p:sp>
        <p:nvSpPr>
          <p:cNvPr id="18" name="Flowchart: Off-page Connector 17">
            <a:extLst>
              <a:ext uri="{FF2B5EF4-FFF2-40B4-BE49-F238E27FC236}">
                <a16:creationId xmlns:a16="http://schemas.microsoft.com/office/drawing/2014/main" id="{935891ED-42E6-F652-96A9-3ADA417B762F}"/>
              </a:ext>
            </a:extLst>
          </p:cNvPr>
          <p:cNvSpPr/>
          <p:nvPr/>
        </p:nvSpPr>
        <p:spPr>
          <a:xfrm rot="16200000">
            <a:off x="8423287" y="2912860"/>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Evaluation</a:t>
            </a:r>
          </a:p>
        </p:txBody>
      </p:sp>
      <p:sp>
        <p:nvSpPr>
          <p:cNvPr id="20" name="Flowchart: Off-page Connector 19">
            <a:extLst>
              <a:ext uri="{FF2B5EF4-FFF2-40B4-BE49-F238E27FC236}">
                <a16:creationId xmlns:a16="http://schemas.microsoft.com/office/drawing/2014/main" id="{AF8D7389-4E97-16B9-722E-E74193D724F2}"/>
              </a:ext>
            </a:extLst>
          </p:cNvPr>
          <p:cNvSpPr/>
          <p:nvPr/>
        </p:nvSpPr>
        <p:spPr>
          <a:xfrm rot="16200000">
            <a:off x="9993114" y="288905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Deployment</a:t>
            </a:r>
            <a:endParaRPr lang="fr-FR" sz="1200" b="1" dirty="0">
              <a:solidFill>
                <a:srgbClr val="000000"/>
              </a:solidFill>
              <a:latin typeface="Arial" panose="020B0604020202020204" pitchFamily="34" charset="0"/>
              <a:cs typeface="Arial" panose="020B0604020202020204" pitchFamily="34" charset="0"/>
            </a:endParaRPr>
          </a:p>
        </p:txBody>
      </p:sp>
      <p:sp>
        <p:nvSpPr>
          <p:cNvPr id="36" name="Arc 35">
            <a:extLst>
              <a:ext uri="{FF2B5EF4-FFF2-40B4-BE49-F238E27FC236}">
                <a16:creationId xmlns:a16="http://schemas.microsoft.com/office/drawing/2014/main" id="{F93CA5FA-3CE6-0F60-5635-7A81E4FBA7B5}"/>
              </a:ext>
            </a:extLst>
          </p:cNvPr>
          <p:cNvSpPr/>
          <p:nvPr/>
        </p:nvSpPr>
        <p:spPr>
          <a:xfrm rot="16200000">
            <a:off x="3856443" y="3101655"/>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sp>
        <p:nvSpPr>
          <p:cNvPr id="37" name="Arc 36">
            <a:extLst>
              <a:ext uri="{FF2B5EF4-FFF2-40B4-BE49-F238E27FC236}">
                <a16:creationId xmlns:a16="http://schemas.microsoft.com/office/drawing/2014/main" id="{8248D1D7-42D7-A32A-EE7F-E34D462878EA}"/>
              </a:ext>
            </a:extLst>
          </p:cNvPr>
          <p:cNvSpPr/>
          <p:nvPr/>
        </p:nvSpPr>
        <p:spPr>
          <a:xfrm rot="16200000">
            <a:off x="5440162" y="3135242"/>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8" name="Arc 37">
            <a:extLst>
              <a:ext uri="{FF2B5EF4-FFF2-40B4-BE49-F238E27FC236}">
                <a16:creationId xmlns:a16="http://schemas.microsoft.com/office/drawing/2014/main" id="{1306C5EB-A6AD-C26D-CC1D-ED5E55532C4C}"/>
              </a:ext>
            </a:extLst>
          </p:cNvPr>
          <p:cNvSpPr/>
          <p:nvPr/>
        </p:nvSpPr>
        <p:spPr>
          <a:xfrm rot="16200000">
            <a:off x="5981290" y="1980262"/>
            <a:ext cx="2443391" cy="3176046"/>
          </a:xfrm>
          <a:prstGeom prst="arc">
            <a:avLst>
              <a:gd name="adj1" fmla="val 16948486"/>
              <a:gd name="adj2" fmla="val 4909030"/>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9" name="Rectangle 38">
            <a:extLst>
              <a:ext uri="{FF2B5EF4-FFF2-40B4-BE49-F238E27FC236}">
                <a16:creationId xmlns:a16="http://schemas.microsoft.com/office/drawing/2014/main" id="{18F2C317-FE9B-3086-0B4C-1453792852BE}"/>
              </a:ext>
            </a:extLst>
          </p:cNvPr>
          <p:cNvSpPr/>
          <p:nvPr/>
        </p:nvSpPr>
        <p:spPr>
          <a:xfrm>
            <a:off x="2924082" y="2542411"/>
            <a:ext cx="847381" cy="369306"/>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Model </a:t>
            </a:r>
            <a:r>
              <a:rPr lang="fr-FR" sz="900" dirty="0" err="1">
                <a:solidFill>
                  <a:srgbClr val="000000"/>
                </a:solidFill>
                <a:latin typeface="Arial" panose="020B0604020202020204" pitchFamily="34" charset="0"/>
                <a:cs typeface="Arial" panose="020B0604020202020204" pitchFamily="34" charset="0"/>
              </a:rPr>
              <a:t>Requirement</a:t>
            </a:r>
            <a:endParaRPr lang="fr-DZ" sz="900" dirty="0">
              <a:solidFill>
                <a:srgbClr val="000000"/>
              </a:solidFill>
              <a:latin typeface="Arial" panose="020B0604020202020204" pitchFamily="34" charset="0"/>
              <a:cs typeface="Arial" panose="020B0604020202020204" pitchFamily="34" charset="0"/>
            </a:endParaRPr>
          </a:p>
        </p:txBody>
      </p:sp>
      <p:sp>
        <p:nvSpPr>
          <p:cNvPr id="40" name="Arc 39">
            <a:extLst>
              <a:ext uri="{FF2B5EF4-FFF2-40B4-BE49-F238E27FC236}">
                <a16:creationId xmlns:a16="http://schemas.microsoft.com/office/drawing/2014/main" id="{1989E4E7-6364-FAC2-C67E-99A4056F4766}"/>
              </a:ext>
            </a:extLst>
          </p:cNvPr>
          <p:cNvSpPr/>
          <p:nvPr/>
        </p:nvSpPr>
        <p:spPr>
          <a:xfrm rot="16200000">
            <a:off x="2282175" y="3051771"/>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sp>
        <p:nvSpPr>
          <p:cNvPr id="42" name="Rectangle 41">
            <a:extLst>
              <a:ext uri="{FF2B5EF4-FFF2-40B4-BE49-F238E27FC236}">
                <a16:creationId xmlns:a16="http://schemas.microsoft.com/office/drawing/2014/main" id="{7A5A5738-4E49-DE19-71C8-5E8A25984318}"/>
              </a:ext>
            </a:extLst>
          </p:cNvPr>
          <p:cNvSpPr/>
          <p:nvPr/>
        </p:nvSpPr>
        <p:spPr>
          <a:xfrm>
            <a:off x="4368056" y="2805282"/>
            <a:ext cx="847381" cy="1915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Raw data</a:t>
            </a:r>
            <a:endParaRPr lang="fr-DZ" sz="900" dirty="0">
              <a:solidFill>
                <a:srgbClr val="0000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86979C20-F8A3-AF36-71A9-3A98013BA98C}"/>
              </a:ext>
            </a:extLst>
          </p:cNvPr>
          <p:cNvSpPr/>
          <p:nvPr/>
        </p:nvSpPr>
        <p:spPr>
          <a:xfrm>
            <a:off x="6026935" y="2737780"/>
            <a:ext cx="600246" cy="32273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Training</a:t>
            </a:r>
          </a:p>
          <a:p>
            <a:pPr algn="ctr"/>
            <a:r>
              <a:rPr lang="fr-FR" sz="900" dirty="0">
                <a:solidFill>
                  <a:srgbClr val="000000"/>
                </a:solidFill>
                <a:latin typeface="Arial" panose="020B0604020202020204" pitchFamily="34" charset="0"/>
                <a:cs typeface="Arial" panose="020B0604020202020204" pitchFamily="34" charset="0"/>
              </a:rPr>
              <a:t>Data</a:t>
            </a:r>
            <a:endParaRPr lang="fr-DZ" sz="900" dirty="0">
              <a:solidFill>
                <a:srgbClr val="000000"/>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90BE80BF-7266-D92D-81B2-673DED6FDE4C}"/>
              </a:ext>
            </a:extLst>
          </p:cNvPr>
          <p:cNvSpPr/>
          <p:nvPr/>
        </p:nvSpPr>
        <p:spPr>
          <a:xfrm>
            <a:off x="6728613" y="2216713"/>
            <a:ext cx="894583" cy="18927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Test Data</a:t>
            </a:r>
            <a:endParaRPr lang="fr-DZ" sz="900" dirty="0">
              <a:solidFill>
                <a:srgbClr val="000000"/>
              </a:solidFill>
              <a:latin typeface="Arial" panose="020B0604020202020204" pitchFamily="34" charset="0"/>
              <a:cs typeface="Arial" panose="020B0604020202020204" pitchFamily="34" charset="0"/>
            </a:endParaRPr>
          </a:p>
        </p:txBody>
      </p:sp>
      <p:sp>
        <p:nvSpPr>
          <p:cNvPr id="3" name="Right Brace 2">
            <a:extLst>
              <a:ext uri="{FF2B5EF4-FFF2-40B4-BE49-F238E27FC236}">
                <a16:creationId xmlns:a16="http://schemas.microsoft.com/office/drawing/2014/main" id="{F262A67F-4833-0DE4-C9DE-A1318DDF93FC}"/>
              </a:ext>
            </a:extLst>
          </p:cNvPr>
          <p:cNvSpPr/>
          <p:nvPr/>
        </p:nvSpPr>
        <p:spPr>
          <a:xfrm rot="5400000">
            <a:off x="2127368" y="3544384"/>
            <a:ext cx="650314" cy="1474502"/>
          </a:xfrm>
          <a:prstGeom prst="rightBrace">
            <a:avLst>
              <a:gd name="adj1" fmla="val 5668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sp>
        <p:nvSpPr>
          <p:cNvPr id="5" name="Right Brace 4">
            <a:extLst>
              <a:ext uri="{FF2B5EF4-FFF2-40B4-BE49-F238E27FC236}">
                <a16:creationId xmlns:a16="http://schemas.microsoft.com/office/drawing/2014/main" id="{51A3B97C-20E7-7B86-0515-1167AFA6BAE4}"/>
              </a:ext>
            </a:extLst>
          </p:cNvPr>
          <p:cNvSpPr/>
          <p:nvPr/>
        </p:nvSpPr>
        <p:spPr>
          <a:xfrm rot="5400000">
            <a:off x="3759866" y="3583617"/>
            <a:ext cx="650314" cy="1474502"/>
          </a:xfrm>
          <a:prstGeom prst="rightBrace">
            <a:avLst>
              <a:gd name="adj1" fmla="val 5668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sp>
        <p:nvSpPr>
          <p:cNvPr id="14" name="TextBox 13">
            <a:extLst>
              <a:ext uri="{FF2B5EF4-FFF2-40B4-BE49-F238E27FC236}">
                <a16:creationId xmlns:a16="http://schemas.microsoft.com/office/drawing/2014/main" id="{6F553B08-FDE0-57DE-C69E-E6F0FA02623B}"/>
              </a:ext>
            </a:extLst>
          </p:cNvPr>
          <p:cNvSpPr txBox="1"/>
          <p:nvPr/>
        </p:nvSpPr>
        <p:spPr>
          <a:xfrm>
            <a:off x="1875328" y="4677734"/>
            <a:ext cx="1126952" cy="646331"/>
          </a:xfrm>
          <a:prstGeom prst="rect">
            <a:avLst/>
          </a:prstGeom>
          <a:noFill/>
        </p:spPr>
        <p:txBody>
          <a:bodyPr wrap="square" rtlCol="0">
            <a:spAutoFit/>
          </a:bodyPr>
          <a:lstStyle/>
          <a:p>
            <a:pPr algn="ctr"/>
            <a:r>
              <a:rPr lang="fr-FR" dirty="0" err="1"/>
              <a:t>Problem</a:t>
            </a:r>
            <a:endParaRPr lang="fr-FR" dirty="0"/>
          </a:p>
          <a:p>
            <a:pPr algn="ctr"/>
            <a:r>
              <a:rPr lang="fr-FR" dirty="0" err="1"/>
              <a:t>Definition</a:t>
            </a:r>
            <a:endParaRPr lang="fr-DZ" dirty="0"/>
          </a:p>
        </p:txBody>
      </p:sp>
      <p:sp>
        <p:nvSpPr>
          <p:cNvPr id="29" name="TextBox 28">
            <a:extLst>
              <a:ext uri="{FF2B5EF4-FFF2-40B4-BE49-F238E27FC236}">
                <a16:creationId xmlns:a16="http://schemas.microsoft.com/office/drawing/2014/main" id="{DC0F515D-6823-F278-654A-FC5025EECC3A}"/>
              </a:ext>
            </a:extLst>
          </p:cNvPr>
          <p:cNvSpPr txBox="1"/>
          <p:nvPr/>
        </p:nvSpPr>
        <p:spPr>
          <a:xfrm>
            <a:off x="3434622" y="4759428"/>
            <a:ext cx="1300801" cy="646331"/>
          </a:xfrm>
          <a:prstGeom prst="rect">
            <a:avLst/>
          </a:prstGeom>
          <a:noFill/>
        </p:spPr>
        <p:txBody>
          <a:bodyPr wrap="square" rtlCol="0">
            <a:spAutoFit/>
          </a:bodyPr>
          <a:lstStyle/>
          <a:p>
            <a:pPr algn="ctr"/>
            <a:r>
              <a:rPr lang="fr-FR" dirty="0"/>
              <a:t>Data Collection</a:t>
            </a:r>
            <a:endParaRPr lang="fr-DZ" dirty="0"/>
          </a:p>
        </p:txBody>
      </p:sp>
      <p:sp>
        <p:nvSpPr>
          <p:cNvPr id="33" name="Right Brace 32">
            <a:extLst>
              <a:ext uri="{FF2B5EF4-FFF2-40B4-BE49-F238E27FC236}">
                <a16:creationId xmlns:a16="http://schemas.microsoft.com/office/drawing/2014/main" id="{D123B8EC-055C-7E4A-E879-37EB68077932}"/>
              </a:ext>
            </a:extLst>
          </p:cNvPr>
          <p:cNvSpPr/>
          <p:nvPr/>
        </p:nvSpPr>
        <p:spPr>
          <a:xfrm rot="5400000">
            <a:off x="5344147" y="3650953"/>
            <a:ext cx="650314" cy="1474502"/>
          </a:xfrm>
          <a:prstGeom prst="rightBrace">
            <a:avLst>
              <a:gd name="adj1" fmla="val 5668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sp>
        <p:nvSpPr>
          <p:cNvPr id="35" name="TextBox 34">
            <a:extLst>
              <a:ext uri="{FF2B5EF4-FFF2-40B4-BE49-F238E27FC236}">
                <a16:creationId xmlns:a16="http://schemas.microsoft.com/office/drawing/2014/main" id="{B7B19E54-491F-323A-FE6D-C9AD96E91C47}"/>
              </a:ext>
            </a:extLst>
          </p:cNvPr>
          <p:cNvSpPr txBox="1"/>
          <p:nvPr/>
        </p:nvSpPr>
        <p:spPr>
          <a:xfrm>
            <a:off x="4985831" y="4713361"/>
            <a:ext cx="1300801" cy="646331"/>
          </a:xfrm>
          <a:prstGeom prst="rect">
            <a:avLst/>
          </a:prstGeom>
          <a:noFill/>
        </p:spPr>
        <p:txBody>
          <a:bodyPr wrap="square" rtlCol="0">
            <a:spAutoFit/>
          </a:bodyPr>
          <a:lstStyle/>
          <a:p>
            <a:pPr algn="ctr"/>
            <a:r>
              <a:rPr lang="fr-FR" dirty="0"/>
              <a:t>Data </a:t>
            </a:r>
            <a:r>
              <a:rPr lang="fr-FR" dirty="0" err="1"/>
              <a:t>Preparation</a:t>
            </a:r>
            <a:endParaRPr lang="fr-DZ" dirty="0"/>
          </a:p>
        </p:txBody>
      </p:sp>
    </p:spTree>
    <p:extLst>
      <p:ext uri="{BB962C8B-B14F-4D97-AF65-F5344CB8AC3E}">
        <p14:creationId xmlns:p14="http://schemas.microsoft.com/office/powerpoint/2010/main" val="16734643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6766B-F337-06B6-447F-E719D9BFB286}"/>
              </a:ext>
            </a:extLst>
          </p:cNvPr>
          <p:cNvSpPr>
            <a:spLocks noGrp="1"/>
          </p:cNvSpPr>
          <p:nvPr>
            <p:ph type="title"/>
          </p:nvPr>
        </p:nvSpPr>
        <p:spPr/>
        <p:txBody>
          <a:bodyPr/>
          <a:lstStyle/>
          <a:p>
            <a:r>
              <a:rPr lang="fr-FR" sz="4800" dirty="0">
                <a:latin typeface="Arial" panose="020B0604020202020204" pitchFamily="34" charset="0"/>
                <a:cs typeface="Arial" panose="020B0604020202020204" pitchFamily="34" charset="0"/>
              </a:rPr>
              <a:t>Group By: Example 4</a:t>
            </a:r>
            <a:endParaRPr lang="fr-DZ" dirty="0"/>
          </a:p>
        </p:txBody>
      </p:sp>
      <p:sp>
        <p:nvSpPr>
          <p:cNvPr id="3" name="Content Placeholder 2">
            <a:extLst>
              <a:ext uri="{FF2B5EF4-FFF2-40B4-BE49-F238E27FC236}">
                <a16:creationId xmlns:a16="http://schemas.microsoft.com/office/drawing/2014/main" id="{803EBEB9-DE79-B5D9-4D45-3DB04FCBD2E2}"/>
              </a:ext>
            </a:extLst>
          </p:cNvPr>
          <p:cNvSpPr>
            <a:spLocks noGrp="1"/>
          </p:cNvSpPr>
          <p:nvPr>
            <p:ph idx="1"/>
          </p:nvPr>
        </p:nvSpPr>
        <p:spPr>
          <a:xfrm>
            <a:off x="609600" y="1388282"/>
            <a:ext cx="10031730" cy="5058078"/>
          </a:xfrm>
        </p:spPr>
        <p:txBody>
          <a:bodyPr/>
          <a:lstStyle/>
          <a:p>
            <a:r>
              <a:rPr lang="en-US" dirty="0"/>
              <a:t>res=</a:t>
            </a:r>
            <a:r>
              <a:rPr lang="en-US" dirty="0" err="1"/>
              <a:t>data.groupby</a:t>
            </a:r>
            <a:r>
              <a:rPr lang="en-US" dirty="0"/>
              <a:t>("year")["</a:t>
            </a:r>
            <a:r>
              <a:rPr lang="en-US" dirty="0" err="1"/>
              <a:t>age_of_respondent</a:t>
            </a:r>
            <a:r>
              <a:rPr lang="en-US" dirty="0"/>
              <a:t>"].count()</a:t>
            </a:r>
          </a:p>
          <a:p>
            <a:endParaRPr lang="fr-DZ" dirty="0"/>
          </a:p>
        </p:txBody>
      </p:sp>
      <p:sp>
        <p:nvSpPr>
          <p:cNvPr id="4" name="Slide Number Placeholder 3">
            <a:extLst>
              <a:ext uri="{FF2B5EF4-FFF2-40B4-BE49-F238E27FC236}">
                <a16:creationId xmlns:a16="http://schemas.microsoft.com/office/drawing/2014/main" id="{34272769-55F3-F57D-243B-60A07E8F261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862802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FFB0-A5DD-7AFA-BB5F-08063C8D1915}"/>
              </a:ext>
            </a:extLst>
          </p:cNvPr>
          <p:cNvSpPr>
            <a:spLocks noGrp="1"/>
          </p:cNvSpPr>
          <p:nvPr>
            <p:ph type="title"/>
          </p:nvPr>
        </p:nvSpPr>
        <p:spPr/>
        <p:txBody>
          <a:bodyPr/>
          <a:lstStyle/>
          <a:p>
            <a:r>
              <a:rPr lang="fr-FR" sz="4800" dirty="0">
                <a:latin typeface="Arial" panose="020B0604020202020204" pitchFamily="34" charset="0"/>
                <a:cs typeface="Arial" panose="020B0604020202020204" pitchFamily="34" charset="0"/>
              </a:rPr>
              <a:t>Group By </a:t>
            </a:r>
            <a:r>
              <a:rPr lang="fr-FR" dirty="0">
                <a:latin typeface="Arial" panose="020B0604020202020204" pitchFamily="34" charset="0"/>
                <a:cs typeface="Arial" panose="020B0604020202020204" pitchFamily="34" charset="0"/>
              </a:rPr>
              <a:t>: Example 5</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0944344-9F38-91C3-7BBB-7A33F310CF88}"/>
              </a:ext>
            </a:extLst>
          </p:cNvPr>
          <p:cNvSpPr>
            <a:spLocks noGrp="1"/>
          </p:cNvSpPr>
          <p:nvPr>
            <p:ph idx="1"/>
          </p:nvPr>
        </p:nvSpPr>
        <p:spPr>
          <a:xfrm>
            <a:off x="609600" y="1388282"/>
            <a:ext cx="9693600" cy="5058078"/>
          </a:xfrm>
        </p:spPr>
        <p:txBody>
          <a:bodyPr/>
          <a:lstStyle/>
          <a:p>
            <a:r>
              <a:rPr lang="en-US" dirty="0"/>
              <a:t>res=</a:t>
            </a:r>
            <a:r>
              <a:rPr lang="en-US" dirty="0" err="1"/>
              <a:t>data.groupby</a:t>
            </a:r>
            <a:r>
              <a:rPr lang="en-US" dirty="0"/>
              <a:t>(["year","</a:t>
            </a:r>
            <a:r>
              <a:rPr lang="en-US" dirty="0" err="1"/>
              <a:t>age_of_respondent</a:t>
            </a:r>
            <a:r>
              <a:rPr lang="en-US" dirty="0"/>
              <a:t>"], sort=False).</a:t>
            </a:r>
            <a:r>
              <a:rPr lang="en-US" dirty="0" err="1"/>
              <a:t>agg</a:t>
            </a:r>
            <a:r>
              <a:rPr lang="en-US" dirty="0"/>
              <a:t>({"</a:t>
            </a:r>
            <a:r>
              <a:rPr lang="en-US" dirty="0" err="1"/>
              <a:t>household_size":"max</a:t>
            </a:r>
            <a:r>
              <a:rPr lang="en-US" dirty="0"/>
              <a:t>"},{"</a:t>
            </a:r>
            <a:r>
              <a:rPr lang="en-US" dirty="0" err="1"/>
              <a:t>age_of_respondent":"mean</a:t>
            </a:r>
            <a:r>
              <a:rPr lang="en-US" dirty="0"/>
              <a:t>"})</a:t>
            </a:r>
          </a:p>
          <a:p>
            <a:endParaRPr lang="fr-DZ" dirty="0"/>
          </a:p>
        </p:txBody>
      </p:sp>
      <p:sp>
        <p:nvSpPr>
          <p:cNvPr id="4" name="Slide Number Placeholder 3">
            <a:extLst>
              <a:ext uri="{FF2B5EF4-FFF2-40B4-BE49-F238E27FC236}">
                <a16:creationId xmlns:a16="http://schemas.microsoft.com/office/drawing/2014/main" id="{9E1BFE04-C2EE-9B7E-4CC5-E395A84CD9E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258176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0DCF-1A77-F6BE-2208-E8523FA9B8E4}"/>
              </a:ext>
            </a:extLst>
          </p:cNvPr>
          <p:cNvSpPr>
            <a:spLocks noGrp="1"/>
          </p:cNvSpPr>
          <p:nvPr>
            <p:ph type="title"/>
          </p:nvPr>
        </p:nvSpPr>
        <p:spPr/>
        <p:txBody>
          <a:bodyPr/>
          <a:lstStyle/>
          <a:p>
            <a:r>
              <a:rPr lang="fr-FR" sz="4800" dirty="0">
                <a:latin typeface="Arial" panose="020B0604020202020204" pitchFamily="34" charset="0"/>
                <a:cs typeface="Arial" panose="020B0604020202020204" pitchFamily="34" charset="0"/>
              </a:rPr>
              <a:t># Write to files</a:t>
            </a:r>
          </a:p>
        </p:txBody>
      </p:sp>
      <p:sp>
        <p:nvSpPr>
          <p:cNvPr id="3" name="Content Placeholder 2">
            <a:extLst>
              <a:ext uri="{FF2B5EF4-FFF2-40B4-BE49-F238E27FC236}">
                <a16:creationId xmlns:a16="http://schemas.microsoft.com/office/drawing/2014/main" id="{9A983055-E390-D92B-CFE7-F3F1011D4FBB}"/>
              </a:ext>
            </a:extLst>
          </p:cNvPr>
          <p:cNvSpPr>
            <a:spLocks noGrp="1"/>
          </p:cNvSpPr>
          <p:nvPr>
            <p:ph idx="1"/>
          </p:nvPr>
        </p:nvSpPr>
        <p:spPr>
          <a:xfrm>
            <a:off x="609600" y="1287919"/>
            <a:ext cx="10173629" cy="5058078"/>
          </a:xfrm>
        </p:spPr>
        <p:txBody>
          <a:bodyPr/>
          <a:lstStyle/>
          <a:p>
            <a:endParaRPr lang="fr-FR" sz="3600" dirty="0"/>
          </a:p>
          <a:p>
            <a:r>
              <a:rPr lang="fr-FR" sz="3600" b="1" dirty="0"/>
              <a:t># Write to files</a:t>
            </a:r>
          </a:p>
          <a:p>
            <a:endParaRPr lang="fr-FR" sz="3600" dirty="0"/>
          </a:p>
          <a:p>
            <a:r>
              <a:rPr lang="fr-FR" sz="3600" dirty="0" err="1"/>
              <a:t>DataCopy</a:t>
            </a:r>
            <a:r>
              <a:rPr lang="fr-FR" sz="3600" dirty="0"/>
              <a:t> = </a:t>
            </a:r>
            <a:r>
              <a:rPr lang="fr-FR" sz="3600" dirty="0" err="1"/>
              <a:t>data.loc</a:t>
            </a:r>
            <a:r>
              <a:rPr lang="fr-FR" sz="3600" dirty="0"/>
              <a:t>[:,:]</a:t>
            </a:r>
          </a:p>
          <a:p>
            <a:r>
              <a:rPr lang="fr-FR" sz="3600" dirty="0" err="1"/>
              <a:t>DataCopy.to_csv</a:t>
            </a:r>
            <a:r>
              <a:rPr lang="fr-FR" sz="3600" dirty="0"/>
              <a:t>(‘data2.csv', index=False) </a:t>
            </a:r>
          </a:p>
          <a:p>
            <a:endParaRPr lang="fr-DZ" sz="2400" dirty="0"/>
          </a:p>
        </p:txBody>
      </p:sp>
      <p:sp>
        <p:nvSpPr>
          <p:cNvPr id="4" name="Slide Number Placeholder 3">
            <a:extLst>
              <a:ext uri="{FF2B5EF4-FFF2-40B4-BE49-F238E27FC236}">
                <a16:creationId xmlns:a16="http://schemas.microsoft.com/office/drawing/2014/main" id="{EF5A84A3-5573-CE2B-379D-67927AA15AE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360273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5225-F9FF-EBC0-4603-839633DB9621}"/>
              </a:ext>
            </a:extLst>
          </p:cNvPr>
          <p:cNvSpPr>
            <a:spLocks noGrp="1"/>
          </p:cNvSpPr>
          <p:nvPr>
            <p:ph type="title"/>
          </p:nvPr>
        </p:nvSpPr>
        <p:spPr/>
        <p:txBody>
          <a:bodyPr/>
          <a:lstStyle/>
          <a:p>
            <a:r>
              <a:rPr lang="fr-FR" sz="3600" dirty="0">
                <a:latin typeface="Arial" panose="020B0604020202020204" pitchFamily="34" charset="0"/>
                <a:cs typeface="Arial" panose="020B0604020202020204" pitchFamily="34" charset="0"/>
              </a:rPr>
              <a:t>Pandas Merge </a:t>
            </a:r>
            <a:r>
              <a:rPr lang="fr-FR" sz="3600" dirty="0" err="1">
                <a:latin typeface="Arial" panose="020B0604020202020204" pitchFamily="34" charset="0"/>
                <a:cs typeface="Arial" panose="020B0604020202020204" pitchFamily="34" charset="0"/>
              </a:rPr>
              <a:t>DataFrames</a:t>
            </a:r>
            <a:r>
              <a:rPr lang="fr-FR" sz="3600" dirty="0">
                <a:latin typeface="Arial" panose="020B0604020202020204" pitchFamily="34" charset="0"/>
                <a:cs typeface="Arial" panose="020B0604020202020204" pitchFamily="34" charset="0"/>
              </a:rPr>
              <a:t> on Multiple </a:t>
            </a:r>
            <a:r>
              <a:rPr lang="fr-FR" sz="3600" dirty="0" err="1">
                <a:latin typeface="Arial" panose="020B0604020202020204" pitchFamily="34" charset="0"/>
                <a:cs typeface="Arial" panose="020B0604020202020204" pitchFamily="34" charset="0"/>
              </a:rPr>
              <a:t>Columns</a:t>
            </a:r>
            <a:br>
              <a:rPr lang="fr-FR" sz="3600" dirty="0">
                <a:latin typeface="Arial" panose="020B0604020202020204" pitchFamily="34" charset="0"/>
                <a:cs typeface="Arial" panose="020B0604020202020204" pitchFamily="34" charset="0"/>
              </a:rPr>
            </a:br>
            <a:endParaRPr lang="fr-DZ"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1AE9CBF-2412-255F-F497-271C7A8F09E4}"/>
              </a:ext>
            </a:extLst>
          </p:cNvPr>
          <p:cNvSpPr>
            <a:spLocks noGrp="1"/>
          </p:cNvSpPr>
          <p:nvPr>
            <p:ph idx="1"/>
          </p:nvPr>
        </p:nvSpPr>
        <p:spPr>
          <a:xfrm>
            <a:off x="609600" y="1388282"/>
            <a:ext cx="10972800" cy="5058078"/>
          </a:xfrm>
        </p:spPr>
        <p:txBody>
          <a:bodyPr/>
          <a:lstStyle/>
          <a:p>
            <a:r>
              <a:rPr lang="en-US" dirty="0"/>
              <a:t># Merge default pandas </a:t>
            </a:r>
            <a:r>
              <a:rPr lang="en-US" dirty="0" err="1"/>
              <a:t>DataFrame</a:t>
            </a:r>
            <a:r>
              <a:rPr lang="en-US" dirty="0"/>
              <a:t> without any key column</a:t>
            </a:r>
          </a:p>
          <a:p>
            <a:r>
              <a:rPr lang="en-US" dirty="0" err="1"/>
              <a:t>merged_df</a:t>
            </a:r>
            <a:r>
              <a:rPr lang="en-US" dirty="0"/>
              <a:t> = </a:t>
            </a:r>
            <a:r>
              <a:rPr lang="en-US" dirty="0" err="1"/>
              <a:t>pd.merge</a:t>
            </a:r>
            <a:r>
              <a:rPr lang="en-US" dirty="0"/>
              <a:t>(df,df1)</a:t>
            </a:r>
          </a:p>
          <a:p>
            <a:endParaRPr lang="en-US" dirty="0"/>
          </a:p>
          <a:p>
            <a:r>
              <a:rPr lang="fr-FR" sz="2800" dirty="0" err="1"/>
              <a:t>df.merge</a:t>
            </a:r>
            <a:r>
              <a:rPr lang="fr-FR" sz="2800" dirty="0"/>
              <a:t>(data_2, on='</a:t>
            </a:r>
            <a:r>
              <a:rPr lang="fr-FR" sz="2800" dirty="0" err="1"/>
              <a:t>column_name</a:t>
            </a:r>
            <a:r>
              <a:rPr lang="fr-FR" sz="2800" dirty="0"/>
              <a:t>', how='</a:t>
            </a:r>
            <a:r>
              <a:rPr lang="fr-FR" sz="2800" dirty="0" err="1"/>
              <a:t>left</a:t>
            </a:r>
            <a:r>
              <a:rPr lang="fr-FR" sz="2800" dirty="0"/>
              <a:t>')</a:t>
            </a:r>
          </a:p>
          <a:p>
            <a:endParaRPr lang="en-US" dirty="0"/>
          </a:p>
          <a:p>
            <a:endParaRPr lang="fr-DZ" dirty="0"/>
          </a:p>
        </p:txBody>
      </p:sp>
      <p:sp>
        <p:nvSpPr>
          <p:cNvPr id="4" name="Slide Number Placeholder 3">
            <a:extLst>
              <a:ext uri="{FF2B5EF4-FFF2-40B4-BE49-F238E27FC236}">
                <a16:creationId xmlns:a16="http://schemas.microsoft.com/office/drawing/2014/main" id="{080C5ED6-3845-742F-31CC-6F2D310214D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15958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BDF6-F488-3C07-E556-BB5B034C7E55}"/>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Missing</a:t>
            </a:r>
            <a:r>
              <a:rPr lang="fr-FR" dirty="0">
                <a:latin typeface="Arial" panose="020B0604020202020204" pitchFamily="34" charset="0"/>
                <a:cs typeface="Arial" panose="020B0604020202020204" pitchFamily="34" charset="0"/>
              </a:rPr>
              <a:t> Data</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AAC7A12-AF0B-DE51-0190-1E44DF355BC1}"/>
              </a:ext>
            </a:extLst>
          </p:cNvPr>
          <p:cNvSpPr>
            <a:spLocks noGrp="1"/>
          </p:cNvSpPr>
          <p:nvPr>
            <p:ph idx="1"/>
          </p:nvPr>
        </p:nvSpPr>
        <p:spPr>
          <a:xfrm>
            <a:off x="609600" y="1388282"/>
            <a:ext cx="9693600" cy="5058078"/>
          </a:xfrm>
        </p:spPr>
        <p:txBody>
          <a:bodyPr/>
          <a:lstStyle/>
          <a:p>
            <a:r>
              <a:rPr lang="fr-FR" sz="1800" b="1" dirty="0"/>
              <a:t>#check to </a:t>
            </a:r>
            <a:r>
              <a:rPr lang="fr-FR" sz="1800" b="1" dirty="0" err="1"/>
              <a:t>see</a:t>
            </a:r>
            <a:r>
              <a:rPr lang="fr-FR" sz="1800" b="1" dirty="0"/>
              <a:t> if </a:t>
            </a:r>
            <a:r>
              <a:rPr lang="fr-FR" sz="1800" b="1" dirty="0" err="1"/>
              <a:t>any</a:t>
            </a:r>
            <a:r>
              <a:rPr lang="fr-FR" sz="1800" b="1" dirty="0"/>
              <a:t> values are </a:t>
            </a:r>
            <a:r>
              <a:rPr lang="fr-FR" sz="1800" b="1" dirty="0" err="1"/>
              <a:t>null</a:t>
            </a:r>
            <a:r>
              <a:rPr lang="fr-FR" sz="1800" b="1" dirty="0"/>
              <a:t>, </a:t>
            </a:r>
            <a:r>
              <a:rPr lang="fr-FR" sz="1800" b="1" dirty="0" err="1"/>
              <a:t>which</a:t>
            </a:r>
            <a:r>
              <a:rPr lang="fr-FR" sz="1800" b="1" dirty="0"/>
              <a:t> </a:t>
            </a:r>
            <a:r>
              <a:rPr lang="fr-FR" sz="1800" b="1" dirty="0" err="1"/>
              <a:t>there</a:t>
            </a:r>
            <a:r>
              <a:rPr lang="fr-FR" sz="1800" b="1" dirty="0"/>
              <a:t> are not</a:t>
            </a:r>
          </a:p>
          <a:p>
            <a:endParaRPr lang="fr-FR" sz="1800" dirty="0"/>
          </a:p>
          <a:p>
            <a:r>
              <a:rPr lang="fr-FR" sz="1800" dirty="0" err="1"/>
              <a:t>print</a:t>
            </a:r>
            <a:r>
              <a:rPr lang="fr-FR" sz="1800" dirty="0"/>
              <a:t>(</a:t>
            </a:r>
            <a:r>
              <a:rPr lang="fr-FR" sz="1800" dirty="0" err="1"/>
              <a:t>data.isnull</a:t>
            </a:r>
            <a:r>
              <a:rPr lang="fr-FR" sz="1800" dirty="0"/>
              <a:t>().</a:t>
            </a:r>
            <a:r>
              <a:rPr lang="fr-FR" sz="1800" dirty="0" err="1"/>
              <a:t>values.any</a:t>
            </a:r>
            <a:r>
              <a:rPr lang="fr-FR" sz="1800" dirty="0"/>
              <a:t>())</a:t>
            </a:r>
          </a:p>
          <a:p>
            <a:pPr marL="0" algn="l" rtl="0" eaLnBrk="1" fontAlgn="t" latinLnBrk="0" hangingPunct="1">
              <a:spcBef>
                <a:spcPts val="0"/>
              </a:spcBef>
              <a:spcAft>
                <a:spcPts val="0"/>
              </a:spcAft>
            </a:pPr>
            <a:endParaRPr lang="en-US" sz="1800" b="1" i="0" u="none" strike="noStrike" kern="1200" dirty="0">
              <a:solidFill>
                <a:schemeClr val="tx1"/>
              </a:solidFill>
              <a:effectLst/>
              <a:latin typeface="Arial" panose="020B0604020202020204" pitchFamily="34" charset="0"/>
              <a:cs typeface="Arial" panose="020B0604020202020204" pitchFamily="34" charset="0"/>
            </a:endParaRPr>
          </a:p>
          <a:p>
            <a:pPr fontAlgn="t">
              <a:spcBef>
                <a:spcPts val="0"/>
              </a:spcBef>
              <a:spcAft>
                <a:spcPts val="0"/>
              </a:spcAft>
            </a:pPr>
            <a:r>
              <a:rPr lang="fr-FR" sz="1800" b="1" dirty="0"/>
              <a:t>#</a:t>
            </a:r>
            <a:r>
              <a:rPr lang="en-US" sz="1800" b="1" i="0" u="none" strike="noStrike" kern="1200" dirty="0">
                <a:solidFill>
                  <a:schemeClr val="tx1"/>
                </a:solidFill>
                <a:effectLst/>
                <a:latin typeface="Arial" panose="020B0604020202020204" pitchFamily="34" charset="0"/>
                <a:cs typeface="Arial" panose="020B0604020202020204" pitchFamily="34" charset="0"/>
              </a:rPr>
              <a:t>Drop rows that contain less than 5 non-missing values</a:t>
            </a:r>
            <a:endParaRPr lang="en-US" sz="1800" b="1" dirty="0">
              <a:solidFill>
                <a:schemeClr val="tx1"/>
              </a:solidFill>
              <a:latin typeface="Arial" panose="020B0604020202020204" pitchFamily="34" charset="0"/>
              <a:cs typeface="Arial" panose="020B0604020202020204" pitchFamily="34" charset="0"/>
            </a:endParaRPr>
          </a:p>
          <a:p>
            <a:pPr marL="0" algn="l" rtl="0" eaLnBrk="1" fontAlgn="t" latinLnBrk="0" hangingPunct="1">
              <a:spcBef>
                <a:spcPts val="0"/>
              </a:spcBef>
              <a:spcAft>
                <a:spcPts val="0"/>
              </a:spcAft>
            </a:pPr>
            <a:r>
              <a:rPr lang="fr-FR" sz="1800" i="0" u="none" strike="noStrike" dirty="0">
                <a:solidFill>
                  <a:schemeClr val="tx1"/>
                </a:solidFill>
                <a:effectLst/>
                <a:latin typeface="Arial" panose="020B0604020202020204" pitchFamily="34" charset="0"/>
              </a:rPr>
              <a:t>data. </a:t>
            </a:r>
            <a:r>
              <a:rPr lang="en-US" sz="1800" i="0" u="none" strike="noStrike" kern="1200" dirty="0" err="1">
                <a:solidFill>
                  <a:schemeClr val="tx1"/>
                </a:solidFill>
                <a:effectLst/>
                <a:latin typeface="Arial" panose="020B0604020202020204" pitchFamily="34" charset="0"/>
                <a:cs typeface="Arial" panose="020B0604020202020204" pitchFamily="34" charset="0"/>
              </a:rPr>
              <a:t>dropna</a:t>
            </a:r>
            <a:r>
              <a:rPr lang="en-US" sz="1800" i="0" u="none" strike="noStrike" kern="1200" dirty="0">
                <a:solidFill>
                  <a:schemeClr val="tx1"/>
                </a:solidFill>
                <a:effectLst/>
                <a:latin typeface="Arial" panose="020B0604020202020204" pitchFamily="34" charset="0"/>
                <a:cs typeface="Arial" panose="020B0604020202020204" pitchFamily="34" charset="0"/>
              </a:rPr>
              <a:t>(thresh = 5)</a:t>
            </a:r>
          </a:p>
          <a:p>
            <a:pPr marL="0" algn="l" rtl="0" eaLnBrk="1" fontAlgn="t" latinLnBrk="0" hangingPunct="1">
              <a:spcBef>
                <a:spcPts val="0"/>
              </a:spcBef>
              <a:spcAft>
                <a:spcPts val="0"/>
              </a:spcAft>
            </a:pPr>
            <a:endParaRPr lang="en-US" sz="1800" dirty="0">
              <a:solidFill>
                <a:schemeClr val="tx1"/>
              </a:solidFill>
              <a:latin typeface="Arial" panose="020B0604020202020204" pitchFamily="34" charset="0"/>
              <a:cs typeface="Arial" panose="020B0604020202020204" pitchFamily="34" charset="0"/>
            </a:endParaRPr>
          </a:p>
          <a:p>
            <a:pPr marL="0" algn="l" rtl="0" eaLnBrk="1" fontAlgn="t" latinLnBrk="0" hangingPunct="1">
              <a:spcBef>
                <a:spcPts val="0"/>
              </a:spcBef>
              <a:spcAft>
                <a:spcPts val="0"/>
              </a:spcAft>
            </a:pPr>
            <a:endParaRPr lang="en-US" sz="1800" i="0" u="none" strike="noStrike" dirty="0">
              <a:solidFill>
                <a:schemeClr val="tx1"/>
              </a:solidFill>
              <a:effectLst/>
              <a:latin typeface="Arial" panose="020B0604020202020204" pitchFamily="34" charset="0"/>
              <a:cs typeface="Arial" panose="020B0604020202020204" pitchFamily="34" charset="0"/>
            </a:endParaRPr>
          </a:p>
          <a:p>
            <a:pPr fontAlgn="t">
              <a:spcBef>
                <a:spcPts val="0"/>
              </a:spcBef>
              <a:spcAft>
                <a:spcPts val="0"/>
              </a:spcAft>
            </a:pPr>
            <a:r>
              <a:rPr lang="fr-FR" sz="1800" b="1" dirty="0"/>
              <a:t>#</a:t>
            </a:r>
            <a:r>
              <a:rPr lang="en-US" sz="1800" b="1" i="0" u="none" strike="noStrike" dirty="0">
                <a:solidFill>
                  <a:schemeClr val="tx1"/>
                </a:solidFill>
                <a:effectLst/>
                <a:latin typeface="Arial" panose="020B0604020202020204" pitchFamily="34" charset="0"/>
              </a:rPr>
              <a:t> Replace missing values with </a:t>
            </a:r>
            <a:r>
              <a:rPr lang="en-US" sz="1800" b="1" i="0" u="none" strike="noStrike" dirty="0">
                <a:solidFill>
                  <a:srgbClr val="FF0000"/>
                </a:solidFill>
                <a:effectLst/>
                <a:latin typeface="Arial" panose="020B0604020202020204" pitchFamily="34" charset="0"/>
              </a:rPr>
              <a:t>zeros</a:t>
            </a:r>
            <a:endParaRPr lang="en-US" sz="1800" b="1" dirty="0">
              <a:solidFill>
                <a:srgbClr val="FF0000"/>
              </a:solidFill>
              <a:latin typeface="Arial" panose="020B0604020202020204" pitchFamily="34" charset="0"/>
              <a:cs typeface="Arial" panose="020B0604020202020204" pitchFamily="34" charset="0"/>
            </a:endParaRPr>
          </a:p>
          <a:p>
            <a:pPr marL="0" algn="l" rtl="0" eaLnBrk="1" fontAlgn="t" latinLnBrk="0" hangingPunct="1">
              <a:spcBef>
                <a:spcPts val="0"/>
              </a:spcBef>
              <a:spcAft>
                <a:spcPts val="0"/>
              </a:spcAft>
            </a:pPr>
            <a:r>
              <a:rPr lang="en-US" sz="1800" i="0" u="none" strike="noStrike" dirty="0" err="1">
                <a:solidFill>
                  <a:schemeClr val="tx1"/>
                </a:solidFill>
                <a:effectLst/>
                <a:latin typeface="Arial" panose="020B0604020202020204" pitchFamily="34" charset="0"/>
              </a:rPr>
              <a:t>fillna</a:t>
            </a:r>
            <a:r>
              <a:rPr lang="en-US" sz="1800" i="0" u="none" strike="noStrike" dirty="0">
                <a:solidFill>
                  <a:schemeClr val="tx1"/>
                </a:solidFill>
                <a:effectLst/>
                <a:latin typeface="Arial" panose="020B0604020202020204" pitchFamily="34" charset="0"/>
              </a:rPr>
              <a:t>(</a:t>
            </a:r>
            <a:r>
              <a:rPr lang="en-US" sz="1800" b="1" i="0" u="none" strike="noStrike" dirty="0">
                <a:solidFill>
                  <a:srgbClr val="FF0000"/>
                </a:solidFill>
                <a:effectLst/>
                <a:latin typeface="Arial" panose="020B0604020202020204" pitchFamily="34" charset="0"/>
              </a:rPr>
              <a:t>0</a:t>
            </a:r>
            <a:r>
              <a:rPr lang="en-US" sz="1800" i="0" u="none" strike="noStrike" dirty="0">
                <a:solidFill>
                  <a:schemeClr val="tx1"/>
                </a:solidFill>
                <a:effectLst/>
                <a:latin typeface="Arial" panose="020B0604020202020204" pitchFamily="34" charset="0"/>
              </a:rPr>
              <a:t>)</a:t>
            </a:r>
          </a:p>
          <a:p>
            <a:pPr marL="0" algn="l" rtl="0" eaLnBrk="1" fontAlgn="t" latinLnBrk="0" hangingPunct="1">
              <a:spcBef>
                <a:spcPts val="0"/>
              </a:spcBef>
              <a:spcAft>
                <a:spcPts val="0"/>
              </a:spcAft>
            </a:pPr>
            <a:endParaRPr lang="en-US" sz="1800" dirty="0">
              <a:solidFill>
                <a:schemeClr val="tx1"/>
              </a:solidFill>
              <a:latin typeface="Arial" panose="020B0604020202020204" pitchFamily="34" charset="0"/>
            </a:endParaRPr>
          </a:p>
          <a:p>
            <a:pPr fontAlgn="t">
              <a:spcBef>
                <a:spcPts val="0"/>
              </a:spcBef>
              <a:spcAft>
                <a:spcPts val="0"/>
              </a:spcAft>
            </a:pPr>
            <a:r>
              <a:rPr lang="fr-FR" sz="1800" b="1" dirty="0"/>
              <a:t>#</a:t>
            </a:r>
            <a:r>
              <a:rPr lang="en-US" sz="1800" b="1" i="0" u="none" strike="noStrike" dirty="0">
                <a:solidFill>
                  <a:schemeClr val="tx1"/>
                </a:solidFill>
                <a:effectLst/>
                <a:latin typeface="Arial" panose="020B0604020202020204" pitchFamily="34" charset="0"/>
              </a:rPr>
              <a:t> Replace missing values with </a:t>
            </a:r>
            <a:r>
              <a:rPr lang="en-US" sz="1800" b="1" i="0" u="none" strike="noStrike" dirty="0">
                <a:solidFill>
                  <a:srgbClr val="00B0F0"/>
                </a:solidFill>
                <a:effectLst/>
                <a:latin typeface="Arial" panose="020B0604020202020204" pitchFamily="34" charset="0"/>
              </a:rPr>
              <a:t>Mean</a:t>
            </a:r>
            <a:endParaRPr lang="en-US" sz="1800" b="1" dirty="0">
              <a:solidFill>
                <a:srgbClr val="00B0F0"/>
              </a:solidFill>
              <a:latin typeface="Arial" panose="020B0604020202020204" pitchFamily="34" charset="0"/>
              <a:cs typeface="Arial" panose="020B0604020202020204" pitchFamily="34" charset="0"/>
            </a:endParaRPr>
          </a:p>
          <a:p>
            <a:pPr marL="0" algn="l" rtl="0" eaLnBrk="1" fontAlgn="t" latinLnBrk="0" hangingPunct="1">
              <a:spcBef>
                <a:spcPts val="0"/>
              </a:spcBef>
              <a:spcAft>
                <a:spcPts val="0"/>
              </a:spcAft>
            </a:pPr>
            <a:endParaRPr lang="en-US" sz="1800" dirty="0">
              <a:solidFill>
                <a:schemeClr val="tx1"/>
              </a:solidFill>
              <a:latin typeface="Arial" panose="020B0604020202020204" pitchFamily="34" charset="0"/>
            </a:endParaRPr>
          </a:p>
          <a:p>
            <a:pPr marL="0" algn="l" rtl="0" eaLnBrk="1" fontAlgn="t" latinLnBrk="0" hangingPunct="1">
              <a:spcBef>
                <a:spcPts val="0"/>
              </a:spcBef>
              <a:spcAft>
                <a:spcPts val="0"/>
              </a:spcAft>
            </a:pPr>
            <a:r>
              <a:rPr lang="fr-FR" sz="1800" i="0" u="none" strike="noStrike" dirty="0" err="1">
                <a:solidFill>
                  <a:schemeClr val="tx1"/>
                </a:solidFill>
                <a:effectLst/>
                <a:latin typeface="Arial" panose="020B0604020202020204" pitchFamily="34" charset="0"/>
              </a:rPr>
              <a:t>data.fillna</a:t>
            </a:r>
            <a:r>
              <a:rPr lang="fr-FR" sz="1800" i="0" u="none" strike="noStrike" dirty="0">
                <a:solidFill>
                  <a:schemeClr val="tx1"/>
                </a:solidFill>
                <a:effectLst/>
                <a:latin typeface="Arial" panose="020B0604020202020204" pitchFamily="34" charset="0"/>
              </a:rPr>
              <a:t>(</a:t>
            </a:r>
            <a:r>
              <a:rPr lang="fr-FR" sz="1800" i="0" u="none" strike="noStrike" dirty="0" err="1">
                <a:solidFill>
                  <a:schemeClr val="tx1"/>
                </a:solidFill>
                <a:effectLst/>
                <a:latin typeface="Arial" panose="020B0604020202020204" pitchFamily="34" charset="0"/>
              </a:rPr>
              <a:t>data.</a:t>
            </a:r>
            <a:r>
              <a:rPr lang="fr-FR" sz="1800" b="1" i="0" u="none" strike="noStrike" dirty="0" err="1">
                <a:solidFill>
                  <a:srgbClr val="00B0F0"/>
                </a:solidFill>
                <a:effectLst/>
                <a:latin typeface="Arial" panose="020B0604020202020204" pitchFamily="34" charset="0"/>
              </a:rPr>
              <a:t>mean</a:t>
            </a:r>
            <a:r>
              <a:rPr lang="fr-FR" sz="1800" b="1" i="0" u="none" strike="noStrike" dirty="0">
                <a:solidFill>
                  <a:srgbClr val="00B0F0"/>
                </a:solidFill>
                <a:effectLst/>
                <a:latin typeface="Arial" panose="020B0604020202020204" pitchFamily="34" charset="0"/>
              </a:rPr>
              <a:t>())</a:t>
            </a:r>
            <a:endParaRPr lang="fr-DZ" sz="1800" b="1" i="0" u="none" strike="noStrike" dirty="0">
              <a:solidFill>
                <a:srgbClr val="00B0F0"/>
              </a:solidFill>
              <a:effectLst/>
              <a:latin typeface="Arial" panose="020B0604020202020204" pitchFamily="34" charset="0"/>
            </a:endParaRPr>
          </a:p>
          <a:p>
            <a:endParaRPr lang="fr-FR" sz="1800" dirty="0">
              <a:solidFill>
                <a:schemeClr val="tx1"/>
              </a:solidFill>
            </a:endParaRPr>
          </a:p>
          <a:p>
            <a:r>
              <a:rPr lang="en-US" sz="1800" dirty="0">
                <a:solidFill>
                  <a:schemeClr val="tx1"/>
                </a:solidFill>
              </a:rPr>
              <a:t>for </a:t>
            </a:r>
            <a:r>
              <a:rPr lang="en-US" sz="1800" dirty="0" err="1">
                <a:solidFill>
                  <a:schemeClr val="tx1"/>
                </a:solidFill>
              </a:rPr>
              <a:t>i</a:t>
            </a:r>
            <a:r>
              <a:rPr lang="en-US" sz="1800" dirty="0">
                <a:solidFill>
                  <a:schemeClr val="tx1"/>
                </a:solidFill>
              </a:rPr>
              <a:t> in </a:t>
            </a:r>
            <a:r>
              <a:rPr lang="en-US" sz="1800" dirty="0" err="1">
                <a:solidFill>
                  <a:schemeClr val="tx1"/>
                </a:solidFill>
              </a:rPr>
              <a:t>df.columns</a:t>
            </a:r>
            <a:r>
              <a:rPr lang="en-US" sz="1800" dirty="0">
                <a:solidFill>
                  <a:schemeClr val="tx1"/>
                </a:solidFill>
              </a:rPr>
              <a:t>[</a:t>
            </a:r>
            <a:r>
              <a:rPr lang="en-US" sz="1800" dirty="0" err="1">
                <a:solidFill>
                  <a:schemeClr val="tx1"/>
                </a:solidFill>
              </a:rPr>
              <a:t>df.isnull</a:t>
            </a:r>
            <a:r>
              <a:rPr lang="en-US" sz="1800" dirty="0">
                <a:solidFill>
                  <a:schemeClr val="tx1"/>
                </a:solidFill>
              </a:rPr>
              <a:t>().any(axis=0)]:     #---Applying Only on variables with </a:t>
            </a:r>
            <a:r>
              <a:rPr lang="en-US" sz="1800" u="sng" dirty="0" err="1">
                <a:solidFill>
                  <a:schemeClr val="tx1"/>
                </a:solidFill>
              </a:rPr>
              <a:t>NaN</a:t>
            </a:r>
            <a:r>
              <a:rPr lang="en-US" sz="1800" u="sng" dirty="0">
                <a:solidFill>
                  <a:schemeClr val="tx1"/>
                </a:solidFill>
              </a:rPr>
              <a:t> values</a:t>
            </a:r>
          </a:p>
          <a:p>
            <a:r>
              <a:rPr lang="en-US" sz="1800" dirty="0">
                <a:solidFill>
                  <a:schemeClr val="tx1"/>
                </a:solidFill>
              </a:rPr>
              <a:t>    </a:t>
            </a:r>
            <a:r>
              <a:rPr lang="en-US" sz="1800" dirty="0" err="1">
                <a:solidFill>
                  <a:schemeClr val="tx1"/>
                </a:solidFill>
              </a:rPr>
              <a:t>df</a:t>
            </a:r>
            <a:r>
              <a:rPr lang="en-US" sz="1800" dirty="0">
                <a:solidFill>
                  <a:schemeClr val="tx1"/>
                </a:solidFill>
              </a:rPr>
              <a:t>[</a:t>
            </a:r>
            <a:r>
              <a:rPr lang="en-US" sz="1800" dirty="0" err="1">
                <a:solidFill>
                  <a:schemeClr val="tx1"/>
                </a:solidFill>
              </a:rPr>
              <a:t>i</a:t>
            </a:r>
            <a:r>
              <a:rPr lang="en-US" sz="1800" dirty="0">
                <a:solidFill>
                  <a:schemeClr val="tx1"/>
                </a:solidFill>
              </a:rPr>
              <a:t>].</a:t>
            </a:r>
            <a:r>
              <a:rPr lang="en-US" sz="1800" dirty="0" err="1">
                <a:solidFill>
                  <a:schemeClr val="tx1"/>
                </a:solidFill>
              </a:rPr>
              <a:t>fillna</a:t>
            </a:r>
            <a:r>
              <a:rPr lang="en-US" sz="1800" dirty="0">
                <a:solidFill>
                  <a:schemeClr val="tx1"/>
                </a:solidFill>
              </a:rPr>
              <a:t>(</a:t>
            </a:r>
            <a:r>
              <a:rPr lang="en-US" sz="1800" dirty="0" err="1">
                <a:solidFill>
                  <a:schemeClr val="tx1"/>
                </a:solidFill>
              </a:rPr>
              <a:t>df</a:t>
            </a:r>
            <a:r>
              <a:rPr lang="en-US" sz="1800" dirty="0">
                <a:solidFill>
                  <a:schemeClr val="tx1"/>
                </a:solidFill>
              </a:rPr>
              <a:t>[</a:t>
            </a:r>
            <a:r>
              <a:rPr lang="en-US" sz="1800" dirty="0" err="1">
                <a:solidFill>
                  <a:schemeClr val="tx1"/>
                </a:solidFill>
              </a:rPr>
              <a:t>i</a:t>
            </a:r>
            <a:r>
              <a:rPr lang="en-US" sz="1800" dirty="0">
                <a:solidFill>
                  <a:schemeClr val="tx1"/>
                </a:solidFill>
              </a:rPr>
              <a:t>].mean(),</a:t>
            </a:r>
            <a:r>
              <a:rPr lang="en-US" sz="1800" dirty="0" err="1">
                <a:solidFill>
                  <a:schemeClr val="tx1"/>
                </a:solidFill>
              </a:rPr>
              <a:t>inplace</a:t>
            </a:r>
            <a:r>
              <a:rPr lang="en-US" sz="1800" dirty="0">
                <a:solidFill>
                  <a:schemeClr val="tx1"/>
                </a:solidFill>
              </a:rPr>
              <a:t>=True)</a:t>
            </a:r>
            <a:endParaRPr lang="fr-FR" sz="1800" dirty="0">
              <a:solidFill>
                <a:schemeClr val="tx1"/>
              </a:solidFill>
            </a:endParaRPr>
          </a:p>
          <a:p>
            <a:endParaRPr lang="fr-FR" sz="1800" dirty="0"/>
          </a:p>
          <a:p>
            <a:endParaRPr lang="fr-FR" sz="1800" dirty="0"/>
          </a:p>
        </p:txBody>
      </p:sp>
      <p:sp>
        <p:nvSpPr>
          <p:cNvPr id="4" name="Slide Number Placeholder 3">
            <a:extLst>
              <a:ext uri="{FF2B5EF4-FFF2-40B4-BE49-F238E27FC236}">
                <a16:creationId xmlns:a16="http://schemas.microsoft.com/office/drawing/2014/main" id="{11600FCB-DFD5-B0AB-76B7-10E58EB0C4B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544788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349D3-ADD6-F296-6D74-D9B9D7334536}"/>
              </a:ext>
            </a:extLst>
          </p:cNvPr>
          <p:cNvSpPr>
            <a:spLocks noGrp="1"/>
          </p:cNvSpPr>
          <p:nvPr>
            <p:ph type="title"/>
          </p:nvPr>
        </p:nvSpPr>
        <p:spPr>
          <a:xfrm>
            <a:off x="609600" y="2777629"/>
            <a:ext cx="10972800" cy="790787"/>
          </a:xfrm>
        </p:spPr>
        <p:txBody>
          <a:bodyPr/>
          <a:lstStyle/>
          <a:p>
            <a:r>
              <a:rPr lang="fr-FR" dirty="0" err="1"/>
              <a:t>Numpy</a:t>
            </a:r>
            <a:endParaRPr lang="fr-DZ" dirty="0"/>
          </a:p>
        </p:txBody>
      </p:sp>
      <p:sp>
        <p:nvSpPr>
          <p:cNvPr id="4" name="Slide Number Placeholder 3">
            <a:extLst>
              <a:ext uri="{FF2B5EF4-FFF2-40B4-BE49-F238E27FC236}">
                <a16:creationId xmlns:a16="http://schemas.microsoft.com/office/drawing/2014/main" id="{3C91BCA1-D365-0C80-DBCE-890295F97E0D}"/>
              </a:ext>
            </a:extLst>
          </p:cNvPr>
          <p:cNvSpPr>
            <a:spLocks noGrp="1"/>
          </p:cNvSpPr>
          <p:nvPr>
            <p:ph type="sldNum" sz="quarter" idx="10"/>
          </p:nvPr>
        </p:nvSpPr>
        <p:spPr/>
        <p:txBody>
          <a:bodyPr/>
          <a:lstStyle/>
          <a:p>
            <a:pPr>
              <a:defRPr/>
            </a:pPr>
            <a:fld id="{326C6059-A255-C24B-AAEC-93A3405961B0}" type="slidenum">
              <a:rPr lang="en-US" smtClean="0"/>
              <a:pPr>
                <a:defRPr/>
              </a:pPr>
              <a:t>115</a:t>
            </a:fld>
            <a:endParaRPr lang="en-US" dirty="0"/>
          </a:p>
        </p:txBody>
      </p:sp>
    </p:spTree>
    <p:extLst>
      <p:ext uri="{BB962C8B-B14F-4D97-AF65-F5344CB8AC3E}">
        <p14:creationId xmlns:p14="http://schemas.microsoft.com/office/powerpoint/2010/main" val="25506411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2800" dirty="0">
                <a:latin typeface="Arial" panose="020B0604020202020204" pitchFamily="34" charset="0"/>
                <a:cs typeface="Arial" panose="020B0604020202020204" pitchFamily="34" charset="0"/>
              </a:rPr>
              <a:t>Python Libraries for Data Science</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(or Scientific Python packages) </a:t>
            </a:r>
            <a:br>
              <a:rPr lang="en-US" sz="2800" dirty="0">
                <a:latin typeface="Arial" panose="020B0604020202020204" pitchFamily="34" charset="0"/>
                <a:cs typeface="Arial" panose="020B0604020202020204" pitchFamily="34" charset="0"/>
              </a:rPr>
            </a:br>
            <a:endParaRPr lang="fr-BE" sz="28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p:cNvSpPr/>
          <p:nvPr/>
        </p:nvSpPr>
        <p:spPr>
          <a:xfrm>
            <a:off x="609600" y="1628800"/>
            <a:ext cx="5601629" cy="4611519"/>
          </a:xfrm>
          <a:prstGeom prst="rect">
            <a:avLst/>
          </a:prstGeom>
        </p:spPr>
        <p:txBody>
          <a:bodyPr wrap="square">
            <a:spAutoFit/>
          </a:bodyPr>
          <a:lstStyle/>
          <a:p>
            <a:pPr>
              <a:lnSpc>
                <a:spcPct val="150000"/>
              </a:lnSpc>
            </a:pPr>
            <a:r>
              <a:rPr lang="fr-FR" b="1" dirty="0" err="1">
                <a:latin typeface="Arial" panose="020B0604020202020204" pitchFamily="34" charset="0"/>
                <a:cs typeface="Arial" panose="020B0604020202020204" pitchFamily="34" charset="0"/>
              </a:rPr>
              <a:t>Many</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popular</a:t>
            </a:r>
            <a:r>
              <a:rPr lang="fr-FR" b="1" dirty="0">
                <a:latin typeface="Arial" panose="020B0604020202020204" pitchFamily="34" charset="0"/>
                <a:cs typeface="Arial" panose="020B0604020202020204" pitchFamily="34" charset="0"/>
              </a:rPr>
              <a:t> Python  </a:t>
            </a:r>
            <a:r>
              <a:rPr lang="fr-FR" b="1" dirty="0" err="1">
                <a:latin typeface="Arial" panose="020B0604020202020204" pitchFamily="34" charset="0"/>
                <a:cs typeface="Arial" panose="020B0604020202020204" pitchFamily="34" charset="0"/>
              </a:rPr>
              <a:t>toolboxes</a:t>
            </a:r>
            <a:r>
              <a:rPr lang="fr-FR" b="1" dirty="0">
                <a:latin typeface="Arial" panose="020B0604020202020204" pitchFamily="34" charset="0"/>
                <a:cs typeface="Arial" panose="020B0604020202020204" pitchFamily="34" charset="0"/>
              </a:rPr>
              <a:t>/</a:t>
            </a:r>
            <a:r>
              <a:rPr lang="fr-FR" b="1" dirty="0" err="1">
                <a:latin typeface="Arial" panose="020B0604020202020204" pitchFamily="34" charset="0"/>
                <a:cs typeface="Arial" panose="020B0604020202020204" pitchFamily="34" charset="0"/>
              </a:rPr>
              <a:t>libraries</a:t>
            </a:r>
            <a:r>
              <a:rPr lang="fr-FR" b="1" dirty="0">
                <a:latin typeface="Arial" panose="020B0604020202020204" pitchFamily="34" charset="0"/>
                <a:cs typeface="Arial" panose="020B0604020202020204" pitchFamily="34" charset="0"/>
              </a:rPr>
              <a:t>: </a:t>
            </a:r>
          </a:p>
          <a:p>
            <a:pPr marL="285750" indent="-285750">
              <a:lnSpc>
                <a:spcPct val="150000"/>
              </a:lnSpc>
              <a:buFont typeface="Wingdings" panose="05000000000000000000" pitchFamily="2" charset="2"/>
              <a:buChar char="q"/>
            </a:pPr>
            <a:r>
              <a:rPr lang="fr-FR" b="1" dirty="0" err="1">
                <a:latin typeface="Arial" panose="020B0604020202020204" pitchFamily="34" charset="0"/>
                <a:cs typeface="Arial" panose="020B0604020202020204" pitchFamily="34" charset="0"/>
              </a:rPr>
              <a:t>Numerical</a:t>
            </a:r>
            <a:endParaRPr lang="fr-FR" b="1" dirty="0">
              <a:latin typeface="Arial" panose="020B0604020202020204" pitchFamily="34" charset="0"/>
              <a:cs typeface="Arial" panose="020B0604020202020204" pitchFamily="34" charset="0"/>
            </a:endParaRPr>
          </a:p>
          <a:p>
            <a:pPr lvl="1">
              <a:lnSpc>
                <a:spcPct val="150000"/>
              </a:lnSpc>
            </a:pP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NumPy</a:t>
            </a:r>
            <a:r>
              <a:rPr lang="fr-FR" dirty="0">
                <a:latin typeface="Arial" panose="020B0604020202020204" pitchFamily="34" charset="0"/>
                <a:cs typeface="Arial" panose="020B0604020202020204" pitchFamily="34" charset="0"/>
              </a:rPr>
              <a:t> </a:t>
            </a:r>
          </a:p>
          <a:p>
            <a:pPr lvl="1">
              <a:lnSpc>
                <a:spcPct val="150000"/>
              </a:lnSpc>
            </a:pP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SciPy</a:t>
            </a:r>
            <a:r>
              <a:rPr lang="fr-FR" dirty="0">
                <a:latin typeface="Arial" panose="020B0604020202020204" pitchFamily="34" charset="0"/>
                <a:cs typeface="Arial" panose="020B0604020202020204" pitchFamily="34" charset="0"/>
              </a:rPr>
              <a:t> </a:t>
            </a:r>
          </a:p>
          <a:p>
            <a:pPr lvl="1">
              <a:lnSpc>
                <a:spcPct val="150000"/>
              </a:lnSpc>
            </a:pPr>
            <a:r>
              <a:rPr lang="fr-FR" dirty="0">
                <a:latin typeface="Arial" panose="020B0604020202020204" pitchFamily="34" charset="0"/>
                <a:cs typeface="Arial" panose="020B0604020202020204" pitchFamily="34" charset="0"/>
              </a:rPr>
              <a:t>○ Pandas </a:t>
            </a:r>
          </a:p>
          <a:p>
            <a:pPr marL="285750" indent="-285750">
              <a:lnSpc>
                <a:spcPct val="150000"/>
              </a:lnSpc>
              <a:buFont typeface="Wingdings" panose="05000000000000000000" pitchFamily="2" charset="2"/>
              <a:buChar char="q"/>
            </a:pPr>
            <a:r>
              <a:rPr lang="fr-FR" b="1" dirty="0">
                <a:latin typeface="Arial" panose="020B0604020202020204" pitchFamily="34" charset="0"/>
                <a:cs typeface="Arial" panose="020B0604020202020204" pitchFamily="34" charset="0"/>
              </a:rPr>
              <a:t>Machine Learning </a:t>
            </a:r>
          </a:p>
          <a:p>
            <a:pPr>
              <a:lnSpc>
                <a:spcPct val="150000"/>
              </a:lnSpc>
            </a:pPr>
            <a:r>
              <a:rPr lang="fr-FR" dirty="0">
                <a:latin typeface="Arial" panose="020B0604020202020204" pitchFamily="34" charset="0"/>
                <a:cs typeface="Arial" panose="020B0604020202020204" pitchFamily="34" charset="0"/>
              </a:rPr>
              <a:t>       ○ </a:t>
            </a:r>
            <a:r>
              <a:rPr lang="fr-FR" dirty="0" err="1">
                <a:latin typeface="Arial" panose="020B0604020202020204" pitchFamily="34" charset="0"/>
                <a:cs typeface="Arial" panose="020B0604020202020204" pitchFamily="34" charset="0"/>
              </a:rPr>
              <a:t>SciKit-Learn</a:t>
            </a:r>
            <a:r>
              <a:rPr lang="fr-FR" dirty="0">
                <a:latin typeface="Arial" panose="020B0604020202020204" pitchFamily="34" charset="0"/>
                <a:cs typeface="Arial" panose="020B0604020202020204" pitchFamily="34" charset="0"/>
              </a:rPr>
              <a:t>  </a:t>
            </a:r>
          </a:p>
          <a:p>
            <a:pPr marL="285750" indent="-285750">
              <a:lnSpc>
                <a:spcPct val="150000"/>
              </a:lnSpc>
              <a:buFont typeface="Wingdings" panose="05000000000000000000" pitchFamily="2" charset="2"/>
              <a:buChar char="q"/>
            </a:pPr>
            <a:r>
              <a:rPr lang="fr-FR" b="1" dirty="0" err="1">
                <a:latin typeface="Arial" panose="020B0604020202020204" pitchFamily="34" charset="0"/>
                <a:cs typeface="Arial" panose="020B0604020202020204" pitchFamily="34" charset="0"/>
              </a:rPr>
              <a:t>Visualization</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libraries</a:t>
            </a:r>
            <a:r>
              <a:rPr lang="fr-FR" b="1" dirty="0">
                <a:latin typeface="Arial" panose="020B0604020202020204" pitchFamily="34" charset="0"/>
                <a:cs typeface="Arial" panose="020B0604020202020204" pitchFamily="34" charset="0"/>
              </a:rPr>
              <a:t> (Graphics)</a:t>
            </a:r>
          </a:p>
          <a:p>
            <a:pPr lvl="1">
              <a:lnSpc>
                <a:spcPct val="150000"/>
              </a:lnSpc>
            </a:pP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matplotlib</a:t>
            </a:r>
            <a:r>
              <a:rPr lang="fr-FR" dirty="0">
                <a:latin typeface="Arial" panose="020B0604020202020204" pitchFamily="34" charset="0"/>
                <a:cs typeface="Arial" panose="020B0604020202020204" pitchFamily="34" charset="0"/>
              </a:rPr>
              <a:t> </a:t>
            </a:r>
          </a:p>
          <a:p>
            <a:pPr lvl="1">
              <a:lnSpc>
                <a:spcPct val="150000"/>
              </a:lnSpc>
            </a:pP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Seaborn</a:t>
            </a:r>
            <a:r>
              <a:rPr lang="fr-FR" dirty="0">
                <a:latin typeface="Arial" panose="020B0604020202020204" pitchFamily="34" charset="0"/>
                <a:cs typeface="Arial" panose="020B0604020202020204" pitchFamily="34" charset="0"/>
              </a:rPr>
              <a:t> </a:t>
            </a:r>
          </a:p>
          <a:p>
            <a:pPr lvl="1" algn="ctr">
              <a:lnSpc>
                <a:spcPct val="150000"/>
              </a:lnSpc>
            </a:pPr>
            <a:r>
              <a:rPr lang="fr-FR" dirty="0">
                <a:latin typeface="Arial" panose="020B0604020202020204" pitchFamily="34" charset="0"/>
                <a:cs typeface="Arial" panose="020B0604020202020204" pitchFamily="34" charset="0"/>
              </a:rPr>
              <a:t>and </a:t>
            </a:r>
            <a:r>
              <a:rPr lang="fr-FR" dirty="0" err="1">
                <a:latin typeface="Arial" panose="020B0604020202020204" pitchFamily="34" charset="0"/>
                <a:cs typeface="Arial" panose="020B0604020202020204" pitchFamily="34" charset="0"/>
              </a:rPr>
              <a:t>many</a:t>
            </a:r>
            <a:r>
              <a:rPr lang="fr-FR" dirty="0">
                <a:latin typeface="Arial" panose="020B0604020202020204" pitchFamily="34" charset="0"/>
                <a:cs typeface="Arial" panose="020B0604020202020204" pitchFamily="34" charset="0"/>
              </a:rPr>
              <a:t> more …</a:t>
            </a:r>
            <a:endParaRPr lang="fr-DZ"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9E181405-DD8D-1E69-5F46-52A27808BF54}"/>
              </a:ext>
            </a:extLst>
          </p:cNvPr>
          <p:cNvSpPr/>
          <p:nvPr/>
        </p:nvSpPr>
        <p:spPr>
          <a:xfrm>
            <a:off x="6096000" y="1628800"/>
            <a:ext cx="5601629" cy="3365024"/>
          </a:xfrm>
          <a:prstGeom prst="rect">
            <a:avLst/>
          </a:prstGeom>
        </p:spPr>
        <p:txBody>
          <a:bodyPr wrap="square">
            <a:spAutoFit/>
          </a:bodyPr>
          <a:lstStyle/>
          <a:p>
            <a:pPr marL="285750" indent="-285750">
              <a:lnSpc>
                <a:spcPct val="150000"/>
              </a:lnSpc>
              <a:buFont typeface="Wingdings" panose="05000000000000000000" pitchFamily="2" charset="2"/>
              <a:buChar char="q"/>
            </a:pPr>
            <a:r>
              <a:rPr lang="fr-FR" b="1" dirty="0" err="1">
                <a:latin typeface="Arial" panose="020B0604020202020204" pitchFamily="34" charset="0"/>
                <a:cs typeface="Arial" panose="020B0604020202020204" pitchFamily="34" charset="0"/>
              </a:rPr>
              <a:t>Databases</a:t>
            </a:r>
            <a:endParaRPr lang="fr-FR" b="1" dirty="0">
              <a:latin typeface="Arial" panose="020B0604020202020204" pitchFamily="34" charset="0"/>
              <a:cs typeface="Arial" panose="020B0604020202020204" pitchFamily="34" charset="0"/>
            </a:endParaRPr>
          </a:p>
          <a:p>
            <a:pPr lvl="1">
              <a:lnSpc>
                <a:spcPct val="150000"/>
              </a:lnSpc>
            </a:pP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pyodbc</a:t>
            </a:r>
            <a:endParaRPr lang="fr-FR" dirty="0">
              <a:latin typeface="Arial" panose="020B0604020202020204" pitchFamily="34" charset="0"/>
              <a:cs typeface="Arial" panose="020B0604020202020204" pitchFamily="34" charset="0"/>
            </a:endParaRPr>
          </a:p>
          <a:p>
            <a:pPr lvl="1">
              <a:lnSpc>
                <a:spcPct val="150000"/>
              </a:lnSpc>
            </a:pPr>
            <a:r>
              <a:rPr lang="fr-FR" dirty="0">
                <a:latin typeface="Arial" panose="020B0604020202020204" pitchFamily="34" charset="0"/>
                <a:cs typeface="Arial" panose="020B0604020202020204" pitchFamily="34" charset="0"/>
              </a:rPr>
              <a:t>○ psycopg2 </a:t>
            </a:r>
            <a:r>
              <a:rPr lang="fr-FR" dirty="0" err="1">
                <a:latin typeface="Arial" panose="020B0604020202020204" pitchFamily="34" charset="0"/>
                <a:cs typeface="Arial" panose="020B0604020202020204" pitchFamily="34" charset="0"/>
              </a:rPr>
              <a:t>PosgreSQL</a:t>
            </a:r>
            <a:endParaRPr lang="fr-FR" dirty="0">
              <a:latin typeface="Arial" panose="020B0604020202020204" pitchFamily="34" charset="0"/>
              <a:cs typeface="Arial" panose="020B0604020202020204" pitchFamily="34" charset="0"/>
            </a:endParaRPr>
          </a:p>
          <a:p>
            <a:pPr lvl="1">
              <a:lnSpc>
                <a:spcPct val="150000"/>
              </a:lnSpc>
            </a:pP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MySQLdb</a:t>
            </a:r>
            <a:r>
              <a:rPr lang="fr-FR" dirty="0">
                <a:latin typeface="Arial" panose="020B0604020202020204" pitchFamily="34" charset="0"/>
                <a:cs typeface="Arial" panose="020B0604020202020204" pitchFamily="34" charset="0"/>
              </a:rPr>
              <a:t> MySQL</a:t>
            </a:r>
          </a:p>
          <a:p>
            <a:pPr lvl="1">
              <a:lnSpc>
                <a:spcPct val="150000"/>
              </a:lnSpc>
            </a:pP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cx_oracle</a:t>
            </a:r>
            <a:r>
              <a:rPr lang="fr-FR" dirty="0">
                <a:latin typeface="Arial" panose="020B0604020202020204" pitchFamily="34" charset="0"/>
                <a:cs typeface="Arial" panose="020B0604020202020204" pitchFamily="34" charset="0"/>
              </a:rPr>
              <a:t> Oracle</a:t>
            </a:r>
          </a:p>
          <a:p>
            <a:pPr lvl="1">
              <a:lnSpc>
                <a:spcPct val="150000"/>
              </a:lnSpc>
            </a:pP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ibm_db</a:t>
            </a:r>
            <a:endParaRPr lang="fr-FR" dirty="0">
              <a:latin typeface="Arial" panose="020B0604020202020204" pitchFamily="34" charset="0"/>
              <a:cs typeface="Arial" panose="020B0604020202020204" pitchFamily="34" charset="0"/>
            </a:endParaRPr>
          </a:p>
          <a:p>
            <a:pPr lvl="1">
              <a:lnSpc>
                <a:spcPct val="150000"/>
              </a:lnSpc>
            </a:pP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pymssql</a:t>
            </a:r>
            <a:r>
              <a:rPr lang="fr-FR" dirty="0">
                <a:latin typeface="Arial" panose="020B0604020202020204" pitchFamily="34" charset="0"/>
                <a:cs typeface="Arial" panose="020B0604020202020204" pitchFamily="34" charset="0"/>
              </a:rPr>
              <a:t> SQL Server </a:t>
            </a:r>
          </a:p>
          <a:p>
            <a:pPr lvl="1">
              <a:lnSpc>
                <a:spcPct val="150000"/>
              </a:lnSpc>
            </a:pPr>
            <a:endParaRPr lang="fr-FR"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66E5FE6-CA53-25D0-C3E4-8EC4885580A7}"/>
              </a:ext>
            </a:extLst>
          </p:cNvPr>
          <p:cNvSpPr txBox="1"/>
          <p:nvPr/>
        </p:nvSpPr>
        <p:spPr>
          <a:xfrm>
            <a:off x="9641075" y="5593792"/>
            <a:ext cx="4456176"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http://www.numpy.org/</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https://www.scipy.org/scipylib/</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http://scikit-learn.org/</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https://seaborn.pydata.org/</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https://matplotlib.org/</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EFDA31C2-4B2F-A732-3BD1-E7C15E974470}"/>
              </a:ext>
            </a:extLst>
          </p:cNvPr>
          <p:cNvSpPr/>
          <p:nvPr/>
        </p:nvSpPr>
        <p:spPr>
          <a:xfrm>
            <a:off x="1040234" y="2601184"/>
            <a:ext cx="1408771" cy="379141"/>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Tree>
    <p:extLst>
      <p:ext uri="{BB962C8B-B14F-4D97-AF65-F5344CB8AC3E}">
        <p14:creationId xmlns:p14="http://schemas.microsoft.com/office/powerpoint/2010/main" val="398119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nodePh="1">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nodePh="1">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nodePh="1">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nodePh="1">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nodePh="1">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nodePh="1">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nodePh="1">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nodePh="1">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nodePh="1">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nodePh="1">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nodePh="1">
                                  <p:stCondLst>
                                    <p:cond delay="0"/>
                                  </p:stCondLst>
                                  <p:childTnLst>
                                    <p:set>
                                      <p:cBhvr>
                                        <p:cTn id="61" dur="1" fill="hold">
                                          <p:stCondLst>
                                            <p:cond delay="0"/>
                                          </p:stCondLst>
                                        </p:cTn>
                                        <p:tgtEl>
                                          <p:spTgt spid="8">
                                            <p:txEl>
                                              <p:pRg st="0" end="0"/>
                                            </p:txEl>
                                          </p:spTgt>
                                        </p:tgtEl>
                                        <p:attrNameLst>
                                          <p:attrName>style.visibility</p:attrName>
                                        </p:attrNameLst>
                                      </p:cBhvr>
                                      <p:to>
                                        <p:strVal val="visible"/>
                                      </p:to>
                                    </p:set>
                                    <p:animEffect transition="in" filter="fade">
                                      <p:cBhvr>
                                        <p:cTn id="62" dur="500"/>
                                        <p:tgtEl>
                                          <p:spTgt spid="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nodePh="1">
                                  <p:stCondLst>
                                    <p:cond delay="0"/>
                                  </p:stCondLst>
                                  <p:childTnLst>
                                    <p:set>
                                      <p:cBhvr>
                                        <p:cTn id="66" dur="1" fill="hold">
                                          <p:stCondLst>
                                            <p:cond delay="0"/>
                                          </p:stCondLst>
                                        </p:cTn>
                                        <p:tgtEl>
                                          <p:spTgt spid="8">
                                            <p:txEl>
                                              <p:pRg st="1" end="1"/>
                                            </p:txEl>
                                          </p:spTgt>
                                        </p:tgtEl>
                                        <p:attrNameLst>
                                          <p:attrName>style.visibility</p:attrName>
                                        </p:attrNameLst>
                                      </p:cBhvr>
                                      <p:to>
                                        <p:strVal val="visible"/>
                                      </p:to>
                                    </p:set>
                                    <p:animEffect transition="in" filter="fade">
                                      <p:cBhvr>
                                        <p:cTn id="67" dur="500"/>
                                        <p:tgtEl>
                                          <p:spTgt spid="8">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nodePh="1">
                                  <p:stCondLst>
                                    <p:cond delay="0"/>
                                  </p:stCondLst>
                                  <p:childTnLst>
                                    <p:set>
                                      <p:cBhvr>
                                        <p:cTn id="71" dur="1" fill="hold">
                                          <p:stCondLst>
                                            <p:cond delay="0"/>
                                          </p:stCondLst>
                                        </p:cTn>
                                        <p:tgtEl>
                                          <p:spTgt spid="8">
                                            <p:txEl>
                                              <p:pRg st="2" end="2"/>
                                            </p:txEl>
                                          </p:spTgt>
                                        </p:tgtEl>
                                        <p:attrNameLst>
                                          <p:attrName>style.visibility</p:attrName>
                                        </p:attrNameLst>
                                      </p:cBhvr>
                                      <p:to>
                                        <p:strVal val="visible"/>
                                      </p:to>
                                    </p:set>
                                    <p:animEffect transition="in" filter="fade">
                                      <p:cBhvr>
                                        <p:cTn id="72" dur="500"/>
                                        <p:tgtEl>
                                          <p:spTgt spid="8">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nodePh="1">
                                  <p:stCondLst>
                                    <p:cond delay="0"/>
                                  </p:stCondLst>
                                  <p:childTnLst>
                                    <p:set>
                                      <p:cBhvr>
                                        <p:cTn id="76" dur="1" fill="hold">
                                          <p:stCondLst>
                                            <p:cond delay="0"/>
                                          </p:stCondLst>
                                        </p:cTn>
                                        <p:tgtEl>
                                          <p:spTgt spid="8">
                                            <p:txEl>
                                              <p:pRg st="3" end="3"/>
                                            </p:txEl>
                                          </p:spTgt>
                                        </p:tgtEl>
                                        <p:attrNameLst>
                                          <p:attrName>style.visibility</p:attrName>
                                        </p:attrNameLst>
                                      </p:cBhvr>
                                      <p:to>
                                        <p:strVal val="visible"/>
                                      </p:to>
                                    </p:set>
                                    <p:animEffect transition="in" filter="fade">
                                      <p:cBhvr>
                                        <p:cTn id="77" dur="500"/>
                                        <p:tgtEl>
                                          <p:spTgt spid="8">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nodePh="1">
                                  <p:stCondLst>
                                    <p:cond delay="0"/>
                                  </p:stCondLst>
                                  <p:childTnLst>
                                    <p:set>
                                      <p:cBhvr>
                                        <p:cTn id="81" dur="1" fill="hold">
                                          <p:stCondLst>
                                            <p:cond delay="0"/>
                                          </p:stCondLst>
                                        </p:cTn>
                                        <p:tgtEl>
                                          <p:spTgt spid="8">
                                            <p:txEl>
                                              <p:pRg st="4" end="4"/>
                                            </p:txEl>
                                          </p:spTgt>
                                        </p:tgtEl>
                                        <p:attrNameLst>
                                          <p:attrName>style.visibility</p:attrName>
                                        </p:attrNameLst>
                                      </p:cBhvr>
                                      <p:to>
                                        <p:strVal val="visible"/>
                                      </p:to>
                                    </p:set>
                                    <p:animEffect transition="in" filter="fade">
                                      <p:cBhvr>
                                        <p:cTn id="82" dur="500"/>
                                        <p:tgtEl>
                                          <p:spTgt spid="8">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nodePh="1">
                                  <p:stCondLst>
                                    <p:cond delay="0"/>
                                  </p:stCondLst>
                                  <p:childTnLst>
                                    <p:set>
                                      <p:cBhvr>
                                        <p:cTn id="86" dur="1" fill="hold">
                                          <p:stCondLst>
                                            <p:cond delay="0"/>
                                          </p:stCondLst>
                                        </p:cTn>
                                        <p:tgtEl>
                                          <p:spTgt spid="8">
                                            <p:txEl>
                                              <p:pRg st="5" end="5"/>
                                            </p:txEl>
                                          </p:spTgt>
                                        </p:tgtEl>
                                        <p:attrNameLst>
                                          <p:attrName>style.visibility</p:attrName>
                                        </p:attrNameLst>
                                      </p:cBhvr>
                                      <p:to>
                                        <p:strVal val="visible"/>
                                      </p:to>
                                    </p:set>
                                    <p:animEffect transition="in" filter="fade">
                                      <p:cBhvr>
                                        <p:cTn id="87" dur="500"/>
                                        <p:tgtEl>
                                          <p:spTgt spid="8">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nodePh="1">
                                  <p:stCondLst>
                                    <p:cond delay="0"/>
                                  </p:stCondLst>
                                  <p:childTnLst>
                                    <p:set>
                                      <p:cBhvr>
                                        <p:cTn id="91" dur="1" fill="hold">
                                          <p:stCondLst>
                                            <p:cond delay="0"/>
                                          </p:stCondLst>
                                        </p:cTn>
                                        <p:tgtEl>
                                          <p:spTgt spid="8">
                                            <p:txEl>
                                              <p:pRg st="6" end="6"/>
                                            </p:txEl>
                                          </p:spTgt>
                                        </p:tgtEl>
                                        <p:attrNameLst>
                                          <p:attrName>style.visibility</p:attrName>
                                        </p:attrNameLst>
                                      </p:cBhvr>
                                      <p:to>
                                        <p:strVal val="visible"/>
                                      </p:to>
                                    </p:set>
                                    <p:animEffect transition="in" filter="fade">
                                      <p:cBhvr>
                                        <p:cTn id="9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0" indent="0" algn="ctr">
              <a:buNone/>
            </a:pPr>
            <a:r>
              <a:rPr lang="en-US" sz="4400" dirty="0">
                <a:latin typeface="Arial" panose="020B0604020202020204" pitchFamily="34" charset="0"/>
                <a:cs typeface="Arial" panose="020B0604020202020204" pitchFamily="34" charset="0"/>
              </a:rPr>
              <a:t>Python Libraries for Data Science</a:t>
            </a:r>
            <a:endParaRPr lang="fr-DZ" sz="44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Content Placeholder 2">
            <a:extLst>
              <a:ext uri="{FF2B5EF4-FFF2-40B4-BE49-F238E27FC236}">
                <a16:creationId xmlns:a16="http://schemas.microsoft.com/office/drawing/2014/main" id="{61DFC97B-01C3-96C7-269A-FA949A2F402E}"/>
              </a:ext>
            </a:extLst>
          </p:cNvPr>
          <p:cNvSpPr>
            <a:spLocks noGrp="1"/>
          </p:cNvSpPr>
          <p:nvPr>
            <p:ph idx="1"/>
          </p:nvPr>
        </p:nvSpPr>
        <p:spPr>
          <a:xfrm>
            <a:off x="838200" y="1825625"/>
            <a:ext cx="10515600" cy="4351338"/>
          </a:xfrm>
        </p:spPr>
        <p:txBody>
          <a:bodyPr/>
          <a:lstStyle/>
          <a:p>
            <a:pPr marL="0" indent="0">
              <a:buNone/>
            </a:pPr>
            <a:r>
              <a:rPr lang="en-US" i="1" dirty="0" err="1">
                <a:latin typeface="Arial" panose="020B0604020202020204" pitchFamily="34" charset="0"/>
                <a:cs typeface="Arial" panose="020B0604020202020204" pitchFamily="34" charset="0"/>
              </a:rPr>
              <a:t>NumPy</a:t>
            </a:r>
            <a:r>
              <a:rPr lang="en-US" i="1" dirty="0">
                <a:latin typeface="Arial" panose="020B0604020202020204" pitchFamily="34" charset="0"/>
                <a:cs typeface="Arial" panose="020B0604020202020204" pitchFamily="34" charset="0"/>
              </a:rPr>
              <a:t>:</a:t>
            </a:r>
          </a:p>
          <a:p>
            <a:pPr lvl="1">
              <a:buFont typeface="Wingdings" panose="05000000000000000000" pitchFamily="2" charset="2"/>
              <a:buChar char="§"/>
            </a:pPr>
            <a:r>
              <a:rPr lang="en-US" dirty="0">
                <a:latin typeface="Arial" panose="020B0604020202020204" pitchFamily="34" charset="0"/>
                <a:cs typeface="Arial" panose="020B0604020202020204" pitchFamily="34" charset="0"/>
              </a:rPr>
              <a:t>introduces objects for </a:t>
            </a:r>
            <a:r>
              <a:rPr lang="en-US" b="1" dirty="0">
                <a:latin typeface="Arial" panose="020B0604020202020204" pitchFamily="34" charset="0"/>
                <a:cs typeface="Arial" panose="020B0604020202020204" pitchFamily="34" charset="0"/>
              </a:rPr>
              <a:t>multidimensional arrays and matrices</a:t>
            </a:r>
            <a:r>
              <a:rPr lang="en-US" dirty="0">
                <a:latin typeface="Arial" panose="020B0604020202020204" pitchFamily="34" charset="0"/>
                <a:cs typeface="Arial" panose="020B0604020202020204" pitchFamily="34" charset="0"/>
              </a:rPr>
              <a:t>, as well as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that allow to easily perform advanced mathematical and statistical operations on those objects</a:t>
            </a:r>
          </a:p>
          <a:p>
            <a:pPr lvl="1">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dirty="0">
                <a:latin typeface="Arial" panose="020B0604020202020204" pitchFamily="34" charset="0"/>
                <a:cs typeface="Arial" panose="020B0604020202020204" pitchFamily="34" charset="0"/>
              </a:rPr>
              <a:t>provides </a:t>
            </a:r>
            <a:r>
              <a:rPr lang="en-US" b="1" dirty="0">
                <a:latin typeface="Arial" panose="020B0604020202020204" pitchFamily="34" charset="0"/>
                <a:cs typeface="Arial" panose="020B0604020202020204" pitchFamily="34" charset="0"/>
              </a:rPr>
              <a:t>vectorization of mathematical operations</a:t>
            </a:r>
            <a:r>
              <a:rPr lang="en-US" dirty="0">
                <a:latin typeface="Arial" panose="020B0604020202020204" pitchFamily="34" charset="0"/>
                <a:cs typeface="Arial" panose="020B0604020202020204" pitchFamily="34" charset="0"/>
              </a:rPr>
              <a:t> on arrays and matrices which significantly improves the performance</a:t>
            </a:r>
          </a:p>
          <a:p>
            <a:pPr lvl="1">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dirty="0">
                <a:latin typeface="Arial" panose="020B0604020202020204" pitchFamily="34" charset="0"/>
                <a:cs typeface="Arial" panose="020B0604020202020204" pitchFamily="34" charset="0"/>
              </a:rPr>
              <a:t>many other python libraries are built on </a:t>
            </a:r>
            <a:r>
              <a:rPr lang="en-US" dirty="0" err="1">
                <a:latin typeface="Arial" panose="020B0604020202020204" pitchFamily="34" charset="0"/>
                <a:cs typeface="Arial" panose="020B0604020202020204" pitchFamily="34" charset="0"/>
              </a:rPr>
              <a:t>NumPy</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8929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85431-EA1C-3D6D-824F-2E9E5291D3E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Creating array </a:t>
            </a:r>
            <a:endParaRPr lang="fr-DZ" dirty="0"/>
          </a:p>
        </p:txBody>
      </p:sp>
      <p:sp>
        <p:nvSpPr>
          <p:cNvPr id="4" name="Slide Number Placeholder 3">
            <a:extLst>
              <a:ext uri="{FF2B5EF4-FFF2-40B4-BE49-F238E27FC236}">
                <a16:creationId xmlns:a16="http://schemas.microsoft.com/office/drawing/2014/main" id="{36EB1419-3784-229D-89B8-9577D668A7BD}"/>
              </a:ext>
            </a:extLst>
          </p:cNvPr>
          <p:cNvSpPr>
            <a:spLocks noGrp="1"/>
          </p:cNvSpPr>
          <p:nvPr>
            <p:ph type="sldNum" sz="quarter" idx="10"/>
          </p:nvPr>
        </p:nvSpPr>
        <p:spPr/>
        <p:txBody>
          <a:bodyPr/>
          <a:lstStyle/>
          <a:p>
            <a:pPr>
              <a:defRPr/>
            </a:pPr>
            <a:endParaRPr lang="en-US" dirty="0"/>
          </a:p>
        </p:txBody>
      </p:sp>
      <p:sp>
        <p:nvSpPr>
          <p:cNvPr id="5" name="TextBox 4">
            <a:extLst>
              <a:ext uri="{FF2B5EF4-FFF2-40B4-BE49-F238E27FC236}">
                <a16:creationId xmlns:a16="http://schemas.microsoft.com/office/drawing/2014/main" id="{64B24B71-FC7E-1EEA-98DF-998B2A52FDD9}"/>
              </a:ext>
            </a:extLst>
          </p:cNvPr>
          <p:cNvSpPr txBox="1"/>
          <p:nvPr/>
        </p:nvSpPr>
        <p:spPr>
          <a:xfrm>
            <a:off x="2018830" y="1341639"/>
            <a:ext cx="2900532"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import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numpy</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as np</a:t>
            </a:r>
          </a:p>
        </p:txBody>
      </p:sp>
      <p:sp>
        <p:nvSpPr>
          <p:cNvPr id="7" name="TextBox 6">
            <a:extLst>
              <a:ext uri="{FF2B5EF4-FFF2-40B4-BE49-F238E27FC236}">
                <a16:creationId xmlns:a16="http://schemas.microsoft.com/office/drawing/2014/main" id="{BACF42B1-2C9E-AD94-B618-E63B110EF3A6}"/>
              </a:ext>
            </a:extLst>
          </p:cNvPr>
          <p:cNvSpPr txBox="1"/>
          <p:nvPr/>
        </p:nvSpPr>
        <p:spPr>
          <a:xfrm>
            <a:off x="346260" y="2984659"/>
            <a:ext cx="3728197" cy="646331"/>
          </a:xfrm>
          <a:prstGeom prst="rect">
            <a:avLst/>
          </a:prstGeom>
          <a:noFill/>
        </p:spPr>
        <p:txBody>
          <a:bodyPr wrap="square">
            <a:spAutoFit/>
          </a:bodyPr>
          <a:lstStyle/>
          <a:p>
            <a:r>
              <a:rPr kumimoji="0" lang="en-US" sz="36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v1 = np.</a:t>
            </a:r>
            <a:endParaRPr lang="fr-DZ" sz="3600" dirty="0"/>
          </a:p>
        </p:txBody>
      </p:sp>
      <p:sp>
        <p:nvSpPr>
          <p:cNvPr id="9" name="TextBox 8">
            <a:extLst>
              <a:ext uri="{FF2B5EF4-FFF2-40B4-BE49-F238E27FC236}">
                <a16:creationId xmlns:a16="http://schemas.microsoft.com/office/drawing/2014/main" id="{FB061A47-9290-5B3D-731D-E20733A0808A}"/>
              </a:ext>
            </a:extLst>
          </p:cNvPr>
          <p:cNvSpPr txBox="1"/>
          <p:nvPr/>
        </p:nvSpPr>
        <p:spPr>
          <a:xfrm>
            <a:off x="5792320" y="1361349"/>
            <a:ext cx="289447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zeros(n)</a:t>
            </a:r>
          </a:p>
        </p:txBody>
      </p:sp>
      <p:sp>
        <p:nvSpPr>
          <p:cNvPr id="10" name="TextBox 9">
            <a:extLst>
              <a:ext uri="{FF2B5EF4-FFF2-40B4-BE49-F238E27FC236}">
                <a16:creationId xmlns:a16="http://schemas.microsoft.com/office/drawing/2014/main" id="{D267A0E1-910A-73D0-3620-42F6164F5466}"/>
              </a:ext>
            </a:extLst>
          </p:cNvPr>
          <p:cNvSpPr txBox="1"/>
          <p:nvPr/>
        </p:nvSpPr>
        <p:spPr>
          <a:xfrm>
            <a:off x="5792320" y="1946124"/>
            <a:ext cx="289447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ones(n)</a:t>
            </a:r>
          </a:p>
        </p:txBody>
      </p:sp>
      <p:sp>
        <p:nvSpPr>
          <p:cNvPr id="12" name="TextBox 11">
            <a:extLst>
              <a:ext uri="{FF2B5EF4-FFF2-40B4-BE49-F238E27FC236}">
                <a16:creationId xmlns:a16="http://schemas.microsoft.com/office/drawing/2014/main" id="{489223B5-54C1-1354-E97D-553A54DE216E}"/>
              </a:ext>
            </a:extLst>
          </p:cNvPr>
          <p:cNvSpPr txBox="1"/>
          <p:nvPr/>
        </p:nvSpPr>
        <p:spPr>
          <a:xfrm>
            <a:off x="5792320" y="2696877"/>
            <a:ext cx="6098240" cy="584775"/>
          </a:xfrm>
          <a:prstGeom prst="rect">
            <a:avLst/>
          </a:prstGeom>
          <a:noFill/>
        </p:spPr>
        <p:txBody>
          <a:bodyPr wrap="square">
            <a:spAutoFit/>
          </a:bodyPr>
          <a:lstStyle/>
          <a:p>
            <a:pPr>
              <a:defRPr/>
            </a:pPr>
            <a:r>
              <a:rPr lang="en-US" sz="3200" dirty="0">
                <a:solidFill>
                  <a:prstClr val="black"/>
                </a:solidFill>
                <a:latin typeface="Courier New" pitchFamily="49" charset="0"/>
                <a:cs typeface="Courier New" pitchFamily="49" charset="0"/>
              </a:rPr>
              <a:t>empty (n)</a:t>
            </a:r>
            <a:endParaRPr lang="fr-DZ" sz="3200" dirty="0">
              <a:solidFill>
                <a:prstClr val="black"/>
              </a:solidFill>
              <a:latin typeface="Courier New" pitchFamily="49" charset="0"/>
              <a:cs typeface="Courier New" pitchFamily="49" charset="0"/>
            </a:endParaRPr>
          </a:p>
        </p:txBody>
      </p:sp>
      <p:sp>
        <p:nvSpPr>
          <p:cNvPr id="14" name="TextBox 13">
            <a:extLst>
              <a:ext uri="{FF2B5EF4-FFF2-40B4-BE49-F238E27FC236}">
                <a16:creationId xmlns:a16="http://schemas.microsoft.com/office/drawing/2014/main" id="{14F80F6D-9F06-9941-412C-3FFA83EA51FF}"/>
              </a:ext>
            </a:extLst>
          </p:cNvPr>
          <p:cNvSpPr txBox="1"/>
          <p:nvPr/>
        </p:nvSpPr>
        <p:spPr>
          <a:xfrm>
            <a:off x="6478116" y="3238385"/>
            <a:ext cx="2154891" cy="646331"/>
          </a:xfrm>
          <a:prstGeom prst="rect">
            <a:avLst/>
          </a:prstGeom>
          <a:noFill/>
        </p:spPr>
        <p:txBody>
          <a:bodyPr wrap="square">
            <a:spAutoFit/>
          </a:bodyPr>
          <a:lstStyle/>
          <a:p>
            <a:r>
              <a:rPr kumimoji="0" lang="en-US" sz="36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eye(n)</a:t>
            </a:r>
            <a:endParaRPr lang="fr-DZ" sz="3600" dirty="0"/>
          </a:p>
        </p:txBody>
      </p:sp>
      <p:sp>
        <p:nvSpPr>
          <p:cNvPr id="16" name="TextBox 15">
            <a:extLst>
              <a:ext uri="{FF2B5EF4-FFF2-40B4-BE49-F238E27FC236}">
                <a16:creationId xmlns:a16="http://schemas.microsoft.com/office/drawing/2014/main" id="{D795BB79-FF81-3600-076F-CD4B0876BDBD}"/>
              </a:ext>
            </a:extLst>
          </p:cNvPr>
          <p:cNvSpPr txBox="1"/>
          <p:nvPr/>
        </p:nvSpPr>
        <p:spPr>
          <a:xfrm>
            <a:off x="8048018" y="1401778"/>
            <a:ext cx="609824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zeros</a:t>
            </a:r>
            <a:r>
              <a:rPr kumimoji="0" lang="en-US" sz="32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r>
              <a:rPr kumimoji="0" lang="en-US" sz="32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r>
              <a:rPr kumimoji="0" lang="en-US" sz="32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n,m</a:t>
            </a:r>
            <a:r>
              <a:rPr kumimoji="0" lang="en-US" sz="3200" b="0" i="0" u="none" strike="noStrike" kern="1200" cap="none" spc="0" normalizeH="0" baseline="0" noProof="0" dirty="0">
                <a:ln>
                  <a:noFill/>
                </a:ln>
                <a:solidFill>
                  <a:srgbClr val="FF0000"/>
                </a:solidFill>
                <a:effectLst/>
                <a:uLnTx/>
                <a:uFillTx/>
                <a:latin typeface="Courier New" pitchFamily="49" charset="0"/>
                <a:ea typeface="+mn-ea"/>
                <a:cs typeface="Courier New" pitchFamily="49" charset="0"/>
              </a:rPr>
              <a:t>))</a:t>
            </a:r>
          </a:p>
        </p:txBody>
      </p:sp>
      <p:sp>
        <p:nvSpPr>
          <p:cNvPr id="18" name="TextBox 17">
            <a:extLst>
              <a:ext uri="{FF2B5EF4-FFF2-40B4-BE49-F238E27FC236}">
                <a16:creationId xmlns:a16="http://schemas.microsoft.com/office/drawing/2014/main" id="{F257C229-5FEC-44ED-D5E8-7FF55A04C85E}"/>
              </a:ext>
            </a:extLst>
          </p:cNvPr>
          <p:cNvSpPr txBox="1"/>
          <p:nvPr/>
        </p:nvSpPr>
        <p:spPr>
          <a:xfrm>
            <a:off x="8064218" y="1980009"/>
            <a:ext cx="289447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ones(</a:t>
            </a:r>
            <a:r>
              <a:rPr kumimoji="0" lang="en-US" sz="32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n,m</a:t>
            </a:r>
            <a:r>
              <a:rPr kumimoji="0" lang="en-US" sz="32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p:txBody>
      </p:sp>
      <p:sp>
        <p:nvSpPr>
          <p:cNvPr id="20" name="TextBox 19">
            <a:extLst>
              <a:ext uri="{FF2B5EF4-FFF2-40B4-BE49-F238E27FC236}">
                <a16:creationId xmlns:a16="http://schemas.microsoft.com/office/drawing/2014/main" id="{E2BB8AA0-8F0E-3F23-BFE7-CADC5366758C}"/>
              </a:ext>
            </a:extLst>
          </p:cNvPr>
          <p:cNvSpPr txBox="1"/>
          <p:nvPr/>
        </p:nvSpPr>
        <p:spPr>
          <a:xfrm>
            <a:off x="6399682" y="3874995"/>
            <a:ext cx="7214346" cy="646331"/>
          </a:xfrm>
          <a:prstGeom prst="rect">
            <a:avLst/>
          </a:prstGeom>
          <a:noFill/>
        </p:spPr>
        <p:txBody>
          <a:bodyPr wrap="square">
            <a:spAutoFit/>
          </a:bodyPr>
          <a:lstStyle/>
          <a:p>
            <a:r>
              <a:rPr lang="en-US" sz="3600" dirty="0" err="1">
                <a:solidFill>
                  <a:prstClr val="black"/>
                </a:solidFill>
                <a:latin typeface="Courier New" pitchFamily="49" charset="0"/>
                <a:cs typeface="Courier New" pitchFamily="49" charset="0"/>
              </a:rPr>
              <a:t>np.array</a:t>
            </a:r>
            <a:r>
              <a:rPr lang="en-US" sz="2800" dirty="0">
                <a:solidFill>
                  <a:prstClr val="black"/>
                </a:solidFill>
                <a:latin typeface="Courier New" pitchFamily="49" charset="0"/>
                <a:cs typeface="Courier New" pitchFamily="49" charset="0"/>
              </a:rPr>
              <a:t>[</a:t>
            </a:r>
            <a:r>
              <a:rPr lang="en-US" sz="2800" b="1" dirty="0">
                <a:solidFill>
                  <a:prstClr val="black"/>
                </a:solidFill>
                <a:latin typeface="Courier New" pitchFamily="49" charset="0"/>
                <a:cs typeface="Courier New" pitchFamily="49" charset="0"/>
              </a:rPr>
              <a:t>[</a:t>
            </a:r>
            <a:r>
              <a:rPr lang="en-US" sz="2800" b="1" dirty="0" err="1">
                <a:solidFill>
                  <a:prstClr val="black"/>
                </a:solidFill>
                <a:latin typeface="Courier New" pitchFamily="49" charset="0"/>
                <a:cs typeface="Courier New" pitchFamily="49" charset="0"/>
              </a:rPr>
              <a:t>x,..,x</a:t>
            </a:r>
            <a:r>
              <a:rPr lang="en-US" sz="2800" b="1" dirty="0">
                <a:solidFill>
                  <a:prstClr val="black"/>
                </a:solidFill>
                <a:latin typeface="Courier New" pitchFamily="49" charset="0"/>
                <a:cs typeface="Courier New" pitchFamily="49" charset="0"/>
              </a:rPr>
              <a:t>]</a:t>
            </a:r>
            <a:r>
              <a:rPr lang="en-US" sz="2800" dirty="0">
                <a:solidFill>
                  <a:prstClr val="black"/>
                </a:solidFill>
                <a:latin typeface="Courier New" pitchFamily="49" charset="0"/>
                <a:cs typeface="Courier New" pitchFamily="49" charset="0"/>
              </a:rPr>
              <a:t>,</a:t>
            </a:r>
            <a:r>
              <a:rPr lang="en-US" sz="2800" b="1" dirty="0">
                <a:solidFill>
                  <a:prstClr val="black"/>
                </a:solidFill>
                <a:latin typeface="Courier New" pitchFamily="49" charset="0"/>
                <a:cs typeface="Courier New" pitchFamily="49" charset="0"/>
              </a:rPr>
              <a:t>[]</a:t>
            </a:r>
            <a:r>
              <a:rPr lang="en-US" sz="2800" dirty="0">
                <a:solidFill>
                  <a:prstClr val="black"/>
                </a:solidFill>
                <a:latin typeface="Courier New" pitchFamily="49" charset="0"/>
                <a:cs typeface="Courier New" pitchFamily="49" charset="0"/>
              </a:rPr>
              <a:t>,</a:t>
            </a:r>
            <a:r>
              <a:rPr lang="en-US" sz="2800" b="1" dirty="0">
                <a:solidFill>
                  <a:prstClr val="black"/>
                </a:solidFill>
                <a:latin typeface="Courier New" pitchFamily="49" charset="0"/>
                <a:cs typeface="Courier New" pitchFamily="49" charset="0"/>
              </a:rPr>
              <a:t>[]</a:t>
            </a:r>
            <a:r>
              <a:rPr lang="en-US" sz="2800" dirty="0">
                <a:solidFill>
                  <a:prstClr val="black"/>
                </a:solidFill>
                <a:latin typeface="Courier New" pitchFamily="49" charset="0"/>
                <a:cs typeface="Courier New" pitchFamily="49" charset="0"/>
              </a:rPr>
              <a:t>]</a:t>
            </a:r>
            <a:endParaRPr lang="fr-DZ" sz="3600" dirty="0">
              <a:solidFill>
                <a:prstClr val="black"/>
              </a:solidFill>
              <a:latin typeface="Courier New" pitchFamily="49" charset="0"/>
              <a:cs typeface="Courier New" pitchFamily="49" charset="0"/>
            </a:endParaRPr>
          </a:p>
        </p:txBody>
      </p:sp>
      <p:sp>
        <p:nvSpPr>
          <p:cNvPr id="22" name="TextBox 21">
            <a:extLst>
              <a:ext uri="{FF2B5EF4-FFF2-40B4-BE49-F238E27FC236}">
                <a16:creationId xmlns:a16="http://schemas.microsoft.com/office/drawing/2014/main" id="{7FF313F0-621D-64A8-D6E8-DAD5E30764C4}"/>
              </a:ext>
            </a:extLst>
          </p:cNvPr>
          <p:cNvSpPr txBox="1"/>
          <p:nvPr/>
        </p:nvSpPr>
        <p:spPr>
          <a:xfrm>
            <a:off x="6475882" y="4548484"/>
            <a:ext cx="7214346" cy="523220"/>
          </a:xfrm>
          <a:prstGeom prst="rect">
            <a:avLst/>
          </a:prstGeom>
          <a:noFill/>
        </p:spPr>
        <p:txBody>
          <a:bodyPr wrap="square">
            <a:spAutoFit/>
          </a:bodyPr>
          <a:lstStyle/>
          <a:p>
            <a:r>
              <a:rPr kumimoji="0" lang="en-US" sz="2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genfromtxt</a:t>
            </a:r>
            <a:r>
              <a:rPr kumimoji="0" lang="en-US" sz="2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('matrix.txt')</a:t>
            </a:r>
            <a:endParaRPr lang="fr-DZ" sz="2800" dirty="0"/>
          </a:p>
        </p:txBody>
      </p:sp>
      <p:sp>
        <p:nvSpPr>
          <p:cNvPr id="24" name="TextBox 23">
            <a:extLst>
              <a:ext uri="{FF2B5EF4-FFF2-40B4-BE49-F238E27FC236}">
                <a16:creationId xmlns:a16="http://schemas.microsoft.com/office/drawing/2014/main" id="{B7B18F5F-E965-A469-278D-3C7910EA37BB}"/>
              </a:ext>
            </a:extLst>
          </p:cNvPr>
          <p:cNvSpPr txBox="1"/>
          <p:nvPr/>
        </p:nvSpPr>
        <p:spPr>
          <a:xfrm>
            <a:off x="6304708" y="5118860"/>
            <a:ext cx="7214346" cy="461665"/>
          </a:xfrm>
          <a:prstGeom prst="rect">
            <a:avLst/>
          </a:prstGeom>
          <a:noFill/>
        </p:spPr>
        <p:txBody>
          <a:bodyPr wrap="square">
            <a:spAutoFit/>
          </a:bodyPr>
          <a:lstStyle/>
          <a:p>
            <a:r>
              <a:rPr kumimoji="0" lang="en-US" sz="24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random.uniform</a:t>
            </a:r>
            <a:r>
              <a:rPr kumimoji="0" lang="en-US" sz="2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(VI, VF, (n, </a:t>
            </a:r>
            <a:r>
              <a:rPr lang="en-US" sz="2400" dirty="0">
                <a:solidFill>
                  <a:prstClr val="black"/>
                </a:solidFill>
                <a:latin typeface="Courier New" pitchFamily="49" charset="0"/>
                <a:cs typeface="Courier New" pitchFamily="49" charset="0"/>
              </a:rPr>
              <a:t>m</a:t>
            </a:r>
            <a:r>
              <a:rPr kumimoji="0" lang="en-US" sz="24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endParaRPr lang="fr-DZ" sz="2400" dirty="0"/>
          </a:p>
        </p:txBody>
      </p:sp>
      <p:cxnSp>
        <p:nvCxnSpPr>
          <p:cNvPr id="26" name="Straight Arrow Connector 25">
            <a:extLst>
              <a:ext uri="{FF2B5EF4-FFF2-40B4-BE49-F238E27FC236}">
                <a16:creationId xmlns:a16="http://schemas.microsoft.com/office/drawing/2014/main" id="{CCF777A3-6942-C4F6-5444-DC76D7BF7027}"/>
              </a:ext>
            </a:extLst>
          </p:cNvPr>
          <p:cNvCxnSpPr/>
          <p:nvPr/>
        </p:nvCxnSpPr>
        <p:spPr>
          <a:xfrm flipV="1">
            <a:off x="2675965" y="1828800"/>
            <a:ext cx="3116355" cy="145285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C18C146C-67B3-B36D-5A35-E6B5F8E5B860}"/>
              </a:ext>
            </a:extLst>
          </p:cNvPr>
          <p:cNvCxnSpPr>
            <a:cxnSpLocks/>
            <a:endCxn id="10" idx="1"/>
          </p:cNvCxnSpPr>
          <p:nvPr/>
        </p:nvCxnSpPr>
        <p:spPr>
          <a:xfrm flipV="1">
            <a:off x="2675965" y="2238512"/>
            <a:ext cx="3116355" cy="104314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AB0C976D-8BFE-C069-E673-18B6053B751C}"/>
              </a:ext>
            </a:extLst>
          </p:cNvPr>
          <p:cNvCxnSpPr>
            <a:cxnSpLocks/>
            <a:endCxn id="12" idx="1"/>
          </p:cNvCxnSpPr>
          <p:nvPr/>
        </p:nvCxnSpPr>
        <p:spPr>
          <a:xfrm flipV="1">
            <a:off x="2675965" y="2989265"/>
            <a:ext cx="3116355" cy="2705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0E43AF5D-6BDA-9467-7D14-1C6E033699CB}"/>
              </a:ext>
            </a:extLst>
          </p:cNvPr>
          <p:cNvCxnSpPr>
            <a:cxnSpLocks/>
            <a:endCxn id="14" idx="1"/>
          </p:cNvCxnSpPr>
          <p:nvPr/>
        </p:nvCxnSpPr>
        <p:spPr>
          <a:xfrm>
            <a:off x="2717985" y="3257900"/>
            <a:ext cx="3760131" cy="30365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FFCCB666-8911-08C1-C71B-FD769FA6996E}"/>
              </a:ext>
            </a:extLst>
          </p:cNvPr>
          <p:cNvCxnSpPr>
            <a:cxnSpLocks/>
            <a:endCxn id="20" idx="1"/>
          </p:cNvCxnSpPr>
          <p:nvPr/>
        </p:nvCxnSpPr>
        <p:spPr>
          <a:xfrm>
            <a:off x="2752165" y="3271409"/>
            <a:ext cx="3647517" cy="92675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ECF0344-EE0F-7DF4-280C-0DBEF1624878}"/>
              </a:ext>
            </a:extLst>
          </p:cNvPr>
          <p:cNvCxnSpPr>
            <a:cxnSpLocks/>
            <a:endCxn id="22" idx="1"/>
          </p:cNvCxnSpPr>
          <p:nvPr/>
        </p:nvCxnSpPr>
        <p:spPr>
          <a:xfrm>
            <a:off x="2819961" y="3271409"/>
            <a:ext cx="3655921" cy="153868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918A30C7-FCC1-BD4F-BCEF-68843DC14CCF}"/>
              </a:ext>
            </a:extLst>
          </p:cNvPr>
          <p:cNvCxnSpPr>
            <a:cxnSpLocks/>
            <a:endCxn id="24" idx="1"/>
          </p:cNvCxnSpPr>
          <p:nvPr/>
        </p:nvCxnSpPr>
        <p:spPr>
          <a:xfrm>
            <a:off x="2715751" y="3257900"/>
            <a:ext cx="3588957" cy="209179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62C23A8E-CC6B-CB2A-8CAF-EE3403DA835F}"/>
              </a:ext>
            </a:extLst>
          </p:cNvPr>
          <p:cNvCxnSpPr>
            <a:cxnSpLocks/>
          </p:cNvCxnSpPr>
          <p:nvPr/>
        </p:nvCxnSpPr>
        <p:spPr>
          <a:xfrm>
            <a:off x="2743761" y="3264421"/>
            <a:ext cx="927286" cy="2194019"/>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9DF17DAD-12EC-7602-40E8-306B556786C3}"/>
              </a:ext>
            </a:extLst>
          </p:cNvPr>
          <p:cNvSpPr txBox="1"/>
          <p:nvPr/>
        </p:nvSpPr>
        <p:spPr>
          <a:xfrm>
            <a:off x="969588" y="5568875"/>
            <a:ext cx="4963647" cy="461665"/>
          </a:xfrm>
          <a:prstGeom prst="rect">
            <a:avLst/>
          </a:prstGeom>
          <a:noFill/>
        </p:spPr>
        <p:txBody>
          <a:bodyPr wrap="square">
            <a:spAutoFit/>
          </a:bodyPr>
          <a:lstStyle/>
          <a:p>
            <a:r>
              <a:rPr lang="en-US" sz="2400" dirty="0" err="1">
                <a:solidFill>
                  <a:prstClr val="black"/>
                </a:solidFill>
                <a:latin typeface="Courier New" pitchFamily="49" charset="0"/>
                <a:cs typeface="Courier New" pitchFamily="49" charset="0"/>
              </a:rPr>
              <a:t>np.arange</a:t>
            </a:r>
            <a:r>
              <a:rPr lang="en-US" sz="2400" dirty="0">
                <a:solidFill>
                  <a:prstClr val="black"/>
                </a:solidFill>
                <a:latin typeface="Courier New" pitchFamily="49" charset="0"/>
                <a:cs typeface="Courier New" pitchFamily="49" charset="0"/>
              </a:rPr>
              <a:t>(vi, </a:t>
            </a:r>
            <a:r>
              <a:rPr lang="en-US" sz="2400" dirty="0" err="1">
                <a:solidFill>
                  <a:prstClr val="black"/>
                </a:solidFill>
                <a:latin typeface="Courier New" pitchFamily="49" charset="0"/>
                <a:cs typeface="Courier New" pitchFamily="49" charset="0"/>
              </a:rPr>
              <a:t>vf</a:t>
            </a:r>
            <a:r>
              <a:rPr lang="en-US" sz="2400" dirty="0">
                <a:solidFill>
                  <a:prstClr val="black"/>
                </a:solidFill>
                <a:latin typeface="Courier New" pitchFamily="49" charset="0"/>
                <a:cs typeface="Courier New" pitchFamily="49" charset="0"/>
              </a:rPr>
              <a:t>, step)</a:t>
            </a:r>
            <a:endParaRPr lang="fr-DZ" sz="2400" dirty="0">
              <a:solidFill>
                <a:prstClr val="black"/>
              </a:solidFill>
              <a:latin typeface="Courier New" pitchFamily="49" charset="0"/>
              <a:cs typeface="Courier New" pitchFamily="49" charset="0"/>
            </a:endParaRPr>
          </a:p>
        </p:txBody>
      </p:sp>
      <p:sp>
        <p:nvSpPr>
          <p:cNvPr id="50" name="TextBox 49">
            <a:extLst>
              <a:ext uri="{FF2B5EF4-FFF2-40B4-BE49-F238E27FC236}">
                <a16:creationId xmlns:a16="http://schemas.microsoft.com/office/drawing/2014/main" id="{829C23BA-98BD-9271-611C-7DBDEDCCE8A3}"/>
              </a:ext>
            </a:extLst>
          </p:cNvPr>
          <p:cNvSpPr txBox="1"/>
          <p:nvPr/>
        </p:nvSpPr>
        <p:spPr>
          <a:xfrm>
            <a:off x="346260" y="6179037"/>
            <a:ext cx="7106770" cy="400110"/>
          </a:xfrm>
          <a:prstGeom prst="rect">
            <a:avLst/>
          </a:prstGeom>
          <a:noFill/>
        </p:spPr>
        <p:txBody>
          <a:bodyPr wrap="square">
            <a:spAutoFit/>
          </a:bodyPr>
          <a:lstStyle/>
          <a:p>
            <a:r>
              <a:rPr kumimoji="0" lang="en-US" sz="20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np.linspace</a:t>
            </a:r>
            <a:r>
              <a:rPr kumimoji="0" lang="en-US" sz="20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(first, last, </a:t>
            </a:r>
            <a:r>
              <a:rPr kumimoji="0" lang="en-US" sz="20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nb-elt</a:t>
            </a:r>
            <a:r>
              <a:rPr kumimoji="0" lang="en-US" sz="20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endParaRPr lang="fr-DZ" sz="2000" dirty="0"/>
          </a:p>
        </p:txBody>
      </p:sp>
      <p:cxnSp>
        <p:nvCxnSpPr>
          <p:cNvPr id="51" name="Straight Arrow Connector 50">
            <a:extLst>
              <a:ext uri="{FF2B5EF4-FFF2-40B4-BE49-F238E27FC236}">
                <a16:creationId xmlns:a16="http://schemas.microsoft.com/office/drawing/2014/main" id="{B00F3B64-10AD-418E-E7FA-F8AF9A94460A}"/>
              </a:ext>
            </a:extLst>
          </p:cNvPr>
          <p:cNvCxnSpPr>
            <a:cxnSpLocks/>
          </p:cNvCxnSpPr>
          <p:nvPr/>
        </p:nvCxnSpPr>
        <p:spPr>
          <a:xfrm flipH="1">
            <a:off x="609600" y="3301167"/>
            <a:ext cx="2066365" cy="29893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37BC0A22-824C-853C-4180-115E7B13F8E2}"/>
              </a:ext>
            </a:extLst>
          </p:cNvPr>
          <p:cNvCxnSpPr>
            <a:cxnSpLocks/>
          </p:cNvCxnSpPr>
          <p:nvPr/>
        </p:nvCxnSpPr>
        <p:spPr>
          <a:xfrm>
            <a:off x="2797133" y="3301167"/>
            <a:ext cx="3419045" cy="264703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99789B7D-2100-0192-4AFD-128A99977ED0}"/>
              </a:ext>
            </a:extLst>
          </p:cNvPr>
          <p:cNvSpPr txBox="1"/>
          <p:nvPr/>
        </p:nvSpPr>
        <p:spPr>
          <a:xfrm>
            <a:off x="6375305" y="5829699"/>
            <a:ext cx="3927895" cy="461665"/>
          </a:xfrm>
          <a:prstGeom prst="rect">
            <a:avLst/>
          </a:prstGeom>
          <a:noFill/>
        </p:spPr>
        <p:txBody>
          <a:bodyPr wrap="square">
            <a:spAutoFit/>
          </a:bodyPr>
          <a:lstStyle/>
          <a:p>
            <a:r>
              <a:rPr lang="en-US" sz="2400" dirty="0" err="1">
                <a:solidFill>
                  <a:prstClr val="black"/>
                </a:solidFill>
                <a:latin typeface="Courier New" pitchFamily="49" charset="0"/>
                <a:cs typeface="Courier New" pitchFamily="49" charset="0"/>
              </a:rPr>
              <a:t>arr</a:t>
            </a:r>
            <a:r>
              <a:rPr lang="en-US" sz="2400" dirty="0">
                <a:solidFill>
                  <a:prstClr val="black"/>
                </a:solidFill>
                <a:latin typeface="Courier New" pitchFamily="49" charset="0"/>
                <a:cs typeface="Courier New" pitchFamily="49" charset="0"/>
              </a:rPr>
              <a:t> = </a:t>
            </a:r>
            <a:r>
              <a:rPr lang="en-US" sz="2400" dirty="0" err="1">
                <a:solidFill>
                  <a:prstClr val="black"/>
                </a:solidFill>
                <a:latin typeface="Courier New" pitchFamily="49" charset="0"/>
                <a:cs typeface="Courier New" pitchFamily="49" charset="0"/>
              </a:rPr>
              <a:t>df.to_numpy</a:t>
            </a:r>
            <a:r>
              <a:rPr lang="en-US" sz="2400" dirty="0">
                <a:solidFill>
                  <a:prstClr val="black"/>
                </a:solidFill>
                <a:latin typeface="Courier New" pitchFamily="49" charset="0"/>
                <a:cs typeface="Courier New" pitchFamily="49" charset="0"/>
              </a:rPr>
              <a:t>()</a:t>
            </a:r>
            <a:endParaRPr lang="fr-DZ" sz="2400" dirty="0">
              <a:solidFill>
                <a:prstClr val="black"/>
              </a:solidFill>
              <a:latin typeface="Courier New" pitchFamily="49" charset="0"/>
              <a:cs typeface="Courier New" pitchFamily="49" charset="0"/>
            </a:endParaRPr>
          </a:p>
        </p:txBody>
      </p:sp>
    </p:spTree>
    <p:extLst>
      <p:ext uri="{BB962C8B-B14F-4D97-AF65-F5344CB8AC3E}">
        <p14:creationId xmlns:p14="http://schemas.microsoft.com/office/powerpoint/2010/main" val="401562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fade">
                                      <p:cBhvr>
                                        <p:cTn id="37" dur="500"/>
                                        <p:tgtEl>
                                          <p:spTgt spid="2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xEl>
                                              <p:pRg st="0" end="0"/>
                                            </p:txEl>
                                          </p:spTgt>
                                        </p:tgtEl>
                                        <p:attrNameLst>
                                          <p:attrName>style.visibility</p:attrName>
                                        </p:attrNameLst>
                                      </p:cBhvr>
                                      <p:to>
                                        <p:strVal val="visible"/>
                                      </p:to>
                                    </p:set>
                                    <p:animEffect transition="in" filter="fade">
                                      <p:cBhvr>
                                        <p:cTn id="42" dur="500"/>
                                        <p:tgtEl>
                                          <p:spTgt spid="22">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Effect transition="in" filter="fade">
                                      <p:cBhvr>
                                        <p:cTn id="47" dur="500"/>
                                        <p:tgtEl>
                                          <p:spTgt spid="2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6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E9218-6B18-ECF3-A4EF-DDBD495364B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Creating array I</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0F3BC7C-6E55-F7F5-0A0F-F3493A7E9860}"/>
              </a:ext>
            </a:extLst>
          </p:cNvPr>
          <p:cNvSpPr>
            <a:spLocks noGrp="1"/>
          </p:cNvSpPr>
          <p:nvPr>
            <p:ph type="sldNum" sz="quarter" idx="10"/>
          </p:nvPr>
        </p:nvSpPr>
        <p:spPr/>
        <p:txBody>
          <a:bodyPr/>
          <a:lstStyle/>
          <a:p>
            <a:pPr>
              <a:defRPr/>
            </a:pPr>
            <a:endParaRPr lang="en-US" dirty="0"/>
          </a:p>
        </p:txBody>
      </p:sp>
      <p:grpSp>
        <p:nvGrpSpPr>
          <p:cNvPr id="5" name="Group 4">
            <a:extLst>
              <a:ext uri="{FF2B5EF4-FFF2-40B4-BE49-F238E27FC236}">
                <a16:creationId xmlns:a16="http://schemas.microsoft.com/office/drawing/2014/main" id="{5E267198-9157-20F3-69DD-E2C369C94DAB}"/>
              </a:ext>
            </a:extLst>
          </p:cNvPr>
          <p:cNvGrpSpPr/>
          <p:nvPr/>
        </p:nvGrpSpPr>
        <p:grpSpPr>
          <a:xfrm>
            <a:off x="2071661" y="3933057"/>
            <a:ext cx="6909352" cy="2365231"/>
            <a:chOff x="547661" y="4088105"/>
            <a:chExt cx="6909352" cy="2365231"/>
          </a:xfrm>
        </p:grpSpPr>
        <p:sp>
          <p:nvSpPr>
            <p:cNvPr id="6" name="TextBox 5">
              <a:extLst>
                <a:ext uri="{FF2B5EF4-FFF2-40B4-BE49-F238E27FC236}">
                  <a16:creationId xmlns:a16="http://schemas.microsoft.com/office/drawing/2014/main" id="{D24E7BED-2AEA-AA08-19DA-1657573314F5}"/>
                </a:ext>
              </a:extLst>
            </p:cNvPr>
            <p:cNvSpPr txBox="1"/>
            <p:nvPr/>
          </p:nvSpPr>
          <p:spPr>
            <a:xfrm>
              <a:off x="547661" y="4615968"/>
              <a:ext cx="2914551" cy="1200329"/>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np.zeros</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((2,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b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np.ones</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((2,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c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np.eye</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d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np.empty</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((2, 3))</a:t>
              </a:r>
            </a:p>
          </p:txBody>
        </p:sp>
        <p:grpSp>
          <p:nvGrpSpPr>
            <p:cNvPr id="7" name="Group 6">
              <a:extLst>
                <a:ext uri="{FF2B5EF4-FFF2-40B4-BE49-F238E27FC236}">
                  <a16:creationId xmlns:a16="http://schemas.microsoft.com/office/drawing/2014/main" id="{A82DEEAA-D51D-994A-453B-EE2068B97AEE}"/>
                </a:ext>
              </a:extLst>
            </p:cNvPr>
            <p:cNvGrpSpPr/>
            <p:nvPr/>
          </p:nvGrpSpPr>
          <p:grpSpPr>
            <a:xfrm>
              <a:off x="3347864" y="4088105"/>
              <a:ext cx="4109149" cy="574323"/>
              <a:chOff x="1475656" y="3862789"/>
              <a:chExt cx="4109149" cy="574323"/>
            </a:xfrm>
          </p:grpSpPr>
          <p:sp>
            <p:nvSpPr>
              <p:cNvPr id="17" name="TextBox 16">
                <a:extLst>
                  <a:ext uri="{FF2B5EF4-FFF2-40B4-BE49-F238E27FC236}">
                    <a16:creationId xmlns:a16="http://schemas.microsoft.com/office/drawing/2014/main" id="{B47AD52C-BF3D-F92B-EA63-BC20BC080BA6}"/>
                  </a:ext>
                </a:extLst>
              </p:cNvPr>
              <p:cNvSpPr txBox="1"/>
              <p:nvPr/>
            </p:nvSpPr>
            <p:spPr>
              <a:xfrm>
                <a:off x="2195736" y="3862789"/>
                <a:ext cx="33890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2 × 3 array, all elements 0.0</a:t>
                </a:r>
              </a:p>
            </p:txBody>
          </p:sp>
          <p:cxnSp>
            <p:nvCxnSpPr>
              <p:cNvPr id="18" name="Straight Arrow Connector 17">
                <a:extLst>
                  <a:ext uri="{FF2B5EF4-FFF2-40B4-BE49-F238E27FC236}">
                    <a16:creationId xmlns:a16="http://schemas.microsoft.com/office/drawing/2014/main" id="{39DD4A27-7F09-FFE2-F832-400B19DF0BB1}"/>
                  </a:ext>
                </a:extLst>
              </p:cNvPr>
              <p:cNvCxnSpPr>
                <a:stCxn id="17" idx="1"/>
              </p:cNvCxnSpPr>
              <p:nvPr/>
            </p:nvCxnSpPr>
            <p:spPr>
              <a:xfrm flipH="1">
                <a:off x="1475656" y="4047455"/>
                <a:ext cx="720080" cy="389657"/>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9360EDFD-04CE-39CD-7892-CA7C0B4B8830}"/>
                </a:ext>
              </a:extLst>
            </p:cNvPr>
            <p:cNvGrpSpPr/>
            <p:nvPr/>
          </p:nvGrpSpPr>
          <p:grpSpPr>
            <a:xfrm>
              <a:off x="3345161" y="4870901"/>
              <a:ext cx="4109149" cy="369332"/>
              <a:chOff x="1475656" y="3862789"/>
              <a:chExt cx="4109149" cy="369332"/>
            </a:xfrm>
          </p:grpSpPr>
          <p:sp>
            <p:nvSpPr>
              <p:cNvPr id="15" name="TextBox 14">
                <a:extLst>
                  <a:ext uri="{FF2B5EF4-FFF2-40B4-BE49-F238E27FC236}">
                    <a16:creationId xmlns:a16="http://schemas.microsoft.com/office/drawing/2014/main" id="{1A1BC5DC-4EEB-379B-EB4E-3113F410A658}"/>
                  </a:ext>
                </a:extLst>
              </p:cNvPr>
              <p:cNvSpPr txBox="1"/>
              <p:nvPr/>
            </p:nvSpPr>
            <p:spPr>
              <a:xfrm>
                <a:off x="2195736" y="3862789"/>
                <a:ext cx="33890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2 × 3 array, all elements 1.0</a:t>
                </a:r>
              </a:p>
            </p:txBody>
          </p:sp>
          <p:cxnSp>
            <p:nvCxnSpPr>
              <p:cNvPr id="16" name="Straight Arrow Connector 15">
                <a:extLst>
                  <a:ext uri="{FF2B5EF4-FFF2-40B4-BE49-F238E27FC236}">
                    <a16:creationId xmlns:a16="http://schemas.microsoft.com/office/drawing/2014/main" id="{C348B6B7-AB8D-C568-6190-E91F1AAEBD45}"/>
                  </a:ext>
                </a:extLst>
              </p:cNvPr>
              <p:cNvCxnSpPr>
                <a:stCxn id="15" idx="1"/>
              </p:cNvCxnSpPr>
              <p:nvPr/>
            </p:nvCxnSpPr>
            <p:spPr>
              <a:xfrm flipH="1">
                <a:off x="1475656" y="4047455"/>
                <a:ext cx="720080"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C7AE54B1-0CEF-5DFC-D444-A4926D1D1BC5}"/>
                </a:ext>
              </a:extLst>
            </p:cNvPr>
            <p:cNvGrpSpPr/>
            <p:nvPr/>
          </p:nvGrpSpPr>
          <p:grpSpPr>
            <a:xfrm>
              <a:off x="2483768" y="5374957"/>
              <a:ext cx="4168986" cy="369332"/>
              <a:chOff x="611560" y="3862789"/>
              <a:chExt cx="4168986" cy="369332"/>
            </a:xfrm>
          </p:grpSpPr>
          <p:sp>
            <p:nvSpPr>
              <p:cNvPr id="13" name="TextBox 12">
                <a:extLst>
                  <a:ext uri="{FF2B5EF4-FFF2-40B4-BE49-F238E27FC236}">
                    <a16:creationId xmlns:a16="http://schemas.microsoft.com/office/drawing/2014/main" id="{8EC04573-5822-021E-C720-FF72549B89BB}"/>
                  </a:ext>
                </a:extLst>
              </p:cNvPr>
              <p:cNvSpPr txBox="1"/>
              <p:nvPr/>
            </p:nvSpPr>
            <p:spPr>
              <a:xfrm>
                <a:off x="2195736" y="3862789"/>
                <a:ext cx="25848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2 × 2 identity array</a:t>
                </a:r>
              </a:p>
            </p:txBody>
          </p:sp>
          <p:cxnSp>
            <p:nvCxnSpPr>
              <p:cNvPr id="14" name="Straight Arrow Connector 13">
                <a:extLst>
                  <a:ext uri="{FF2B5EF4-FFF2-40B4-BE49-F238E27FC236}">
                    <a16:creationId xmlns:a16="http://schemas.microsoft.com/office/drawing/2014/main" id="{9C5C64F9-2DCA-B71F-3EDD-528D72C89AF7}"/>
                  </a:ext>
                </a:extLst>
              </p:cNvPr>
              <p:cNvCxnSpPr>
                <a:stCxn id="13" idx="1"/>
              </p:cNvCxnSpPr>
              <p:nvPr/>
            </p:nvCxnSpPr>
            <p:spPr>
              <a:xfrm flipH="1" flipV="1">
                <a:off x="611560" y="3862789"/>
                <a:ext cx="1584176" cy="18466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65BF2E6-3D06-1D2A-B40D-916F5FA9A946}"/>
                </a:ext>
              </a:extLst>
            </p:cNvPr>
            <p:cNvGrpSpPr/>
            <p:nvPr/>
          </p:nvGrpSpPr>
          <p:grpSpPr>
            <a:xfrm>
              <a:off x="3275856" y="5744289"/>
              <a:ext cx="3443711" cy="709047"/>
              <a:chOff x="1403648" y="3800073"/>
              <a:chExt cx="3443711" cy="709047"/>
            </a:xfrm>
          </p:grpSpPr>
          <p:sp>
            <p:nvSpPr>
              <p:cNvPr id="11" name="TextBox 10">
                <a:extLst>
                  <a:ext uri="{FF2B5EF4-FFF2-40B4-BE49-F238E27FC236}">
                    <a16:creationId xmlns:a16="http://schemas.microsoft.com/office/drawing/2014/main" id="{E0160E0E-E02C-CCB2-C3F6-CC9ECDBD23C5}"/>
                  </a:ext>
                </a:extLst>
              </p:cNvPr>
              <p:cNvSpPr txBox="1"/>
              <p:nvPr/>
            </p:nvSpPr>
            <p:spPr>
              <a:xfrm>
                <a:off x="2195736" y="3862789"/>
                <a:ext cx="265162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2 × 3 "empty" array</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initialize elements later</a:t>
                </a:r>
              </a:p>
            </p:txBody>
          </p:sp>
          <p:cxnSp>
            <p:nvCxnSpPr>
              <p:cNvPr id="12" name="Straight Arrow Connector 11">
                <a:extLst>
                  <a:ext uri="{FF2B5EF4-FFF2-40B4-BE49-F238E27FC236}">
                    <a16:creationId xmlns:a16="http://schemas.microsoft.com/office/drawing/2014/main" id="{825628C9-BB71-9A51-E00F-614980A85FA9}"/>
                  </a:ext>
                </a:extLst>
              </p:cNvPr>
              <p:cNvCxnSpPr>
                <a:stCxn id="11" idx="1"/>
              </p:cNvCxnSpPr>
              <p:nvPr/>
            </p:nvCxnSpPr>
            <p:spPr>
              <a:xfrm flipH="1" flipV="1">
                <a:off x="1403648" y="3800073"/>
                <a:ext cx="792088" cy="38588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9" name="TextBox 18">
            <a:extLst>
              <a:ext uri="{FF2B5EF4-FFF2-40B4-BE49-F238E27FC236}">
                <a16:creationId xmlns:a16="http://schemas.microsoft.com/office/drawing/2014/main" id="{C37E4D59-2A4E-CEE9-50DF-6DECBFE621FE}"/>
              </a:ext>
            </a:extLst>
          </p:cNvPr>
          <p:cNvSpPr txBox="1"/>
          <p:nvPr/>
        </p:nvSpPr>
        <p:spPr>
          <a:xfrm>
            <a:off x="2112960" y="1556792"/>
            <a:ext cx="2900532"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import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numpy</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as np</a:t>
            </a:r>
          </a:p>
        </p:txBody>
      </p:sp>
      <p:grpSp>
        <p:nvGrpSpPr>
          <p:cNvPr id="20" name="Group 19">
            <a:extLst>
              <a:ext uri="{FF2B5EF4-FFF2-40B4-BE49-F238E27FC236}">
                <a16:creationId xmlns:a16="http://schemas.microsoft.com/office/drawing/2014/main" id="{E8F1698F-4352-FC58-DD89-3F2D311E5B6A}"/>
              </a:ext>
            </a:extLst>
          </p:cNvPr>
          <p:cNvGrpSpPr/>
          <p:nvPr/>
        </p:nvGrpSpPr>
        <p:grpSpPr>
          <a:xfrm>
            <a:off x="2074391" y="1858833"/>
            <a:ext cx="6684355" cy="2086491"/>
            <a:chOff x="560333" y="1844824"/>
            <a:chExt cx="6684355" cy="2086491"/>
          </a:xfrm>
        </p:grpSpPr>
        <p:sp>
          <p:nvSpPr>
            <p:cNvPr id="21" name="TextBox 20">
              <a:extLst>
                <a:ext uri="{FF2B5EF4-FFF2-40B4-BE49-F238E27FC236}">
                  <a16:creationId xmlns:a16="http://schemas.microsoft.com/office/drawing/2014/main" id="{D58FFC88-E600-C48C-4D66-432A5510FDD4}"/>
                </a:ext>
              </a:extLst>
            </p:cNvPr>
            <p:cNvSpPr txBox="1"/>
            <p:nvPr/>
          </p:nvSpPr>
          <p:spPr>
            <a:xfrm>
              <a:off x="560333" y="2372687"/>
              <a:ext cx="2901879" cy="923330"/>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v1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np.zeros</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v2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np.ones</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v3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np.empty</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(3)</a:t>
              </a:r>
            </a:p>
          </p:txBody>
        </p:sp>
        <p:grpSp>
          <p:nvGrpSpPr>
            <p:cNvPr id="22" name="Group 21">
              <a:extLst>
                <a:ext uri="{FF2B5EF4-FFF2-40B4-BE49-F238E27FC236}">
                  <a16:creationId xmlns:a16="http://schemas.microsoft.com/office/drawing/2014/main" id="{24D66495-0363-A558-8A96-895FE9BCC8ED}"/>
                </a:ext>
              </a:extLst>
            </p:cNvPr>
            <p:cNvGrpSpPr/>
            <p:nvPr/>
          </p:nvGrpSpPr>
          <p:grpSpPr>
            <a:xfrm>
              <a:off x="2843809" y="1844824"/>
              <a:ext cx="4215509" cy="648072"/>
              <a:chOff x="958928" y="3862789"/>
              <a:chExt cx="4215509" cy="648072"/>
            </a:xfrm>
          </p:grpSpPr>
          <p:sp>
            <p:nvSpPr>
              <p:cNvPr id="29" name="TextBox 28">
                <a:extLst>
                  <a:ext uri="{FF2B5EF4-FFF2-40B4-BE49-F238E27FC236}">
                    <a16:creationId xmlns:a16="http://schemas.microsoft.com/office/drawing/2014/main" id="{E90CD87B-C421-DBEF-5124-C12682511320}"/>
                  </a:ext>
                </a:extLst>
              </p:cNvPr>
              <p:cNvSpPr txBox="1"/>
              <p:nvPr/>
            </p:nvSpPr>
            <p:spPr>
              <a:xfrm>
                <a:off x="2195736" y="3862789"/>
                <a:ext cx="29787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3-element array, all 0.0</a:t>
                </a:r>
              </a:p>
            </p:txBody>
          </p:sp>
          <p:cxnSp>
            <p:nvCxnSpPr>
              <p:cNvPr id="30" name="Straight Arrow Connector 29">
                <a:extLst>
                  <a:ext uri="{FF2B5EF4-FFF2-40B4-BE49-F238E27FC236}">
                    <a16:creationId xmlns:a16="http://schemas.microsoft.com/office/drawing/2014/main" id="{27C7F33E-DC89-0596-9C94-305A51BD8EC4}"/>
                  </a:ext>
                </a:extLst>
              </p:cNvPr>
              <p:cNvCxnSpPr>
                <a:stCxn id="29" idx="1"/>
              </p:cNvCxnSpPr>
              <p:nvPr/>
            </p:nvCxnSpPr>
            <p:spPr>
              <a:xfrm flipH="1">
                <a:off x="958928" y="4047455"/>
                <a:ext cx="1236808" cy="46340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E95BE9D3-1B19-E0B4-E465-E8EE67E5E4B9}"/>
                </a:ext>
              </a:extLst>
            </p:cNvPr>
            <p:cNvGrpSpPr/>
            <p:nvPr/>
          </p:nvGrpSpPr>
          <p:grpSpPr>
            <a:xfrm>
              <a:off x="2699792" y="2627620"/>
              <a:ext cx="4418861" cy="369332"/>
              <a:chOff x="1475656" y="3862789"/>
              <a:chExt cx="3826547" cy="369332"/>
            </a:xfrm>
          </p:grpSpPr>
          <p:sp>
            <p:nvSpPr>
              <p:cNvPr id="27" name="TextBox 26">
                <a:extLst>
                  <a:ext uri="{FF2B5EF4-FFF2-40B4-BE49-F238E27FC236}">
                    <a16:creationId xmlns:a16="http://schemas.microsoft.com/office/drawing/2014/main" id="{6AC9D3AF-67AA-7A35-B9D9-D14D9A93A626}"/>
                  </a:ext>
                </a:extLst>
              </p:cNvPr>
              <p:cNvSpPr txBox="1"/>
              <p:nvPr/>
            </p:nvSpPr>
            <p:spPr>
              <a:xfrm>
                <a:off x="2722774" y="3862789"/>
                <a:ext cx="25794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3-element array, all 1.0</a:t>
                </a:r>
              </a:p>
            </p:txBody>
          </p:sp>
          <p:cxnSp>
            <p:nvCxnSpPr>
              <p:cNvPr id="28" name="Straight Arrow Connector 27">
                <a:extLst>
                  <a:ext uri="{FF2B5EF4-FFF2-40B4-BE49-F238E27FC236}">
                    <a16:creationId xmlns:a16="http://schemas.microsoft.com/office/drawing/2014/main" id="{BF425BE7-55A8-AA27-7994-293A94B34D6E}"/>
                  </a:ext>
                </a:extLst>
              </p:cNvPr>
              <p:cNvCxnSpPr>
                <a:stCxn id="27" idx="1"/>
              </p:cNvCxnSpPr>
              <p:nvPr/>
            </p:nvCxnSpPr>
            <p:spPr>
              <a:xfrm flipH="1">
                <a:off x="1475656" y="4047455"/>
                <a:ext cx="1247118" cy="2206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10367A9-F03A-8503-3FD5-1D9D61F8BB62}"/>
                </a:ext>
              </a:extLst>
            </p:cNvPr>
            <p:cNvGrpSpPr/>
            <p:nvPr/>
          </p:nvGrpSpPr>
          <p:grpSpPr>
            <a:xfrm>
              <a:off x="2843809" y="3140968"/>
              <a:ext cx="4400879" cy="790347"/>
              <a:chOff x="958928" y="3440033"/>
              <a:chExt cx="4400879" cy="790347"/>
            </a:xfrm>
          </p:grpSpPr>
          <p:sp>
            <p:nvSpPr>
              <p:cNvPr id="25" name="TextBox 24">
                <a:extLst>
                  <a:ext uri="{FF2B5EF4-FFF2-40B4-BE49-F238E27FC236}">
                    <a16:creationId xmlns:a16="http://schemas.microsoft.com/office/drawing/2014/main" id="{17AA526B-64E1-BE6B-8E30-2B2AD5EF3D01}"/>
                  </a:ext>
                </a:extLst>
              </p:cNvPr>
              <p:cNvSpPr txBox="1"/>
              <p:nvPr/>
            </p:nvSpPr>
            <p:spPr>
              <a:xfrm>
                <a:off x="2195736" y="3584049"/>
                <a:ext cx="316407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3-element "empty" array</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initialize elements later</a:t>
                </a:r>
              </a:p>
            </p:txBody>
          </p:sp>
          <p:cxnSp>
            <p:nvCxnSpPr>
              <p:cNvPr id="26" name="Straight Arrow Connector 25">
                <a:extLst>
                  <a:ext uri="{FF2B5EF4-FFF2-40B4-BE49-F238E27FC236}">
                    <a16:creationId xmlns:a16="http://schemas.microsoft.com/office/drawing/2014/main" id="{39DE8FE2-94A0-A322-6DB0-40001EC2F469}"/>
                  </a:ext>
                </a:extLst>
              </p:cNvPr>
              <p:cNvCxnSpPr>
                <a:stCxn id="25" idx="1"/>
              </p:cNvCxnSpPr>
              <p:nvPr/>
            </p:nvCxnSpPr>
            <p:spPr>
              <a:xfrm flipH="1" flipV="1">
                <a:off x="958928" y="3440033"/>
                <a:ext cx="1236808" cy="46718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31" name="Group 30">
            <a:extLst>
              <a:ext uri="{FF2B5EF4-FFF2-40B4-BE49-F238E27FC236}">
                <a16:creationId xmlns:a16="http://schemas.microsoft.com/office/drawing/2014/main" id="{C0957DB4-3C42-59A6-1840-6BA2D55A2530}"/>
              </a:ext>
            </a:extLst>
          </p:cNvPr>
          <p:cNvGrpSpPr/>
          <p:nvPr/>
        </p:nvGrpSpPr>
        <p:grpSpPr>
          <a:xfrm>
            <a:off x="4799857" y="1198494"/>
            <a:ext cx="2047928" cy="542965"/>
            <a:chOff x="1378722" y="3862789"/>
            <a:chExt cx="2047928" cy="542965"/>
          </a:xfrm>
        </p:grpSpPr>
        <p:sp>
          <p:nvSpPr>
            <p:cNvPr id="32" name="TextBox 31">
              <a:extLst>
                <a:ext uri="{FF2B5EF4-FFF2-40B4-BE49-F238E27FC236}">
                  <a16:creationId xmlns:a16="http://schemas.microsoft.com/office/drawing/2014/main" id="{6737DF53-033A-55B9-42F5-11B30EA23E64}"/>
                </a:ext>
              </a:extLst>
            </p:cNvPr>
            <p:cNvSpPr txBox="1"/>
            <p:nvPr/>
          </p:nvSpPr>
          <p:spPr>
            <a:xfrm>
              <a:off x="2195736" y="3862789"/>
              <a:ext cx="1230914"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convention</a:t>
              </a:r>
            </a:p>
          </p:txBody>
        </p:sp>
        <p:cxnSp>
          <p:nvCxnSpPr>
            <p:cNvPr id="33" name="Straight Arrow Connector 32">
              <a:extLst>
                <a:ext uri="{FF2B5EF4-FFF2-40B4-BE49-F238E27FC236}">
                  <a16:creationId xmlns:a16="http://schemas.microsoft.com/office/drawing/2014/main" id="{7CA6CE80-72A1-C1B5-BF48-CE39E0367B6E}"/>
                </a:ext>
              </a:extLst>
            </p:cNvPr>
            <p:cNvCxnSpPr>
              <a:stCxn id="32" idx="1"/>
            </p:cNvCxnSpPr>
            <p:nvPr/>
          </p:nvCxnSpPr>
          <p:spPr>
            <a:xfrm flipH="1">
              <a:off x="1378722" y="4047455"/>
              <a:ext cx="817014" cy="358299"/>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67EB5AE6-61B9-0CD2-5D15-C32E03200AA5}"/>
              </a:ext>
            </a:extLst>
          </p:cNvPr>
          <p:cNvSpPr txBox="1"/>
          <p:nvPr/>
        </p:nvSpPr>
        <p:spPr>
          <a:xfrm>
            <a:off x="9377151" y="3152855"/>
            <a:ext cx="2628503" cy="1200329"/>
          </a:xfrm>
          <a:prstGeom prst="rect">
            <a:avLst/>
          </a:prstGeom>
          <a:solidFill>
            <a:schemeClr val="accent6">
              <a:lumMod val="20000"/>
              <a:lumOff val="80000"/>
            </a:schemeClr>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Default type: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np.float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Symbol"/>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double precision</a:t>
            </a:r>
            <a:endPar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0310C659-38AE-5CD5-9C15-B1509AFE5CCC}"/>
              </a:ext>
            </a:extLst>
          </p:cNvPr>
          <p:cNvSpPr txBox="1"/>
          <p:nvPr/>
        </p:nvSpPr>
        <p:spPr>
          <a:xfrm>
            <a:off x="9359379" y="4548740"/>
            <a:ext cx="2646275" cy="646331"/>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v1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np.zeros</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(3, </a:t>
            </a:r>
            <a:r>
              <a:rPr kumimoji="0" lang="en-US" sz="18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dtype</a:t>
            </a:r>
            <a:r>
              <a:rPr kumimoji="0" lang="en-US" sz="18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=np.int8</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p:txBody>
      </p:sp>
    </p:spTree>
    <p:extLst>
      <p:ext uri="{BB962C8B-B14F-4D97-AF65-F5344CB8AC3E}">
        <p14:creationId xmlns:p14="http://schemas.microsoft.com/office/powerpoint/2010/main" val="351382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FBAB-3A9B-25D5-2DD4-ECDAC9FB956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Steps in a machine learning pipeline</a:t>
            </a:r>
            <a:endParaRPr lang="fr-DZ" dirty="0"/>
          </a:p>
        </p:txBody>
      </p:sp>
      <p:sp>
        <p:nvSpPr>
          <p:cNvPr id="4" name="Slide Number Placeholder 3">
            <a:extLst>
              <a:ext uri="{FF2B5EF4-FFF2-40B4-BE49-F238E27FC236}">
                <a16:creationId xmlns:a16="http://schemas.microsoft.com/office/drawing/2014/main" id="{A6526C5B-9B46-823D-46D3-3DCD52E09C2A}"/>
              </a:ext>
            </a:extLst>
          </p:cNvPr>
          <p:cNvSpPr>
            <a:spLocks noGrp="1"/>
          </p:cNvSpPr>
          <p:nvPr>
            <p:ph type="sldNum" sz="quarter" idx="10"/>
          </p:nvPr>
        </p:nvSpPr>
        <p:spPr/>
        <p:txBody>
          <a:bodyPr/>
          <a:lstStyle/>
          <a:p>
            <a:pPr>
              <a:defRPr/>
            </a:pPr>
            <a:fld id="{326C6059-A255-C24B-AAEC-93A3405961B0}" type="slidenum">
              <a:rPr lang="en-US" smtClean="0"/>
              <a:pPr>
                <a:defRPr/>
              </a:pPr>
              <a:t>12</a:t>
            </a:fld>
            <a:endParaRPr lang="en-US" dirty="0"/>
          </a:p>
        </p:txBody>
      </p:sp>
      <p:cxnSp>
        <p:nvCxnSpPr>
          <p:cNvPr id="9" name="Connector: Elbow 8">
            <a:extLst>
              <a:ext uri="{FF2B5EF4-FFF2-40B4-BE49-F238E27FC236}">
                <a16:creationId xmlns:a16="http://schemas.microsoft.com/office/drawing/2014/main" id="{3B60F5C0-2441-D383-C62F-3EC88BCDE323}"/>
              </a:ext>
            </a:extLst>
          </p:cNvPr>
          <p:cNvCxnSpPr>
            <a:cxnSpLocks/>
          </p:cNvCxnSpPr>
          <p:nvPr/>
        </p:nvCxnSpPr>
        <p:spPr>
          <a:xfrm rot="5400000" flipH="1">
            <a:off x="7847203" y="3188077"/>
            <a:ext cx="4382" cy="1407887"/>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1DB88A52-BEA8-AE11-2A77-ED250E3BD262}"/>
              </a:ext>
            </a:extLst>
          </p:cNvPr>
          <p:cNvCxnSpPr>
            <a:cxnSpLocks/>
          </p:cNvCxnSpPr>
          <p:nvPr/>
        </p:nvCxnSpPr>
        <p:spPr>
          <a:xfrm rot="5400000" flipH="1">
            <a:off x="7255147" y="2596020"/>
            <a:ext cx="4382" cy="2592000"/>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id="{9F461674-BFBA-FDC4-73D5-9D8F92F44B2B}"/>
              </a:ext>
            </a:extLst>
          </p:cNvPr>
          <p:cNvPicPr>
            <a:picLocks noChangeAspect="1"/>
          </p:cNvPicPr>
          <p:nvPr/>
        </p:nvPicPr>
        <p:blipFill>
          <a:blip r:embed="rId2"/>
          <a:stretch>
            <a:fillRect/>
          </a:stretch>
        </p:blipFill>
        <p:spPr>
          <a:xfrm>
            <a:off x="7407931" y="2774406"/>
            <a:ext cx="495369" cy="495369"/>
          </a:xfrm>
          <a:prstGeom prst="rect">
            <a:avLst/>
          </a:prstGeom>
        </p:spPr>
      </p:pic>
      <p:pic>
        <p:nvPicPr>
          <p:cNvPr id="31" name="Picture 30">
            <a:extLst>
              <a:ext uri="{FF2B5EF4-FFF2-40B4-BE49-F238E27FC236}">
                <a16:creationId xmlns:a16="http://schemas.microsoft.com/office/drawing/2014/main" id="{6A592CE7-1550-81A8-CF47-C826538BB5AE}"/>
              </a:ext>
            </a:extLst>
          </p:cNvPr>
          <p:cNvPicPr>
            <a:picLocks noChangeAspect="1"/>
          </p:cNvPicPr>
          <p:nvPr/>
        </p:nvPicPr>
        <p:blipFill>
          <a:blip r:embed="rId2"/>
          <a:stretch>
            <a:fillRect/>
          </a:stretch>
        </p:blipFill>
        <p:spPr>
          <a:xfrm>
            <a:off x="8791009" y="2745827"/>
            <a:ext cx="495369" cy="495369"/>
          </a:xfrm>
          <a:prstGeom prst="rect">
            <a:avLst/>
          </a:prstGeom>
        </p:spPr>
      </p:pic>
      <p:pic>
        <p:nvPicPr>
          <p:cNvPr id="32" name="Picture 31">
            <a:extLst>
              <a:ext uri="{FF2B5EF4-FFF2-40B4-BE49-F238E27FC236}">
                <a16:creationId xmlns:a16="http://schemas.microsoft.com/office/drawing/2014/main" id="{72728665-7D1E-7295-E783-6A7886E0D032}"/>
              </a:ext>
            </a:extLst>
          </p:cNvPr>
          <p:cNvPicPr>
            <a:picLocks noChangeAspect="1"/>
          </p:cNvPicPr>
          <p:nvPr/>
        </p:nvPicPr>
        <p:blipFill>
          <a:blip r:embed="rId2"/>
          <a:stretch>
            <a:fillRect/>
          </a:stretch>
        </p:blipFill>
        <p:spPr>
          <a:xfrm>
            <a:off x="9767140" y="2745826"/>
            <a:ext cx="495369" cy="495369"/>
          </a:xfrm>
          <a:prstGeom prst="rect">
            <a:avLst/>
          </a:prstGeom>
        </p:spPr>
      </p:pic>
      <p:sp>
        <p:nvSpPr>
          <p:cNvPr id="6" name="Flowchart: Off-page Connector 5">
            <a:extLst>
              <a:ext uri="{FF2B5EF4-FFF2-40B4-BE49-F238E27FC236}">
                <a16:creationId xmlns:a16="http://schemas.microsoft.com/office/drawing/2014/main" id="{4D9602E8-10BA-B486-C84D-C34E9975A031}"/>
              </a:ext>
            </a:extLst>
          </p:cNvPr>
          <p:cNvSpPr/>
          <p:nvPr/>
        </p:nvSpPr>
        <p:spPr>
          <a:xfrm rot="16200000">
            <a:off x="2214997" y="2861566"/>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Requirements</a:t>
            </a:r>
            <a:endParaRPr lang="fr-FR" sz="1200" b="1" dirty="0">
              <a:solidFill>
                <a:srgbClr val="000000"/>
              </a:solidFill>
              <a:latin typeface="Arial" panose="020B0604020202020204" pitchFamily="34" charset="0"/>
              <a:cs typeface="Arial" panose="020B0604020202020204" pitchFamily="34" charset="0"/>
            </a:endParaRPr>
          </a:p>
          <a:p>
            <a:pPr algn="ctr"/>
            <a:r>
              <a:rPr lang="fr-FR" sz="1200" b="1" dirty="0" err="1">
                <a:solidFill>
                  <a:srgbClr val="000000"/>
                </a:solidFill>
                <a:latin typeface="Arial" panose="020B0604020202020204" pitchFamily="34" charset="0"/>
                <a:cs typeface="Arial" panose="020B0604020202020204" pitchFamily="34" charset="0"/>
              </a:rPr>
              <a:t>Analysis</a:t>
            </a:r>
            <a:endParaRPr lang="fr-FR" sz="1200" b="1" dirty="0">
              <a:solidFill>
                <a:srgbClr val="000000"/>
              </a:solidFill>
              <a:latin typeface="Arial" panose="020B0604020202020204" pitchFamily="34" charset="0"/>
              <a:cs typeface="Arial" panose="020B0604020202020204" pitchFamily="34" charset="0"/>
            </a:endParaRPr>
          </a:p>
        </p:txBody>
      </p:sp>
      <p:sp>
        <p:nvSpPr>
          <p:cNvPr id="7" name="Flowchart: Off-page Connector 6">
            <a:extLst>
              <a:ext uri="{FF2B5EF4-FFF2-40B4-BE49-F238E27FC236}">
                <a16:creationId xmlns:a16="http://schemas.microsoft.com/office/drawing/2014/main" id="{D90E722C-3C35-9B77-30A0-EC4A29D25781}"/>
              </a:ext>
            </a:extLst>
          </p:cNvPr>
          <p:cNvSpPr/>
          <p:nvPr/>
        </p:nvSpPr>
        <p:spPr>
          <a:xfrm rot="16200000">
            <a:off x="3763245" y="289014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Data</a:t>
            </a:r>
          </a:p>
          <a:p>
            <a:pPr algn="ctr"/>
            <a:r>
              <a:rPr lang="fr-FR" sz="1200" b="1" dirty="0">
                <a:solidFill>
                  <a:srgbClr val="000000"/>
                </a:solidFill>
                <a:latin typeface="Arial" panose="020B0604020202020204" pitchFamily="34" charset="0"/>
                <a:cs typeface="Arial" panose="020B0604020202020204" pitchFamily="34" charset="0"/>
              </a:rPr>
              <a:t>Acquisition</a:t>
            </a:r>
          </a:p>
        </p:txBody>
      </p:sp>
      <p:sp>
        <p:nvSpPr>
          <p:cNvPr id="8" name="Flowchart: Off-page Connector 7">
            <a:extLst>
              <a:ext uri="{FF2B5EF4-FFF2-40B4-BE49-F238E27FC236}">
                <a16:creationId xmlns:a16="http://schemas.microsoft.com/office/drawing/2014/main" id="{58C8A9F9-DD99-FF8A-2AA1-7B9172DE3B3E}"/>
              </a:ext>
            </a:extLst>
          </p:cNvPr>
          <p:cNvSpPr/>
          <p:nvPr/>
        </p:nvSpPr>
        <p:spPr>
          <a:xfrm rot="16200000">
            <a:off x="5389417" y="2811323"/>
            <a:ext cx="648634" cy="1563361"/>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Data</a:t>
            </a:r>
          </a:p>
          <a:p>
            <a:pPr algn="ctr"/>
            <a:r>
              <a:rPr lang="fr-FR" sz="1200" b="1" dirty="0">
                <a:solidFill>
                  <a:srgbClr val="000000"/>
                </a:solidFill>
                <a:latin typeface="Arial" panose="020B0604020202020204" pitchFamily="34" charset="0"/>
                <a:cs typeface="Arial" panose="020B0604020202020204" pitchFamily="34" charset="0"/>
              </a:rPr>
              <a:t>Pre </a:t>
            </a:r>
            <a:r>
              <a:rPr lang="fr-FR" sz="1200" b="1" dirty="0" err="1">
                <a:solidFill>
                  <a:srgbClr val="000000"/>
                </a:solidFill>
                <a:latin typeface="Arial" panose="020B0604020202020204" pitchFamily="34" charset="0"/>
                <a:cs typeface="Arial" panose="020B0604020202020204" pitchFamily="34" charset="0"/>
              </a:rPr>
              <a:t>processing</a:t>
            </a:r>
            <a:endParaRPr lang="fr-FR" sz="1200" b="1" dirty="0">
              <a:solidFill>
                <a:srgbClr val="000000"/>
              </a:solidFill>
              <a:latin typeface="Arial" panose="020B0604020202020204" pitchFamily="34" charset="0"/>
              <a:cs typeface="Arial" panose="020B0604020202020204" pitchFamily="34" charset="0"/>
            </a:endParaRPr>
          </a:p>
        </p:txBody>
      </p:sp>
      <p:pic>
        <p:nvPicPr>
          <p:cNvPr id="10" name="Google Shape;858;ge64a18ca29_0_0">
            <a:extLst>
              <a:ext uri="{FF2B5EF4-FFF2-40B4-BE49-F238E27FC236}">
                <a16:creationId xmlns:a16="http://schemas.microsoft.com/office/drawing/2014/main" id="{5A1F2578-5F1A-9008-FCDC-8C8D301F27E8}"/>
              </a:ext>
            </a:extLst>
          </p:cNvPr>
          <p:cNvPicPr preferRelativeResize="0"/>
          <p:nvPr/>
        </p:nvPicPr>
        <p:blipFill rotWithShape="1">
          <a:blip r:embed="rId3">
            <a:alphaModFix/>
          </a:blip>
          <a:srcRect/>
          <a:stretch/>
        </p:blipFill>
        <p:spPr>
          <a:xfrm>
            <a:off x="2987469" y="5192753"/>
            <a:ext cx="563762" cy="544480"/>
          </a:xfrm>
          <a:prstGeom prst="rect">
            <a:avLst/>
          </a:prstGeom>
          <a:noFill/>
          <a:ln>
            <a:noFill/>
          </a:ln>
        </p:spPr>
      </p:pic>
      <p:pic>
        <p:nvPicPr>
          <p:cNvPr id="11" name="Google Shape;859;ge64a18ca29_0_0">
            <a:extLst>
              <a:ext uri="{FF2B5EF4-FFF2-40B4-BE49-F238E27FC236}">
                <a16:creationId xmlns:a16="http://schemas.microsoft.com/office/drawing/2014/main" id="{155E77DF-66D0-C1C5-5F54-49EF6B87C40E}"/>
              </a:ext>
            </a:extLst>
          </p:cNvPr>
          <p:cNvPicPr preferRelativeResize="0"/>
          <p:nvPr/>
        </p:nvPicPr>
        <p:blipFill rotWithShape="1">
          <a:blip r:embed="rId4">
            <a:alphaModFix/>
          </a:blip>
          <a:srcRect/>
          <a:stretch/>
        </p:blipFill>
        <p:spPr>
          <a:xfrm>
            <a:off x="2374607" y="2554799"/>
            <a:ext cx="432000" cy="432000"/>
          </a:xfrm>
          <a:prstGeom prst="rect">
            <a:avLst/>
          </a:prstGeom>
          <a:noFill/>
          <a:ln>
            <a:noFill/>
          </a:ln>
        </p:spPr>
      </p:pic>
      <p:pic>
        <p:nvPicPr>
          <p:cNvPr id="12" name="Google Shape;860;ge64a18ca29_0_0">
            <a:extLst>
              <a:ext uri="{FF2B5EF4-FFF2-40B4-BE49-F238E27FC236}">
                <a16:creationId xmlns:a16="http://schemas.microsoft.com/office/drawing/2014/main" id="{A90C56EF-BB81-1468-82CF-D9AE46A68BA2}"/>
              </a:ext>
            </a:extLst>
          </p:cNvPr>
          <p:cNvPicPr preferRelativeResize="0"/>
          <p:nvPr/>
        </p:nvPicPr>
        <p:blipFill rotWithShape="1">
          <a:blip r:embed="rId5">
            <a:alphaModFix/>
          </a:blip>
          <a:srcRect/>
          <a:stretch/>
        </p:blipFill>
        <p:spPr>
          <a:xfrm>
            <a:off x="5423093" y="3825090"/>
            <a:ext cx="465096" cy="487368"/>
          </a:xfrm>
          <a:prstGeom prst="rect">
            <a:avLst/>
          </a:prstGeom>
          <a:noFill/>
          <a:ln>
            <a:noFill/>
          </a:ln>
        </p:spPr>
      </p:pic>
      <p:pic>
        <p:nvPicPr>
          <p:cNvPr id="13" name="Google Shape;859;ge64a18ca29_0_0">
            <a:extLst>
              <a:ext uri="{FF2B5EF4-FFF2-40B4-BE49-F238E27FC236}">
                <a16:creationId xmlns:a16="http://schemas.microsoft.com/office/drawing/2014/main" id="{1DB4BE0F-8050-4363-0812-EEDF1603BAD6}"/>
              </a:ext>
            </a:extLst>
          </p:cNvPr>
          <p:cNvPicPr preferRelativeResize="0"/>
          <p:nvPr/>
        </p:nvPicPr>
        <p:blipFill rotWithShape="1">
          <a:blip r:embed="rId4">
            <a:alphaModFix/>
          </a:blip>
          <a:srcRect/>
          <a:stretch/>
        </p:blipFill>
        <p:spPr>
          <a:xfrm>
            <a:off x="3983650" y="2556065"/>
            <a:ext cx="432000" cy="432000"/>
          </a:xfrm>
          <a:prstGeom prst="rect">
            <a:avLst/>
          </a:prstGeom>
          <a:noFill/>
          <a:ln>
            <a:noFill/>
          </a:ln>
        </p:spPr>
      </p:pic>
      <p:pic>
        <p:nvPicPr>
          <p:cNvPr id="15" name="Google Shape;860;ge64a18ca29_0_0">
            <a:extLst>
              <a:ext uri="{FF2B5EF4-FFF2-40B4-BE49-F238E27FC236}">
                <a16:creationId xmlns:a16="http://schemas.microsoft.com/office/drawing/2014/main" id="{B49CC037-331C-9C1C-6716-862D06844C4A}"/>
              </a:ext>
            </a:extLst>
          </p:cNvPr>
          <p:cNvPicPr preferRelativeResize="0"/>
          <p:nvPr/>
        </p:nvPicPr>
        <p:blipFill rotWithShape="1">
          <a:blip r:embed="rId5">
            <a:alphaModFix/>
          </a:blip>
          <a:srcRect/>
          <a:stretch/>
        </p:blipFill>
        <p:spPr>
          <a:xfrm>
            <a:off x="5423093" y="5203358"/>
            <a:ext cx="574780" cy="544008"/>
          </a:xfrm>
          <a:prstGeom prst="rect">
            <a:avLst/>
          </a:prstGeom>
          <a:noFill/>
          <a:ln>
            <a:noFill/>
          </a:ln>
        </p:spPr>
      </p:pic>
      <p:pic>
        <p:nvPicPr>
          <p:cNvPr id="16" name="Google Shape;859;ge64a18ca29_0_0">
            <a:extLst>
              <a:ext uri="{FF2B5EF4-FFF2-40B4-BE49-F238E27FC236}">
                <a16:creationId xmlns:a16="http://schemas.microsoft.com/office/drawing/2014/main" id="{9C4510DD-F472-CEAA-49DE-4944E35C2BAA}"/>
              </a:ext>
            </a:extLst>
          </p:cNvPr>
          <p:cNvPicPr preferRelativeResize="0"/>
          <p:nvPr/>
        </p:nvPicPr>
        <p:blipFill rotWithShape="1">
          <a:blip r:embed="rId4">
            <a:alphaModFix/>
          </a:blip>
          <a:srcRect/>
          <a:stretch/>
        </p:blipFill>
        <p:spPr>
          <a:xfrm>
            <a:off x="8234364" y="5192753"/>
            <a:ext cx="556645" cy="544008"/>
          </a:xfrm>
          <a:prstGeom prst="rect">
            <a:avLst/>
          </a:prstGeom>
          <a:noFill/>
          <a:ln>
            <a:noFill/>
          </a:ln>
        </p:spPr>
      </p:pic>
      <p:sp>
        <p:nvSpPr>
          <p:cNvPr id="17" name="Flowchart: Off-page Connector 16">
            <a:extLst>
              <a:ext uri="{FF2B5EF4-FFF2-40B4-BE49-F238E27FC236}">
                <a16:creationId xmlns:a16="http://schemas.microsoft.com/office/drawing/2014/main" id="{B2FAA8CD-181A-CDFD-FA7E-45AEDBB756C7}"/>
              </a:ext>
            </a:extLst>
          </p:cNvPr>
          <p:cNvSpPr/>
          <p:nvPr/>
        </p:nvSpPr>
        <p:spPr>
          <a:xfrm rot="16200000">
            <a:off x="6875039" y="288905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Predictive</a:t>
            </a:r>
            <a:r>
              <a:rPr lang="fr-FR" sz="1200" b="1" dirty="0">
                <a:solidFill>
                  <a:srgbClr val="000000"/>
                </a:solidFill>
                <a:latin typeface="Arial" panose="020B0604020202020204" pitchFamily="34" charset="0"/>
                <a:cs typeface="Arial" panose="020B0604020202020204" pitchFamily="34" charset="0"/>
              </a:rPr>
              <a:t> Modeling</a:t>
            </a:r>
          </a:p>
        </p:txBody>
      </p:sp>
      <p:sp>
        <p:nvSpPr>
          <p:cNvPr id="18" name="Flowchart: Off-page Connector 17">
            <a:extLst>
              <a:ext uri="{FF2B5EF4-FFF2-40B4-BE49-F238E27FC236}">
                <a16:creationId xmlns:a16="http://schemas.microsoft.com/office/drawing/2014/main" id="{935891ED-42E6-F652-96A9-3ADA417B762F}"/>
              </a:ext>
            </a:extLst>
          </p:cNvPr>
          <p:cNvSpPr/>
          <p:nvPr/>
        </p:nvSpPr>
        <p:spPr>
          <a:xfrm rot="16200000">
            <a:off x="8423287" y="2912860"/>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Evaluation</a:t>
            </a:r>
          </a:p>
        </p:txBody>
      </p:sp>
      <p:sp>
        <p:nvSpPr>
          <p:cNvPr id="20" name="Flowchart: Off-page Connector 19">
            <a:extLst>
              <a:ext uri="{FF2B5EF4-FFF2-40B4-BE49-F238E27FC236}">
                <a16:creationId xmlns:a16="http://schemas.microsoft.com/office/drawing/2014/main" id="{AF8D7389-4E97-16B9-722E-E74193D724F2}"/>
              </a:ext>
            </a:extLst>
          </p:cNvPr>
          <p:cNvSpPr/>
          <p:nvPr/>
        </p:nvSpPr>
        <p:spPr>
          <a:xfrm rot="16200000">
            <a:off x="9993114" y="288905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Deployment</a:t>
            </a:r>
            <a:endParaRPr lang="fr-FR" sz="1200" b="1" dirty="0">
              <a:solidFill>
                <a:srgbClr val="000000"/>
              </a:solidFill>
              <a:latin typeface="Arial" panose="020B0604020202020204" pitchFamily="34" charset="0"/>
              <a:cs typeface="Arial" panose="020B0604020202020204" pitchFamily="34" charset="0"/>
            </a:endParaRPr>
          </a:p>
        </p:txBody>
      </p:sp>
      <p:pic>
        <p:nvPicPr>
          <p:cNvPr id="21" name="Google Shape;858;ge64a18ca29_0_0">
            <a:extLst>
              <a:ext uri="{FF2B5EF4-FFF2-40B4-BE49-F238E27FC236}">
                <a16:creationId xmlns:a16="http://schemas.microsoft.com/office/drawing/2014/main" id="{1290B2E8-7462-C65E-3072-C1C0C73F3DA3}"/>
              </a:ext>
            </a:extLst>
          </p:cNvPr>
          <p:cNvPicPr preferRelativeResize="0"/>
          <p:nvPr/>
        </p:nvPicPr>
        <p:blipFill rotWithShape="1">
          <a:blip r:embed="rId3">
            <a:alphaModFix/>
          </a:blip>
          <a:srcRect/>
          <a:stretch/>
        </p:blipFill>
        <p:spPr>
          <a:xfrm>
            <a:off x="7436168" y="2738361"/>
            <a:ext cx="563762" cy="544480"/>
          </a:xfrm>
          <a:prstGeom prst="rect">
            <a:avLst/>
          </a:prstGeom>
          <a:noFill/>
          <a:ln>
            <a:noFill/>
          </a:ln>
        </p:spPr>
      </p:pic>
      <p:pic>
        <p:nvPicPr>
          <p:cNvPr id="22" name="Google Shape;858;ge64a18ca29_0_0">
            <a:extLst>
              <a:ext uri="{FF2B5EF4-FFF2-40B4-BE49-F238E27FC236}">
                <a16:creationId xmlns:a16="http://schemas.microsoft.com/office/drawing/2014/main" id="{902D464E-EA50-E0A3-F1C3-77D5139BF7F9}"/>
              </a:ext>
            </a:extLst>
          </p:cNvPr>
          <p:cNvPicPr preferRelativeResize="0"/>
          <p:nvPr/>
        </p:nvPicPr>
        <p:blipFill rotWithShape="1">
          <a:blip r:embed="rId3">
            <a:alphaModFix/>
          </a:blip>
          <a:srcRect/>
          <a:stretch/>
        </p:blipFill>
        <p:spPr>
          <a:xfrm>
            <a:off x="8823386" y="2738361"/>
            <a:ext cx="563762" cy="544480"/>
          </a:xfrm>
          <a:prstGeom prst="rect">
            <a:avLst/>
          </a:prstGeom>
          <a:noFill/>
          <a:ln>
            <a:noFill/>
          </a:ln>
        </p:spPr>
      </p:pic>
      <p:pic>
        <p:nvPicPr>
          <p:cNvPr id="23" name="Google Shape;858;ge64a18ca29_0_0">
            <a:extLst>
              <a:ext uri="{FF2B5EF4-FFF2-40B4-BE49-F238E27FC236}">
                <a16:creationId xmlns:a16="http://schemas.microsoft.com/office/drawing/2014/main" id="{ABB438DC-8F2B-4708-95B8-960C47105A58}"/>
              </a:ext>
            </a:extLst>
          </p:cNvPr>
          <p:cNvPicPr preferRelativeResize="0"/>
          <p:nvPr/>
        </p:nvPicPr>
        <p:blipFill rotWithShape="1">
          <a:blip r:embed="rId3">
            <a:alphaModFix/>
          </a:blip>
          <a:srcRect/>
          <a:stretch/>
        </p:blipFill>
        <p:spPr>
          <a:xfrm>
            <a:off x="9767140" y="2714559"/>
            <a:ext cx="563762" cy="544480"/>
          </a:xfrm>
          <a:prstGeom prst="rect">
            <a:avLst/>
          </a:prstGeom>
          <a:noFill/>
          <a:ln>
            <a:noFill/>
          </a:ln>
        </p:spPr>
      </p:pic>
      <p:sp>
        <p:nvSpPr>
          <p:cNvPr id="24" name="Rectangle: Rounded Corners 23">
            <a:extLst>
              <a:ext uri="{FF2B5EF4-FFF2-40B4-BE49-F238E27FC236}">
                <a16:creationId xmlns:a16="http://schemas.microsoft.com/office/drawing/2014/main" id="{F32B0547-1D39-44C5-F1D8-DF9D8EDA4E85}"/>
              </a:ext>
            </a:extLst>
          </p:cNvPr>
          <p:cNvSpPr/>
          <p:nvPr/>
        </p:nvSpPr>
        <p:spPr>
          <a:xfrm>
            <a:off x="1938493" y="5089793"/>
            <a:ext cx="8824511" cy="715035"/>
          </a:xfrm>
          <a:prstGeom prst="roundRect">
            <a:avLst/>
          </a:prstGeom>
          <a:noFill/>
          <a:ln w="19050">
            <a:solidFill>
              <a:srgbClr val="B08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
        <p:nvSpPr>
          <p:cNvPr id="25" name="TextBox 24">
            <a:extLst>
              <a:ext uri="{FF2B5EF4-FFF2-40B4-BE49-F238E27FC236}">
                <a16:creationId xmlns:a16="http://schemas.microsoft.com/office/drawing/2014/main" id="{75FC9787-23A6-8FEC-F5FB-2CA2A1986FA4}"/>
              </a:ext>
            </a:extLst>
          </p:cNvPr>
          <p:cNvSpPr txBox="1"/>
          <p:nvPr/>
        </p:nvSpPr>
        <p:spPr>
          <a:xfrm>
            <a:off x="2046760" y="5262644"/>
            <a:ext cx="940709" cy="369332"/>
          </a:xfrm>
          <a:prstGeom prst="rect">
            <a:avLst/>
          </a:prstGeom>
          <a:noFill/>
        </p:spPr>
        <p:txBody>
          <a:bodyPr wrap="square" rtlCol="0">
            <a:spAutoFit/>
          </a:bodyPr>
          <a:lstStyle/>
          <a:p>
            <a:r>
              <a:rPr lang="fr-FR" dirty="0" err="1">
                <a:solidFill>
                  <a:srgbClr val="FFC000"/>
                </a:solidFill>
                <a:latin typeface="Arial" panose="020B0604020202020204" pitchFamily="34" charset="0"/>
                <a:cs typeface="Arial" panose="020B0604020202020204" pitchFamily="34" charset="0"/>
              </a:rPr>
              <a:t>Roles</a:t>
            </a:r>
            <a:endParaRPr lang="fr-DZ" dirty="0">
              <a:solidFill>
                <a:srgbClr val="FFC0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0A5BBFA-7CFD-6756-8467-227DB036C086}"/>
              </a:ext>
            </a:extLst>
          </p:cNvPr>
          <p:cNvSpPr txBox="1"/>
          <p:nvPr/>
        </p:nvSpPr>
        <p:spPr>
          <a:xfrm>
            <a:off x="3507555" y="5313444"/>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Scientist</a:t>
            </a:r>
            <a:endParaRPr lang="fr-DZ"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C2F24A8-C7AB-3498-3D57-B4E913C7A6B9}"/>
              </a:ext>
            </a:extLst>
          </p:cNvPr>
          <p:cNvSpPr txBox="1"/>
          <p:nvPr/>
        </p:nvSpPr>
        <p:spPr>
          <a:xfrm>
            <a:off x="5972206" y="5272581"/>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Domain Expert</a:t>
            </a:r>
            <a:endParaRPr lang="fr-DZ"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F78D032-6E42-09E6-89C3-40979F5A057F}"/>
              </a:ext>
            </a:extLst>
          </p:cNvPr>
          <p:cNvSpPr txBox="1"/>
          <p:nvPr/>
        </p:nvSpPr>
        <p:spPr>
          <a:xfrm>
            <a:off x="8776178" y="5280028"/>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Engineer</a:t>
            </a:r>
            <a:endParaRPr lang="fr-DZ" dirty="0">
              <a:latin typeface="Arial" panose="020B0604020202020204" pitchFamily="34" charset="0"/>
              <a:cs typeface="Arial" panose="020B0604020202020204" pitchFamily="34" charset="0"/>
            </a:endParaRPr>
          </a:p>
        </p:txBody>
      </p:sp>
      <p:sp>
        <p:nvSpPr>
          <p:cNvPr id="36" name="Arc 35">
            <a:extLst>
              <a:ext uri="{FF2B5EF4-FFF2-40B4-BE49-F238E27FC236}">
                <a16:creationId xmlns:a16="http://schemas.microsoft.com/office/drawing/2014/main" id="{F93CA5FA-3CE6-0F60-5635-7A81E4FBA7B5}"/>
              </a:ext>
            </a:extLst>
          </p:cNvPr>
          <p:cNvSpPr/>
          <p:nvPr/>
        </p:nvSpPr>
        <p:spPr>
          <a:xfrm rot="16200000">
            <a:off x="3856443" y="3101655"/>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sp>
        <p:nvSpPr>
          <p:cNvPr id="37" name="Arc 36">
            <a:extLst>
              <a:ext uri="{FF2B5EF4-FFF2-40B4-BE49-F238E27FC236}">
                <a16:creationId xmlns:a16="http://schemas.microsoft.com/office/drawing/2014/main" id="{8248D1D7-42D7-A32A-EE7F-E34D462878EA}"/>
              </a:ext>
            </a:extLst>
          </p:cNvPr>
          <p:cNvSpPr/>
          <p:nvPr/>
        </p:nvSpPr>
        <p:spPr>
          <a:xfrm rot="16200000">
            <a:off x="5440162" y="3135242"/>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8" name="Arc 37">
            <a:extLst>
              <a:ext uri="{FF2B5EF4-FFF2-40B4-BE49-F238E27FC236}">
                <a16:creationId xmlns:a16="http://schemas.microsoft.com/office/drawing/2014/main" id="{1306C5EB-A6AD-C26D-CC1D-ED5E55532C4C}"/>
              </a:ext>
            </a:extLst>
          </p:cNvPr>
          <p:cNvSpPr/>
          <p:nvPr/>
        </p:nvSpPr>
        <p:spPr>
          <a:xfrm rot="16200000">
            <a:off x="5981290" y="1980262"/>
            <a:ext cx="2443391" cy="3176046"/>
          </a:xfrm>
          <a:prstGeom prst="arc">
            <a:avLst>
              <a:gd name="adj1" fmla="val 16948486"/>
              <a:gd name="adj2" fmla="val 4909030"/>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9" name="Rectangle 38">
            <a:extLst>
              <a:ext uri="{FF2B5EF4-FFF2-40B4-BE49-F238E27FC236}">
                <a16:creationId xmlns:a16="http://schemas.microsoft.com/office/drawing/2014/main" id="{18F2C317-FE9B-3086-0B4C-1453792852BE}"/>
              </a:ext>
            </a:extLst>
          </p:cNvPr>
          <p:cNvSpPr/>
          <p:nvPr/>
        </p:nvSpPr>
        <p:spPr>
          <a:xfrm>
            <a:off x="2924082" y="2542411"/>
            <a:ext cx="847381" cy="369306"/>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Model </a:t>
            </a:r>
            <a:r>
              <a:rPr lang="fr-FR" sz="900" dirty="0" err="1">
                <a:solidFill>
                  <a:srgbClr val="000000"/>
                </a:solidFill>
                <a:latin typeface="Arial" panose="020B0604020202020204" pitchFamily="34" charset="0"/>
                <a:cs typeface="Arial" panose="020B0604020202020204" pitchFamily="34" charset="0"/>
              </a:rPr>
              <a:t>Requirement</a:t>
            </a:r>
            <a:endParaRPr lang="fr-DZ" sz="900" dirty="0">
              <a:solidFill>
                <a:srgbClr val="000000"/>
              </a:solidFill>
              <a:latin typeface="Arial" panose="020B0604020202020204" pitchFamily="34" charset="0"/>
              <a:cs typeface="Arial" panose="020B0604020202020204" pitchFamily="34" charset="0"/>
            </a:endParaRPr>
          </a:p>
        </p:txBody>
      </p:sp>
      <p:sp>
        <p:nvSpPr>
          <p:cNvPr id="40" name="Arc 39">
            <a:extLst>
              <a:ext uri="{FF2B5EF4-FFF2-40B4-BE49-F238E27FC236}">
                <a16:creationId xmlns:a16="http://schemas.microsoft.com/office/drawing/2014/main" id="{1989E4E7-6364-FAC2-C67E-99A4056F4766}"/>
              </a:ext>
            </a:extLst>
          </p:cNvPr>
          <p:cNvSpPr/>
          <p:nvPr/>
        </p:nvSpPr>
        <p:spPr>
          <a:xfrm rot="16200000">
            <a:off x="2282175" y="3051771"/>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pic>
        <p:nvPicPr>
          <p:cNvPr id="41" name="Google Shape;858;ge64a18ca29_0_0">
            <a:extLst>
              <a:ext uri="{FF2B5EF4-FFF2-40B4-BE49-F238E27FC236}">
                <a16:creationId xmlns:a16="http://schemas.microsoft.com/office/drawing/2014/main" id="{754E7CE2-6C24-13C6-5EE5-3182D629ECC4}"/>
              </a:ext>
            </a:extLst>
          </p:cNvPr>
          <p:cNvPicPr preferRelativeResize="0"/>
          <p:nvPr/>
        </p:nvPicPr>
        <p:blipFill rotWithShape="1">
          <a:blip r:embed="rId3">
            <a:alphaModFix/>
          </a:blip>
          <a:srcRect/>
          <a:stretch/>
        </p:blipFill>
        <p:spPr>
          <a:xfrm>
            <a:off x="4932051" y="3796420"/>
            <a:ext cx="486547" cy="487368"/>
          </a:xfrm>
          <a:prstGeom prst="rect">
            <a:avLst/>
          </a:prstGeom>
          <a:noFill/>
          <a:ln>
            <a:noFill/>
          </a:ln>
        </p:spPr>
      </p:pic>
      <p:sp>
        <p:nvSpPr>
          <p:cNvPr id="42" name="Rectangle 41">
            <a:extLst>
              <a:ext uri="{FF2B5EF4-FFF2-40B4-BE49-F238E27FC236}">
                <a16:creationId xmlns:a16="http://schemas.microsoft.com/office/drawing/2014/main" id="{7A5A5738-4E49-DE19-71C8-5E8A25984318}"/>
              </a:ext>
            </a:extLst>
          </p:cNvPr>
          <p:cNvSpPr/>
          <p:nvPr/>
        </p:nvSpPr>
        <p:spPr>
          <a:xfrm>
            <a:off x="4368056" y="2805282"/>
            <a:ext cx="847381" cy="1915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Raw data</a:t>
            </a:r>
            <a:endParaRPr lang="fr-DZ" sz="900" dirty="0">
              <a:solidFill>
                <a:srgbClr val="0000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86979C20-F8A3-AF36-71A9-3A98013BA98C}"/>
              </a:ext>
            </a:extLst>
          </p:cNvPr>
          <p:cNvSpPr/>
          <p:nvPr/>
        </p:nvSpPr>
        <p:spPr>
          <a:xfrm>
            <a:off x="6026935" y="2737780"/>
            <a:ext cx="600246" cy="32273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Training</a:t>
            </a:r>
          </a:p>
          <a:p>
            <a:pPr algn="ctr"/>
            <a:r>
              <a:rPr lang="fr-FR" sz="900" dirty="0">
                <a:solidFill>
                  <a:srgbClr val="000000"/>
                </a:solidFill>
                <a:latin typeface="Arial" panose="020B0604020202020204" pitchFamily="34" charset="0"/>
                <a:cs typeface="Arial" panose="020B0604020202020204" pitchFamily="34" charset="0"/>
              </a:rPr>
              <a:t>Data</a:t>
            </a:r>
            <a:endParaRPr lang="fr-DZ" sz="900" dirty="0">
              <a:solidFill>
                <a:srgbClr val="000000"/>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90BE80BF-7266-D92D-81B2-673DED6FDE4C}"/>
              </a:ext>
            </a:extLst>
          </p:cNvPr>
          <p:cNvSpPr/>
          <p:nvPr/>
        </p:nvSpPr>
        <p:spPr>
          <a:xfrm>
            <a:off x="6728613" y="2216713"/>
            <a:ext cx="894583" cy="18927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Test Data</a:t>
            </a:r>
            <a:endParaRPr lang="fr-DZ" sz="900" dirty="0">
              <a:solidFill>
                <a:srgbClr val="000000"/>
              </a:solidFill>
              <a:latin typeface="Arial" panose="020B0604020202020204" pitchFamily="34" charset="0"/>
              <a:cs typeface="Arial" panose="020B0604020202020204" pitchFamily="34" charset="0"/>
            </a:endParaRPr>
          </a:p>
        </p:txBody>
      </p:sp>
      <p:pic>
        <p:nvPicPr>
          <p:cNvPr id="51" name="Google Shape;860;ge64a18ca29_0_0">
            <a:extLst>
              <a:ext uri="{FF2B5EF4-FFF2-40B4-BE49-F238E27FC236}">
                <a16:creationId xmlns:a16="http://schemas.microsoft.com/office/drawing/2014/main" id="{4B71FB82-3871-11E1-4C67-D61A288FCC88}"/>
              </a:ext>
            </a:extLst>
          </p:cNvPr>
          <p:cNvPicPr preferRelativeResize="0"/>
          <p:nvPr/>
        </p:nvPicPr>
        <p:blipFill rotWithShape="1">
          <a:blip r:embed="rId5">
            <a:alphaModFix/>
          </a:blip>
          <a:srcRect/>
          <a:stretch/>
        </p:blipFill>
        <p:spPr>
          <a:xfrm>
            <a:off x="1803418" y="2554799"/>
            <a:ext cx="465096" cy="487368"/>
          </a:xfrm>
          <a:prstGeom prst="rect">
            <a:avLst/>
          </a:prstGeom>
          <a:noFill/>
          <a:ln>
            <a:noFill/>
          </a:ln>
        </p:spPr>
      </p:pic>
    </p:spTree>
    <p:extLst>
      <p:ext uri="{BB962C8B-B14F-4D97-AF65-F5344CB8AC3E}">
        <p14:creationId xmlns:p14="http://schemas.microsoft.com/office/powerpoint/2010/main" val="119022605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685E-9A87-0591-24CF-2E1F0F52F9D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Creating arrays II</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A7216E6-128A-B085-B893-FA425AE761ED}"/>
              </a:ext>
            </a:extLst>
          </p:cNvPr>
          <p:cNvSpPr>
            <a:spLocks noGrp="1"/>
          </p:cNvSpPr>
          <p:nvPr>
            <p:ph type="sldNum" sz="quarter" idx="10"/>
          </p:nvPr>
        </p:nvSpPr>
        <p:spPr/>
        <p:txBody>
          <a:bodyPr/>
          <a:lstStyle/>
          <a:p>
            <a:pPr>
              <a:defRPr/>
            </a:pPr>
            <a:endParaRPr lang="en-US" dirty="0"/>
          </a:p>
        </p:txBody>
      </p:sp>
      <p:grpSp>
        <p:nvGrpSpPr>
          <p:cNvPr id="5" name="Group 4">
            <a:extLst>
              <a:ext uri="{FF2B5EF4-FFF2-40B4-BE49-F238E27FC236}">
                <a16:creationId xmlns:a16="http://schemas.microsoft.com/office/drawing/2014/main" id="{49CBE15E-B51C-E49F-BBB8-8C6EB7D73BF9}"/>
              </a:ext>
            </a:extLst>
          </p:cNvPr>
          <p:cNvGrpSpPr/>
          <p:nvPr/>
        </p:nvGrpSpPr>
        <p:grpSpPr>
          <a:xfrm>
            <a:off x="2071662" y="1556792"/>
            <a:ext cx="7477657" cy="1571402"/>
            <a:chOff x="547661" y="1556792"/>
            <a:chExt cx="7477657" cy="1571402"/>
          </a:xfrm>
        </p:grpSpPr>
        <p:sp>
          <p:nvSpPr>
            <p:cNvPr id="6" name="TextBox 5">
              <a:extLst>
                <a:ext uri="{FF2B5EF4-FFF2-40B4-BE49-F238E27FC236}">
                  <a16:creationId xmlns:a16="http://schemas.microsoft.com/office/drawing/2014/main" id="{40A702CB-82C9-C359-2747-B57F48DC6B29}"/>
                </a:ext>
              </a:extLst>
            </p:cNvPr>
            <p:cNvSpPr txBox="1"/>
            <p:nvPr/>
          </p:nvSpPr>
          <p:spPr>
            <a:xfrm>
              <a:off x="547661" y="1556792"/>
              <a:ext cx="7192691"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e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np.random.uniform</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(0.0, 1.0, (2, 3))</a:t>
              </a:r>
            </a:p>
          </p:txBody>
        </p:sp>
        <p:grpSp>
          <p:nvGrpSpPr>
            <p:cNvPr id="7" name="Group 6">
              <a:extLst>
                <a:ext uri="{FF2B5EF4-FFF2-40B4-BE49-F238E27FC236}">
                  <a16:creationId xmlns:a16="http://schemas.microsoft.com/office/drawing/2014/main" id="{9B49AC2E-17FC-03B6-19B6-18C4437AB706}"/>
                </a:ext>
              </a:extLst>
            </p:cNvPr>
            <p:cNvGrpSpPr/>
            <p:nvPr/>
          </p:nvGrpSpPr>
          <p:grpSpPr>
            <a:xfrm>
              <a:off x="4144007" y="1926124"/>
              <a:ext cx="3881311" cy="1202070"/>
              <a:chOff x="3637248" y="4437112"/>
              <a:chExt cx="3881311" cy="1202070"/>
            </a:xfrm>
          </p:grpSpPr>
          <p:sp>
            <p:nvSpPr>
              <p:cNvPr id="8" name="TextBox 7">
                <a:extLst>
                  <a:ext uri="{FF2B5EF4-FFF2-40B4-BE49-F238E27FC236}">
                    <a16:creationId xmlns:a16="http://schemas.microsoft.com/office/drawing/2014/main" id="{70D06DBD-4684-D49F-2DA5-C3C42BC7FD64}"/>
                  </a:ext>
                </a:extLst>
              </p:cNvPr>
              <p:cNvSpPr txBox="1"/>
              <p:nvPr/>
            </p:nvSpPr>
            <p:spPr>
              <a:xfrm>
                <a:off x="4065241" y="4715852"/>
                <a:ext cx="3453318"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2 × 3 array, elements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x</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randomly drawn from  uniform</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distribution such that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x</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Symbol"/>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[0.0, 1.0[</a:t>
                </a:r>
              </a:p>
            </p:txBody>
          </p:sp>
          <p:cxnSp>
            <p:nvCxnSpPr>
              <p:cNvPr id="9" name="Straight Arrow Connector 8">
                <a:extLst>
                  <a:ext uri="{FF2B5EF4-FFF2-40B4-BE49-F238E27FC236}">
                    <a16:creationId xmlns:a16="http://schemas.microsoft.com/office/drawing/2014/main" id="{2373EE9E-756C-A2E1-059F-6888C6C931B5}"/>
                  </a:ext>
                </a:extLst>
              </p:cNvPr>
              <p:cNvCxnSpPr>
                <a:stCxn id="8" idx="1"/>
                <a:endCxn id="6" idx="2"/>
              </p:cNvCxnSpPr>
              <p:nvPr/>
            </p:nvCxnSpPr>
            <p:spPr>
              <a:xfrm flipH="1" flipV="1">
                <a:off x="3637248" y="4437112"/>
                <a:ext cx="427993" cy="740405"/>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75B852AF-E724-3620-FDFB-43B7F466D1F3}"/>
              </a:ext>
            </a:extLst>
          </p:cNvPr>
          <p:cNvGrpSpPr/>
          <p:nvPr/>
        </p:nvGrpSpPr>
        <p:grpSpPr>
          <a:xfrm>
            <a:off x="2063552" y="3491717"/>
            <a:ext cx="7229654" cy="1460485"/>
            <a:chOff x="539552" y="3491716"/>
            <a:chExt cx="7229654" cy="1460485"/>
          </a:xfrm>
        </p:grpSpPr>
        <p:sp>
          <p:nvSpPr>
            <p:cNvPr id="11" name="TextBox 10">
              <a:extLst>
                <a:ext uri="{FF2B5EF4-FFF2-40B4-BE49-F238E27FC236}">
                  <a16:creationId xmlns:a16="http://schemas.microsoft.com/office/drawing/2014/main" id="{A9D5399D-993E-A877-4700-E4286AC6FAEA}"/>
                </a:ext>
              </a:extLst>
            </p:cNvPr>
            <p:cNvSpPr txBox="1"/>
            <p:nvPr/>
          </p:nvSpPr>
          <p:spPr>
            <a:xfrm>
              <a:off x="539552" y="3491716"/>
              <a:ext cx="7200800"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f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np.array</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([[3.1, 4.2, -1.1], [-0.3, 1.3, 13.1]])</a:t>
              </a:r>
            </a:p>
          </p:txBody>
        </p:sp>
        <p:grpSp>
          <p:nvGrpSpPr>
            <p:cNvPr id="12" name="Group 11">
              <a:extLst>
                <a:ext uri="{FF2B5EF4-FFF2-40B4-BE49-F238E27FC236}">
                  <a16:creationId xmlns:a16="http://schemas.microsoft.com/office/drawing/2014/main" id="{B41095F2-064E-4996-10BE-E970F161361B}"/>
                </a:ext>
              </a:extLst>
            </p:cNvPr>
            <p:cNvGrpSpPr/>
            <p:nvPr/>
          </p:nvGrpSpPr>
          <p:grpSpPr>
            <a:xfrm>
              <a:off x="4139953" y="4027132"/>
              <a:ext cx="3629253" cy="925069"/>
              <a:chOff x="3637249" y="4437114"/>
              <a:chExt cx="3629253" cy="925069"/>
            </a:xfrm>
          </p:grpSpPr>
          <p:sp>
            <p:nvSpPr>
              <p:cNvPr id="13" name="TextBox 12">
                <a:extLst>
                  <a:ext uri="{FF2B5EF4-FFF2-40B4-BE49-F238E27FC236}">
                    <a16:creationId xmlns:a16="http://schemas.microsoft.com/office/drawing/2014/main" id="{C2D2CDFF-47B4-C5D1-47F0-0DCB1543A6FE}"/>
                  </a:ext>
                </a:extLst>
              </p:cNvPr>
              <p:cNvSpPr txBox="1"/>
              <p:nvPr/>
            </p:nvSpPr>
            <p:spPr>
              <a:xfrm>
                <a:off x="4065241" y="4715852"/>
                <a:ext cx="320126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2 × 3 array from a Python</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list of lists</a:t>
                </a:r>
              </a:p>
            </p:txBody>
          </p:sp>
          <p:cxnSp>
            <p:nvCxnSpPr>
              <p:cNvPr id="14" name="Straight Arrow Connector 13">
                <a:extLst>
                  <a:ext uri="{FF2B5EF4-FFF2-40B4-BE49-F238E27FC236}">
                    <a16:creationId xmlns:a16="http://schemas.microsoft.com/office/drawing/2014/main" id="{AEF27A50-A57E-772C-760E-8DCAF382EDFB}"/>
                  </a:ext>
                </a:extLst>
              </p:cNvPr>
              <p:cNvCxnSpPr>
                <a:stCxn id="13" idx="1"/>
              </p:cNvCxnSpPr>
              <p:nvPr/>
            </p:nvCxnSpPr>
            <p:spPr>
              <a:xfrm flipH="1" flipV="1">
                <a:off x="3637249" y="4437114"/>
                <a:ext cx="427992" cy="60190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C23276EB-9401-C196-6354-B9A751B0BA09}"/>
              </a:ext>
            </a:extLst>
          </p:cNvPr>
          <p:cNvGrpSpPr/>
          <p:nvPr/>
        </p:nvGrpSpPr>
        <p:grpSpPr>
          <a:xfrm>
            <a:off x="2063552" y="5075893"/>
            <a:ext cx="7776864" cy="1375703"/>
            <a:chOff x="539552" y="5075892"/>
            <a:chExt cx="7776864" cy="1375703"/>
          </a:xfrm>
        </p:grpSpPr>
        <p:sp>
          <p:nvSpPr>
            <p:cNvPr id="16" name="TextBox 15">
              <a:extLst>
                <a:ext uri="{FF2B5EF4-FFF2-40B4-BE49-F238E27FC236}">
                  <a16:creationId xmlns:a16="http://schemas.microsoft.com/office/drawing/2014/main" id="{0F6238C3-36A2-3A09-537F-AA78C1415059}"/>
                </a:ext>
              </a:extLst>
            </p:cNvPr>
            <p:cNvSpPr txBox="1"/>
            <p:nvPr/>
          </p:nvSpPr>
          <p:spPr>
            <a:xfrm>
              <a:off x="6615309" y="5805264"/>
              <a:ext cx="1701107" cy="646331"/>
            </a:xfrm>
            <a:prstGeom prst="rect">
              <a:avLst/>
            </a:prstGeom>
            <a:solidFill>
              <a:schemeClr val="bg1">
                <a:lumMod val="95000"/>
              </a:schemeClr>
            </a:solid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1.2 2.3 3.4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BE"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4.5 5.6 6.7</a:t>
              </a:r>
            </a:p>
          </p:txBody>
        </p:sp>
        <p:sp>
          <p:nvSpPr>
            <p:cNvPr id="17" name="TextBox 16">
              <a:extLst>
                <a:ext uri="{FF2B5EF4-FFF2-40B4-BE49-F238E27FC236}">
                  <a16:creationId xmlns:a16="http://schemas.microsoft.com/office/drawing/2014/main" id="{7A440646-5F6A-239C-626B-395A80B99D77}"/>
                </a:ext>
              </a:extLst>
            </p:cNvPr>
            <p:cNvSpPr txBox="1"/>
            <p:nvPr/>
          </p:nvSpPr>
          <p:spPr>
            <a:xfrm>
              <a:off x="539552" y="5075892"/>
              <a:ext cx="7200800"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f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np.genfromtxt</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('matrix.txt')</a:t>
              </a:r>
            </a:p>
          </p:txBody>
        </p:sp>
        <p:grpSp>
          <p:nvGrpSpPr>
            <p:cNvPr id="18" name="Group 17">
              <a:extLst>
                <a:ext uri="{FF2B5EF4-FFF2-40B4-BE49-F238E27FC236}">
                  <a16:creationId xmlns:a16="http://schemas.microsoft.com/office/drawing/2014/main" id="{183FE457-E6EC-4DB1-E8A1-C1E3447B38FD}"/>
                </a:ext>
              </a:extLst>
            </p:cNvPr>
            <p:cNvGrpSpPr/>
            <p:nvPr/>
          </p:nvGrpSpPr>
          <p:grpSpPr>
            <a:xfrm>
              <a:off x="4139952" y="5456263"/>
              <a:ext cx="2239065" cy="925065"/>
              <a:chOff x="3637249" y="4437118"/>
              <a:chExt cx="2239065" cy="925065"/>
            </a:xfrm>
          </p:grpSpPr>
          <p:sp>
            <p:nvSpPr>
              <p:cNvPr id="19" name="TextBox 18">
                <a:extLst>
                  <a:ext uri="{FF2B5EF4-FFF2-40B4-BE49-F238E27FC236}">
                    <a16:creationId xmlns:a16="http://schemas.microsoft.com/office/drawing/2014/main" id="{74510FF1-8291-0CAC-10BF-825F0F8203C7}"/>
                  </a:ext>
                </a:extLst>
              </p:cNvPr>
              <p:cNvSpPr txBox="1"/>
              <p:nvPr/>
            </p:nvSpPr>
            <p:spPr>
              <a:xfrm>
                <a:off x="4065241" y="4715852"/>
                <a:ext cx="181107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2 × 3 array</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text file</a:t>
                </a:r>
              </a:p>
            </p:txBody>
          </p:sp>
          <p:cxnSp>
            <p:nvCxnSpPr>
              <p:cNvPr id="20" name="Straight Arrow Connector 19">
                <a:extLst>
                  <a:ext uri="{FF2B5EF4-FFF2-40B4-BE49-F238E27FC236}">
                    <a16:creationId xmlns:a16="http://schemas.microsoft.com/office/drawing/2014/main" id="{6D410CCC-0514-16D4-FBF5-8724851401E6}"/>
                  </a:ext>
                </a:extLst>
              </p:cNvPr>
              <p:cNvCxnSpPr>
                <a:stCxn id="19" idx="1"/>
              </p:cNvCxnSpPr>
              <p:nvPr/>
            </p:nvCxnSpPr>
            <p:spPr>
              <a:xfrm flipH="1" flipV="1">
                <a:off x="3637249" y="4437118"/>
                <a:ext cx="427992" cy="60190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8413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B0F6-8C27-0F18-5E77-E1E40F792E9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Creating arrays III</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7D6F29C-52CD-C848-C891-5EFB42B3B334}"/>
              </a:ext>
            </a:extLst>
          </p:cNvPr>
          <p:cNvSpPr>
            <a:spLocks noGrp="1"/>
          </p:cNvSpPr>
          <p:nvPr>
            <p:ph type="sldNum" sz="quarter" idx="10"/>
          </p:nvPr>
        </p:nvSpPr>
        <p:spPr/>
        <p:txBody>
          <a:bodyPr/>
          <a:lstStyle/>
          <a:p>
            <a:pPr>
              <a:defRPr/>
            </a:pPr>
            <a:endParaRPr lang="en-US" dirty="0"/>
          </a:p>
        </p:txBody>
      </p:sp>
      <p:grpSp>
        <p:nvGrpSpPr>
          <p:cNvPr id="5" name="Group 4">
            <a:extLst>
              <a:ext uri="{FF2B5EF4-FFF2-40B4-BE49-F238E27FC236}">
                <a16:creationId xmlns:a16="http://schemas.microsoft.com/office/drawing/2014/main" id="{2F904C81-5AE5-75C6-CFF8-5D23FC36B88F}"/>
              </a:ext>
            </a:extLst>
          </p:cNvPr>
          <p:cNvGrpSpPr/>
          <p:nvPr/>
        </p:nvGrpSpPr>
        <p:grpSpPr>
          <a:xfrm>
            <a:off x="2071661" y="1556793"/>
            <a:ext cx="8111676" cy="1294403"/>
            <a:chOff x="547661" y="1556792"/>
            <a:chExt cx="8111676" cy="1294403"/>
          </a:xfrm>
        </p:grpSpPr>
        <p:sp>
          <p:nvSpPr>
            <p:cNvPr id="6" name="TextBox 5">
              <a:extLst>
                <a:ext uri="{FF2B5EF4-FFF2-40B4-BE49-F238E27FC236}">
                  <a16:creationId xmlns:a16="http://schemas.microsoft.com/office/drawing/2014/main" id="{47C4A0AB-A131-C6A5-E450-C7B1BA3674FC}"/>
                </a:ext>
              </a:extLst>
            </p:cNvPr>
            <p:cNvSpPr txBox="1"/>
            <p:nvPr/>
          </p:nvSpPr>
          <p:spPr>
            <a:xfrm>
              <a:off x="547661" y="1556792"/>
              <a:ext cx="7192691"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e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np.arange</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(-1.0, 1.0, 0.25)</a:t>
              </a:r>
            </a:p>
          </p:txBody>
        </p:sp>
        <p:grpSp>
          <p:nvGrpSpPr>
            <p:cNvPr id="7" name="Group 6">
              <a:extLst>
                <a:ext uri="{FF2B5EF4-FFF2-40B4-BE49-F238E27FC236}">
                  <a16:creationId xmlns:a16="http://schemas.microsoft.com/office/drawing/2014/main" id="{F2F25F24-28E6-12B5-07AC-169298388304}"/>
                </a:ext>
              </a:extLst>
            </p:cNvPr>
            <p:cNvGrpSpPr/>
            <p:nvPr/>
          </p:nvGrpSpPr>
          <p:grpSpPr>
            <a:xfrm>
              <a:off x="4144007" y="1926124"/>
              <a:ext cx="4515330" cy="925071"/>
              <a:chOff x="3637248" y="4437112"/>
              <a:chExt cx="4515330" cy="925071"/>
            </a:xfrm>
          </p:grpSpPr>
          <p:sp>
            <p:nvSpPr>
              <p:cNvPr id="8" name="TextBox 7">
                <a:extLst>
                  <a:ext uri="{FF2B5EF4-FFF2-40B4-BE49-F238E27FC236}">
                    <a16:creationId xmlns:a16="http://schemas.microsoft.com/office/drawing/2014/main" id="{CB8AF14F-F77C-0190-3915-D456D95540DE}"/>
                  </a:ext>
                </a:extLst>
              </p:cNvPr>
              <p:cNvSpPr txBox="1"/>
              <p:nvPr/>
            </p:nvSpPr>
            <p:spPr>
              <a:xfrm>
                <a:off x="4065241" y="4715852"/>
                <a:ext cx="408733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8-element array, first element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last element less than 1.0, step 0.25  </a:t>
                </a:r>
              </a:p>
            </p:txBody>
          </p:sp>
          <p:cxnSp>
            <p:nvCxnSpPr>
              <p:cNvPr id="9" name="Straight Arrow Connector 8">
                <a:extLst>
                  <a:ext uri="{FF2B5EF4-FFF2-40B4-BE49-F238E27FC236}">
                    <a16:creationId xmlns:a16="http://schemas.microsoft.com/office/drawing/2014/main" id="{12CC367B-3209-D0C1-3AE6-97FA811BDCC9}"/>
                  </a:ext>
                </a:extLst>
              </p:cNvPr>
              <p:cNvCxnSpPr>
                <a:stCxn id="8" idx="1"/>
                <a:endCxn id="6" idx="2"/>
              </p:cNvCxnSpPr>
              <p:nvPr/>
            </p:nvCxnSpPr>
            <p:spPr>
              <a:xfrm flipH="1" flipV="1">
                <a:off x="3637248" y="4437112"/>
                <a:ext cx="427993" cy="601906"/>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EB9A2B40-DF0B-6633-8380-7973B3D0DB7A}"/>
              </a:ext>
            </a:extLst>
          </p:cNvPr>
          <p:cNvGrpSpPr/>
          <p:nvPr/>
        </p:nvGrpSpPr>
        <p:grpSpPr>
          <a:xfrm>
            <a:off x="2063552" y="4027133"/>
            <a:ext cx="8115730" cy="1460485"/>
            <a:chOff x="539552" y="3491716"/>
            <a:chExt cx="8115730" cy="1460485"/>
          </a:xfrm>
        </p:grpSpPr>
        <p:sp>
          <p:nvSpPr>
            <p:cNvPr id="11" name="TextBox 10">
              <a:extLst>
                <a:ext uri="{FF2B5EF4-FFF2-40B4-BE49-F238E27FC236}">
                  <a16:creationId xmlns:a16="http://schemas.microsoft.com/office/drawing/2014/main" id="{8BB6ABEE-906A-D21D-B90D-08295C5A8683}"/>
                </a:ext>
              </a:extLst>
            </p:cNvPr>
            <p:cNvSpPr txBox="1"/>
            <p:nvPr/>
          </p:nvSpPr>
          <p:spPr>
            <a:xfrm>
              <a:off x="539552" y="3491716"/>
              <a:ext cx="7200800"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f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np.linspace</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(-1.0, 1.0, 9)</a:t>
              </a:r>
            </a:p>
          </p:txBody>
        </p:sp>
        <p:grpSp>
          <p:nvGrpSpPr>
            <p:cNvPr id="12" name="Group 11">
              <a:extLst>
                <a:ext uri="{FF2B5EF4-FFF2-40B4-BE49-F238E27FC236}">
                  <a16:creationId xmlns:a16="http://schemas.microsoft.com/office/drawing/2014/main" id="{A087EB56-9D66-DBF7-25EB-9E0FF30E2A5B}"/>
                </a:ext>
              </a:extLst>
            </p:cNvPr>
            <p:cNvGrpSpPr/>
            <p:nvPr/>
          </p:nvGrpSpPr>
          <p:grpSpPr>
            <a:xfrm>
              <a:off x="4139953" y="4027132"/>
              <a:ext cx="4515329" cy="925069"/>
              <a:chOff x="3637249" y="4437114"/>
              <a:chExt cx="4515329" cy="925069"/>
            </a:xfrm>
          </p:grpSpPr>
          <p:sp>
            <p:nvSpPr>
              <p:cNvPr id="13" name="TextBox 12">
                <a:extLst>
                  <a:ext uri="{FF2B5EF4-FFF2-40B4-BE49-F238E27FC236}">
                    <a16:creationId xmlns:a16="http://schemas.microsoft.com/office/drawing/2014/main" id="{E82D5E57-9BE0-3640-11B6-C2518FF4DE31}"/>
                  </a:ext>
                </a:extLst>
              </p:cNvPr>
              <p:cNvSpPr txBox="1"/>
              <p:nvPr/>
            </p:nvSpPr>
            <p:spPr>
              <a:xfrm>
                <a:off x="4065241" y="4715852"/>
                <a:ext cx="408733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9-element array, first element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last element 1.0, determine step  </a:t>
                </a:r>
              </a:p>
            </p:txBody>
          </p:sp>
          <p:cxnSp>
            <p:nvCxnSpPr>
              <p:cNvPr id="14" name="Straight Arrow Connector 13">
                <a:extLst>
                  <a:ext uri="{FF2B5EF4-FFF2-40B4-BE49-F238E27FC236}">
                    <a16:creationId xmlns:a16="http://schemas.microsoft.com/office/drawing/2014/main" id="{F38BE43F-080B-9E70-C484-39FFC043E192}"/>
                  </a:ext>
                </a:extLst>
              </p:cNvPr>
              <p:cNvCxnSpPr>
                <a:stCxn id="13" idx="1"/>
              </p:cNvCxnSpPr>
              <p:nvPr/>
            </p:nvCxnSpPr>
            <p:spPr>
              <a:xfrm flipH="1" flipV="1">
                <a:off x="3637249" y="4437114"/>
                <a:ext cx="427992" cy="601904"/>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sp>
        <p:nvSpPr>
          <p:cNvPr id="15" name="TextBox 14">
            <a:extLst>
              <a:ext uri="{FF2B5EF4-FFF2-40B4-BE49-F238E27FC236}">
                <a16:creationId xmlns:a16="http://schemas.microsoft.com/office/drawing/2014/main" id="{B9532060-74EE-9B36-7793-104599C9CE1C}"/>
              </a:ext>
            </a:extLst>
          </p:cNvPr>
          <p:cNvSpPr txBox="1"/>
          <p:nvPr/>
        </p:nvSpPr>
        <p:spPr>
          <a:xfrm>
            <a:off x="1933078" y="3307050"/>
            <a:ext cx="7691314"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-1.  -0.75  -0.5  -0.25  0.  0.25  0.5  0.75 ]</a:t>
            </a:r>
          </a:p>
        </p:txBody>
      </p:sp>
      <p:sp>
        <p:nvSpPr>
          <p:cNvPr id="16" name="TextBox 15">
            <a:extLst>
              <a:ext uri="{FF2B5EF4-FFF2-40B4-BE49-F238E27FC236}">
                <a16:creationId xmlns:a16="http://schemas.microsoft.com/office/drawing/2014/main" id="{7C3B60E2-71BD-9B49-1CD0-AEC62F756D21}"/>
              </a:ext>
            </a:extLst>
          </p:cNvPr>
          <p:cNvSpPr txBox="1"/>
          <p:nvPr/>
        </p:nvSpPr>
        <p:spPr>
          <a:xfrm>
            <a:off x="1919536" y="5733256"/>
            <a:ext cx="7704856"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-1.  -0.75  -0.5  -0.25  0.  0.25  0.5  0.75  1. ]</a:t>
            </a:r>
          </a:p>
        </p:txBody>
      </p:sp>
    </p:spTree>
    <p:extLst>
      <p:ext uri="{BB962C8B-B14F-4D97-AF65-F5344CB8AC3E}">
        <p14:creationId xmlns:p14="http://schemas.microsoft.com/office/powerpoint/2010/main" val="56475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8748-0F51-B3EB-F7EF-9D5202F93BD3}"/>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Convert Pandas </a:t>
            </a:r>
            <a:r>
              <a:rPr lang="en-US" sz="3600" dirty="0" err="1">
                <a:solidFill>
                  <a:srgbClr val="FF0000"/>
                </a:solidFill>
                <a:latin typeface="Arial" panose="020B0604020202020204" pitchFamily="34" charset="0"/>
                <a:cs typeface="Arial" panose="020B0604020202020204" pitchFamily="34" charset="0"/>
              </a:rPr>
              <a:t>DataFrame</a:t>
            </a:r>
            <a:r>
              <a:rPr lang="en-US" sz="3600" dirty="0">
                <a:latin typeface="Arial" panose="020B0604020202020204" pitchFamily="34" charset="0"/>
                <a:cs typeface="Arial" panose="020B0604020202020204" pitchFamily="34" charset="0"/>
              </a:rPr>
              <a:t> To </a:t>
            </a:r>
            <a:r>
              <a:rPr lang="en-US" sz="3600" dirty="0" err="1">
                <a:solidFill>
                  <a:srgbClr val="FF0000"/>
                </a:solidFill>
                <a:latin typeface="Arial" panose="020B0604020202020204" pitchFamily="34" charset="0"/>
                <a:cs typeface="Arial" panose="020B0604020202020204" pitchFamily="34" charset="0"/>
              </a:rPr>
              <a:t>Numpy</a:t>
            </a:r>
            <a:r>
              <a:rPr lang="en-US" sz="3600" dirty="0">
                <a:solidFill>
                  <a:srgbClr val="FF0000"/>
                </a:solidFill>
                <a:latin typeface="Arial" panose="020B0604020202020204" pitchFamily="34" charset="0"/>
                <a:cs typeface="Arial" panose="020B0604020202020204" pitchFamily="34" charset="0"/>
              </a:rPr>
              <a:t> Arrays</a:t>
            </a:r>
            <a:br>
              <a:rPr lang="en-US" sz="3600" dirty="0">
                <a:latin typeface="Arial" panose="020B0604020202020204" pitchFamily="34" charset="0"/>
                <a:cs typeface="Arial" panose="020B0604020202020204" pitchFamily="34" charset="0"/>
              </a:rPr>
            </a:br>
            <a:endParaRPr lang="fr-DZ"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34282C2-B66F-6B66-7355-E5F7154A1955}"/>
              </a:ext>
            </a:extLst>
          </p:cNvPr>
          <p:cNvSpPr>
            <a:spLocks noGrp="1"/>
          </p:cNvSpPr>
          <p:nvPr>
            <p:ph idx="1"/>
          </p:nvPr>
        </p:nvSpPr>
        <p:spPr>
          <a:xfrm>
            <a:off x="609600" y="1388282"/>
            <a:ext cx="10692384" cy="5058078"/>
          </a:xfrm>
        </p:spPr>
        <p:txBody>
          <a:bodyPr/>
          <a:lstStyle/>
          <a:p>
            <a:r>
              <a:rPr lang="en-US" dirty="0">
                <a:latin typeface="Arial" panose="020B0604020202020204" pitchFamily="34" charset="0"/>
                <a:cs typeface="Arial" panose="020B0604020202020204" pitchFamily="34" charset="0"/>
              </a:rPr>
              <a:t>import pandas as pd</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df</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pd.read_csv</a:t>
            </a:r>
            <a:r>
              <a:rPr lang="en-US" dirty="0">
                <a:latin typeface="Arial" panose="020B0604020202020204" pitchFamily="34" charset="0"/>
                <a:cs typeface="Arial" panose="020B0604020202020204" pitchFamily="34" charset="0"/>
              </a:rPr>
              <a:t>('datasets.csv')</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Convert </a:t>
            </a:r>
            <a:r>
              <a:rPr lang="en-US" dirty="0" err="1">
                <a:latin typeface="Arial" panose="020B0604020202020204" pitchFamily="34" charset="0"/>
                <a:cs typeface="Arial" panose="020B0604020202020204" pitchFamily="34" charset="0"/>
              </a:rPr>
              <a:t>DataFrame</a:t>
            </a:r>
            <a:r>
              <a:rPr lang="en-US" dirty="0">
                <a:latin typeface="Arial" panose="020B0604020202020204" pitchFamily="34" charset="0"/>
                <a:cs typeface="Arial" panose="020B0604020202020204" pitchFamily="34" charset="0"/>
              </a:rPr>
              <a:t> to </a:t>
            </a:r>
            <a:r>
              <a:rPr lang="en-US" dirty="0" err="1">
                <a:latin typeface="Arial" panose="020B0604020202020204" pitchFamily="34" charset="0"/>
                <a:cs typeface="Arial" panose="020B0604020202020204" pitchFamily="34" charset="0"/>
              </a:rPr>
              <a:t>numpy</a:t>
            </a:r>
            <a:r>
              <a:rPr lang="en-US" dirty="0">
                <a:latin typeface="Arial" panose="020B0604020202020204" pitchFamily="34" charset="0"/>
                <a:cs typeface="Arial" panose="020B0604020202020204" pitchFamily="34" charset="0"/>
              </a:rPr>
              <a:t> array</a:t>
            </a:r>
          </a:p>
          <a:p>
            <a:r>
              <a:rPr lang="en-US" dirty="0" err="1">
                <a:latin typeface="Arial" panose="020B0604020202020204" pitchFamily="34" charset="0"/>
                <a:cs typeface="Arial" panose="020B0604020202020204" pitchFamily="34" charset="0"/>
              </a:rPr>
              <a:t>arr</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df.</a:t>
            </a:r>
            <a:r>
              <a:rPr lang="en-US" b="1" dirty="0" err="1">
                <a:latin typeface="Arial" panose="020B0604020202020204" pitchFamily="34" charset="0"/>
                <a:cs typeface="Arial" panose="020B0604020202020204" pitchFamily="34" charset="0"/>
              </a:rPr>
              <a:t>to_numpy</a:t>
            </a:r>
            <a:r>
              <a:rPr lang="en-US" dirty="0">
                <a:latin typeface="Arial" panose="020B0604020202020204" pitchFamily="34" charset="0"/>
                <a:cs typeface="Arial" panose="020B0604020202020204" pitchFamily="34" charset="0"/>
              </a:rPr>
              <a:t>()</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8B5ECF2-F635-73EE-2E54-90832E17BE79}"/>
              </a:ext>
            </a:extLst>
          </p:cNvPr>
          <p:cNvSpPr>
            <a:spLocks noGrp="1"/>
          </p:cNvSpPr>
          <p:nvPr>
            <p:ph type="sldNum" sz="quarter" idx="10"/>
          </p:nvPr>
        </p:nvSpPr>
        <p:spPr/>
        <p:txBody>
          <a:bodyPr/>
          <a:lstStyle/>
          <a:p>
            <a:pPr>
              <a:defRPr/>
            </a:pPr>
            <a:endParaRPr lang="en-US" dirty="0"/>
          </a:p>
        </p:txBody>
      </p:sp>
    </p:spTree>
    <p:extLst>
      <p:ext uri="{BB962C8B-B14F-4D97-AF65-F5344CB8AC3E}">
        <p14:creationId xmlns:p14="http://schemas.microsoft.com/office/powerpoint/2010/main" val="27789838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5665C-C212-5496-8189-68F3668F7692}"/>
              </a:ext>
            </a:extLst>
          </p:cNvPr>
          <p:cNvSpPr>
            <a:spLocks noGrp="1"/>
          </p:cNvSpPr>
          <p:nvPr>
            <p:ph type="title"/>
          </p:nvPr>
        </p:nvSpPr>
        <p:spPr/>
        <p:txBody>
          <a:bodyPr/>
          <a:lstStyle/>
          <a:p>
            <a:r>
              <a:rPr lang="en-US" dirty="0" err="1">
                <a:latin typeface="Arial" panose="020B0604020202020204" pitchFamily="34" charset="0"/>
                <a:cs typeface="Arial" panose="020B0604020202020204" pitchFamily="34" charset="0"/>
              </a:rPr>
              <a:t>Numpy</a:t>
            </a:r>
            <a:r>
              <a:rPr lang="en-US" dirty="0">
                <a:latin typeface="Arial" panose="020B0604020202020204" pitchFamily="34" charset="0"/>
                <a:cs typeface="Arial" panose="020B0604020202020204" pitchFamily="34" charset="0"/>
              </a:rPr>
              <a:t> data types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1172213-C35B-05E3-22DD-3BC07CE769FD}"/>
              </a:ext>
            </a:extLst>
          </p:cNvPr>
          <p:cNvSpPr>
            <a:spLocks noGrp="1"/>
          </p:cNvSpPr>
          <p:nvPr>
            <p:ph type="sldNum" sz="quarter" idx="10"/>
          </p:nvPr>
        </p:nvSpPr>
        <p:spPr/>
        <p:txBody>
          <a:bodyPr/>
          <a:lstStyle/>
          <a:p>
            <a:pPr>
              <a:defRPr/>
            </a:pPr>
            <a:endParaRPr lang="en-US" dirty="0"/>
          </a:p>
        </p:txBody>
      </p:sp>
      <p:sp>
        <p:nvSpPr>
          <p:cNvPr id="5" name="Content Placeholder 2">
            <a:extLst>
              <a:ext uri="{FF2B5EF4-FFF2-40B4-BE49-F238E27FC236}">
                <a16:creationId xmlns:a16="http://schemas.microsoft.com/office/drawing/2014/main" id="{9DB299B1-4FC0-70A3-FACE-BB18723EFF98}"/>
              </a:ext>
            </a:extLst>
          </p:cNvPr>
          <p:cNvSpPr txBox="1">
            <a:spLocks/>
          </p:cNvSpPr>
          <p:nvPr/>
        </p:nvSpPr>
        <p:spPr>
          <a:xfrm>
            <a:off x="639337" y="1406631"/>
            <a:ext cx="11288751" cy="5141168"/>
          </a:xfrm>
          <a:prstGeom prst="rect">
            <a:avLst/>
          </a:prstGeom>
        </p:spPr>
        <p:txBody>
          <a:bodyPr>
            <a:normAutofit/>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 typeface="Wingdings" panose="05000000000000000000" pitchFamily="2" charset="2"/>
              <a:buChar char="q"/>
            </a:pPr>
            <a:r>
              <a:rPr lang="en-US" sz="2000" b="1" dirty="0">
                <a:latin typeface="Arial" panose="020B0604020202020204" pitchFamily="34" charset="0"/>
                <a:cs typeface="Arial" panose="020B0604020202020204" pitchFamily="34" charset="0"/>
              </a:rPr>
              <a:t>Integers</a:t>
            </a:r>
            <a:br>
              <a:rPr lang="en-US" sz="2000" dirty="0"/>
            </a:br>
            <a:r>
              <a:rPr lang="en-US" sz="2000" dirty="0">
                <a:latin typeface="Courier New" panose="02070309020205020404" pitchFamily="49" charset="0"/>
                <a:cs typeface="Courier New" panose="02070309020205020404" pitchFamily="49" charset="0"/>
              </a:rPr>
              <a:t>np.int8</a:t>
            </a:r>
            <a:r>
              <a:rPr lang="en-US" sz="2000" dirty="0"/>
              <a:t>, </a:t>
            </a:r>
            <a:r>
              <a:rPr lang="en-US" sz="2000" dirty="0">
                <a:latin typeface="Courier New" panose="02070309020205020404" pitchFamily="49" charset="0"/>
                <a:cs typeface="Courier New" panose="02070309020205020404" pitchFamily="49" charset="0"/>
              </a:rPr>
              <a:t>np.int16</a:t>
            </a:r>
            <a:r>
              <a:rPr lang="en-US" sz="2000" dirty="0"/>
              <a:t>, </a:t>
            </a:r>
            <a:r>
              <a:rPr lang="en-US" sz="2000" dirty="0">
                <a:latin typeface="Courier New" panose="02070309020205020404" pitchFamily="49" charset="0"/>
                <a:cs typeface="Courier New" panose="02070309020205020404" pitchFamily="49" charset="0"/>
              </a:rPr>
              <a:t>np.int32</a:t>
            </a:r>
            <a:r>
              <a:rPr lang="en-US" sz="2000" dirty="0"/>
              <a:t>, </a:t>
            </a:r>
            <a:r>
              <a:rPr lang="en-US" sz="2000" dirty="0">
                <a:latin typeface="Courier New" panose="02070309020205020404" pitchFamily="49" charset="0"/>
                <a:cs typeface="Courier New" panose="02070309020205020404" pitchFamily="49" charset="0"/>
              </a:rPr>
              <a:t>np.int64</a:t>
            </a:r>
            <a:br>
              <a:rPr lang="en-US" sz="2000" dirty="0">
                <a:latin typeface="Courier New" panose="02070309020205020404" pitchFamily="49" charset="0"/>
                <a:cs typeface="Courier New" panose="02070309020205020404" pitchFamily="49" charset="0"/>
              </a:rPr>
            </a:br>
            <a:r>
              <a:rPr lang="en-US" sz="2000" dirty="0"/>
              <a:t>default for </a:t>
            </a:r>
            <a:r>
              <a:rPr lang="en-US" sz="2000" dirty="0">
                <a:latin typeface="Courier New" panose="02070309020205020404" pitchFamily="49" charset="0"/>
                <a:cs typeface="Courier New" panose="02070309020205020404" pitchFamily="49" charset="0"/>
              </a:rPr>
              <a:t>np.int</a:t>
            </a:r>
            <a:r>
              <a:rPr lang="en-US" sz="2000" dirty="0"/>
              <a:t>: </a:t>
            </a:r>
            <a:r>
              <a:rPr lang="en-US" sz="2000" dirty="0">
                <a:latin typeface="Courier New" panose="02070309020205020404" pitchFamily="49" charset="0"/>
                <a:cs typeface="Courier New" panose="02070309020205020404" pitchFamily="49" charset="0"/>
              </a:rPr>
              <a:t>np.int32</a:t>
            </a:r>
            <a:r>
              <a:rPr lang="en-US" sz="2000" dirty="0"/>
              <a:t> on 32-bit, </a:t>
            </a:r>
            <a:r>
              <a:rPr lang="en-US" sz="2000" dirty="0">
                <a:latin typeface="Courier New" panose="02070309020205020404" pitchFamily="49" charset="0"/>
                <a:cs typeface="Courier New" panose="02070309020205020404" pitchFamily="49" charset="0"/>
              </a:rPr>
              <a:t>np.int64</a:t>
            </a:r>
            <a:r>
              <a:rPr lang="en-US" sz="2000" dirty="0"/>
              <a:t> on 64-bit architecture (</a:t>
            </a:r>
            <a:r>
              <a:rPr lang="en-US" sz="2000" dirty="0" err="1">
                <a:latin typeface="Courier New" panose="02070309020205020404" pitchFamily="49" charset="0"/>
                <a:cs typeface="Courier New" panose="02070309020205020404" pitchFamily="49" charset="0"/>
              </a:rPr>
              <a:t>np.uint</a:t>
            </a:r>
            <a:r>
              <a:rPr lang="en-US" sz="2000" i="1" dirty="0"/>
              <a:t>&lt;n&gt;</a:t>
            </a:r>
            <a:r>
              <a:rPr lang="en-US" sz="2000" dirty="0"/>
              <a:t> for unsigned integers)</a:t>
            </a:r>
          </a:p>
          <a:p>
            <a:pPr marL="457200" indent="-457200">
              <a:buFont typeface="Wingdings" panose="05000000000000000000" pitchFamily="2" charset="2"/>
              <a:buChar char="q"/>
            </a:pPr>
            <a:r>
              <a:rPr lang="en-US" sz="2000" b="1" dirty="0">
                <a:latin typeface="Arial" panose="020B0604020202020204" pitchFamily="34" charset="0"/>
                <a:cs typeface="Arial" panose="020B0604020202020204" pitchFamily="34" charset="0"/>
              </a:rPr>
              <a:t>Floating point numbers</a:t>
            </a:r>
            <a:br>
              <a:rPr lang="en-US" sz="2000" dirty="0"/>
            </a:br>
            <a:r>
              <a:rPr lang="en-US" sz="2000" dirty="0">
                <a:latin typeface="Courier New" panose="02070309020205020404" pitchFamily="49" charset="0"/>
                <a:cs typeface="Courier New" panose="02070309020205020404" pitchFamily="49" charset="0"/>
              </a:rPr>
              <a:t>np.float16, p.float32</a:t>
            </a:r>
            <a:r>
              <a:rPr lang="en-US" sz="2000" dirty="0"/>
              <a:t>, </a:t>
            </a:r>
            <a:r>
              <a:rPr lang="en-US" sz="2000" dirty="0">
                <a:latin typeface="Courier New" panose="02070309020205020404" pitchFamily="49" charset="0"/>
                <a:cs typeface="Courier New" panose="02070309020205020404" pitchFamily="49" charset="0"/>
              </a:rPr>
              <a:t>np.float64</a:t>
            </a:r>
            <a:r>
              <a:rPr lang="en-US" sz="2000" dirty="0">
                <a:latin typeface="Calibri" panose="020F0502020204030204" pitchFamily="34"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np.float96</a:t>
            </a:r>
            <a:br>
              <a:rPr lang="en-US" sz="2000" dirty="0">
                <a:latin typeface="Courier New" panose="02070309020205020404" pitchFamily="49" charset="0"/>
                <a:cs typeface="Courier New" panose="02070309020205020404" pitchFamily="49" charset="0"/>
              </a:rPr>
            </a:br>
            <a:r>
              <a:rPr lang="en-US" sz="2000" dirty="0"/>
              <a:t>default for </a:t>
            </a:r>
            <a:r>
              <a:rPr lang="en-US" sz="2000" dirty="0" err="1">
                <a:latin typeface="Courier New" panose="02070309020205020404" pitchFamily="49" charset="0"/>
                <a:cs typeface="Courier New" panose="02070309020205020404" pitchFamily="49" charset="0"/>
              </a:rPr>
              <a:t>np.float</a:t>
            </a:r>
            <a:r>
              <a:rPr lang="en-US" sz="2000" dirty="0"/>
              <a:t>: </a:t>
            </a:r>
            <a:r>
              <a:rPr lang="en-US" sz="2000" dirty="0">
                <a:latin typeface="Courier New" panose="02070309020205020404" pitchFamily="49" charset="0"/>
                <a:cs typeface="Courier New" panose="02070309020205020404" pitchFamily="49" charset="0"/>
              </a:rPr>
              <a:t>np.float64</a:t>
            </a:r>
            <a:r>
              <a:rPr lang="en-US" sz="2000" dirty="0"/>
              <a:t>, i.e., double precision</a:t>
            </a:r>
          </a:p>
          <a:p>
            <a:pPr marL="457200" indent="-457200">
              <a:buFont typeface="Wingdings" panose="05000000000000000000" pitchFamily="2" charset="2"/>
              <a:buChar char="q"/>
            </a:pPr>
            <a:r>
              <a:rPr lang="en-US" sz="2000" b="1" dirty="0">
                <a:latin typeface="Arial" panose="020B0604020202020204" pitchFamily="34" charset="0"/>
                <a:cs typeface="Arial" panose="020B0604020202020204" pitchFamily="34" charset="0"/>
              </a:rPr>
              <a:t>Complex numbers</a:t>
            </a:r>
            <a:br>
              <a:rPr lang="en-US" sz="2000" dirty="0"/>
            </a:br>
            <a:r>
              <a:rPr lang="en-US" sz="2000" dirty="0">
                <a:latin typeface="Courier New" panose="02070309020205020404" pitchFamily="49" charset="0"/>
                <a:cs typeface="Courier New" panose="02070309020205020404" pitchFamily="49" charset="0"/>
              </a:rPr>
              <a:t>np.complex64</a:t>
            </a:r>
            <a:r>
              <a:rPr lang="en-US" sz="2000" dirty="0"/>
              <a:t>, </a:t>
            </a:r>
            <a:r>
              <a:rPr lang="en-US" sz="2000" dirty="0">
                <a:latin typeface="Courier New" panose="02070309020205020404" pitchFamily="49" charset="0"/>
                <a:cs typeface="Courier New" panose="02070309020205020404" pitchFamily="49" charset="0"/>
              </a:rPr>
              <a:t>np.complex128</a:t>
            </a:r>
            <a:r>
              <a:rPr lang="en-US" sz="2000" dirty="0">
                <a:latin typeface="Calibri" panose="020F0502020204030204" pitchFamily="34"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np.complex192</a:t>
            </a:r>
            <a:br>
              <a:rPr lang="en-US" sz="2000" dirty="0">
                <a:latin typeface="Courier New" panose="02070309020205020404" pitchFamily="49" charset="0"/>
                <a:cs typeface="Courier New" panose="02070309020205020404" pitchFamily="49" charset="0"/>
              </a:rPr>
            </a:br>
            <a:r>
              <a:rPr lang="en-US" sz="2000" dirty="0"/>
              <a:t>default for </a:t>
            </a:r>
            <a:r>
              <a:rPr lang="en-US" sz="2000" dirty="0" err="1">
                <a:latin typeface="Courier New" panose="02070309020205020404" pitchFamily="49" charset="0"/>
                <a:cs typeface="Courier New" panose="02070309020205020404" pitchFamily="49" charset="0"/>
              </a:rPr>
              <a:t>np.complex</a:t>
            </a:r>
            <a:r>
              <a:rPr lang="en-US" sz="2000" dirty="0"/>
              <a:t>: </a:t>
            </a:r>
            <a:r>
              <a:rPr lang="en-US" sz="2000" dirty="0">
                <a:latin typeface="Courier New" panose="02070309020205020404" pitchFamily="49" charset="0"/>
                <a:cs typeface="Courier New" panose="02070309020205020404" pitchFamily="49" charset="0"/>
              </a:rPr>
              <a:t>np.complex128</a:t>
            </a:r>
            <a:r>
              <a:rPr lang="en-US" sz="2000" dirty="0"/>
              <a:t>, i.e., double precision</a:t>
            </a:r>
          </a:p>
          <a:p>
            <a:pPr marL="457200" indent="-457200">
              <a:buFont typeface="Wingdings" panose="05000000000000000000" pitchFamily="2" charset="2"/>
              <a:buChar char="q"/>
            </a:pPr>
            <a:r>
              <a:rPr lang="en-US" sz="2000" b="1" dirty="0">
                <a:latin typeface="Arial" panose="020B0604020202020204" pitchFamily="34" charset="0"/>
                <a:cs typeface="Arial" panose="020B0604020202020204" pitchFamily="34" charset="0"/>
              </a:rPr>
              <a:t>Boolean values</a:t>
            </a:r>
            <a:r>
              <a:rPr lang="en-US" sz="2000" dirty="0"/>
              <a:t>: </a:t>
            </a:r>
            <a:r>
              <a:rPr lang="en-US" sz="2000" dirty="0" err="1">
                <a:latin typeface="Courier New" panose="02070309020205020404" pitchFamily="49" charset="0"/>
                <a:cs typeface="Courier New" panose="02070309020205020404" pitchFamily="49" charset="0"/>
              </a:rPr>
              <a:t>np.bool</a:t>
            </a:r>
            <a:endParaRPr lang="en-US" sz="2000" dirty="0">
              <a:latin typeface="Courier New" panose="02070309020205020404" pitchFamily="49" charset="0"/>
              <a:cs typeface="Courier New" panose="02070309020205020404" pitchFamily="49" charset="0"/>
            </a:endParaRPr>
          </a:p>
          <a:p>
            <a:pPr marL="457200" indent="-457200">
              <a:buFont typeface="Wingdings" panose="05000000000000000000" pitchFamily="2" charset="2"/>
              <a:buChar char="q"/>
            </a:pPr>
            <a:r>
              <a:rPr lang="en-US" sz="2000" b="1" dirty="0">
                <a:latin typeface="Arial" panose="020B0604020202020204" pitchFamily="34" charset="0"/>
                <a:cs typeface="Arial" panose="020B0604020202020204" pitchFamily="34" charset="0"/>
              </a:rPr>
              <a:t>Characters/strings: </a:t>
            </a:r>
            <a:r>
              <a:rPr lang="en-US" sz="2000" dirty="0" err="1">
                <a:latin typeface="Courier New" panose="02070309020205020404" pitchFamily="49" charset="0"/>
                <a:cs typeface="Courier New" panose="02070309020205020404" pitchFamily="49" charset="0"/>
              </a:rPr>
              <a:t>np.character</a:t>
            </a:r>
            <a:endParaRPr lang="en-US" sz="2000" dirty="0">
              <a:latin typeface="Courier New" panose="02070309020205020404" pitchFamily="49" charset="0"/>
              <a:cs typeface="Courier New" panose="02070309020205020404" pitchFamily="49" charset="0"/>
            </a:endParaRPr>
          </a:p>
          <a:p>
            <a:endParaRPr lang="en-US" sz="2000" dirty="0"/>
          </a:p>
          <a:p>
            <a:endParaRPr lang="en-US" sz="2000" dirty="0"/>
          </a:p>
          <a:p>
            <a:pPr lvl="2"/>
            <a:endParaRPr lang="nl-BE" sz="1600" dirty="0"/>
          </a:p>
        </p:txBody>
      </p:sp>
      <p:sp>
        <p:nvSpPr>
          <p:cNvPr id="6" name="TextBox 5">
            <a:extLst>
              <a:ext uri="{FF2B5EF4-FFF2-40B4-BE49-F238E27FC236}">
                <a16:creationId xmlns:a16="http://schemas.microsoft.com/office/drawing/2014/main" id="{A7F963C9-7B6F-9FB7-2DF3-44623B45A33D}"/>
              </a:ext>
            </a:extLst>
          </p:cNvPr>
          <p:cNvSpPr txBox="1"/>
          <p:nvPr/>
        </p:nvSpPr>
        <p:spPr>
          <a:xfrm>
            <a:off x="2832410" y="5877384"/>
            <a:ext cx="6668429"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v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np.zeros</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(3, </a:t>
            </a:r>
            <a:r>
              <a:rPr kumimoji="0" lang="en-US" sz="1800" b="1" i="0" u="none" strike="noStrike" kern="1200" cap="none" spc="0" normalizeH="0" baseline="0" noProof="0" dirty="0" err="1">
                <a:ln>
                  <a:noFill/>
                </a:ln>
                <a:solidFill>
                  <a:srgbClr val="C00000"/>
                </a:solidFill>
                <a:effectLst/>
                <a:uLnTx/>
                <a:uFillTx/>
                <a:latin typeface="Courier New" pitchFamily="49" charset="0"/>
                <a:ea typeface="+mn-ea"/>
                <a:cs typeface="Courier New" pitchFamily="49" charset="0"/>
              </a:rPr>
              <a:t>dtype</a:t>
            </a:r>
            <a:r>
              <a:rPr kumimoji="0" lang="en-US" sz="1800" b="1" i="0" u="none" strike="noStrike" kern="1200" cap="none" spc="0" normalizeH="0" baseline="0" noProof="0" dirty="0">
                <a:ln>
                  <a:noFill/>
                </a:ln>
                <a:solidFill>
                  <a:srgbClr val="C00000"/>
                </a:solidFill>
                <a:effectLst/>
                <a:uLnTx/>
                <a:uFillTx/>
                <a:latin typeface="Courier New" pitchFamily="49" charset="0"/>
                <a:ea typeface="+mn-ea"/>
                <a:cs typeface="Courier New" pitchFamily="49" charset="0"/>
              </a:rPr>
              <a:t>=np.int8</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p:txBody>
      </p:sp>
    </p:spTree>
    <p:extLst>
      <p:ext uri="{BB962C8B-B14F-4D97-AF65-F5344CB8AC3E}">
        <p14:creationId xmlns:p14="http://schemas.microsoft.com/office/powerpoint/2010/main" val="96757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6EE9-EC1B-2036-AFD1-6ED8869DC9E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Accessing array elements</a:t>
            </a:r>
            <a:endParaRPr lang="fr-DZ" dirty="0"/>
          </a:p>
        </p:txBody>
      </p:sp>
      <p:sp>
        <p:nvSpPr>
          <p:cNvPr id="3" name="Content Placeholder 2">
            <a:extLst>
              <a:ext uri="{FF2B5EF4-FFF2-40B4-BE49-F238E27FC236}">
                <a16:creationId xmlns:a16="http://schemas.microsoft.com/office/drawing/2014/main" id="{6E6B7F60-88E4-C830-EB54-B18910D4019D}"/>
              </a:ext>
            </a:extLst>
          </p:cNvPr>
          <p:cNvSpPr>
            <a:spLocks noGrp="1"/>
          </p:cNvSpPr>
          <p:nvPr>
            <p:ph idx="1"/>
          </p:nvPr>
        </p:nvSpPr>
        <p:spPr>
          <a:xfrm>
            <a:off x="609600" y="1388282"/>
            <a:ext cx="8980449" cy="5058078"/>
          </a:xfrm>
        </p:spPr>
        <p:txBody>
          <a:bodyPr/>
          <a:lstStyle/>
          <a:p>
            <a:r>
              <a:rPr lang="en-US" sz="1800" dirty="0"/>
              <a:t>import </a:t>
            </a:r>
            <a:r>
              <a:rPr lang="en-US" sz="1800" dirty="0" err="1"/>
              <a:t>numpy</a:t>
            </a:r>
            <a:r>
              <a:rPr lang="en-US" sz="1800" dirty="0"/>
              <a:t> as np</a:t>
            </a:r>
          </a:p>
          <a:p>
            <a:endParaRPr lang="en-US" sz="1800" dirty="0"/>
          </a:p>
          <a:p>
            <a:r>
              <a:rPr lang="en-US" sz="1800" dirty="0"/>
              <a:t>A = </a:t>
            </a:r>
            <a:r>
              <a:rPr lang="en-US" sz="1800" dirty="0" err="1"/>
              <a:t>np.array</a:t>
            </a:r>
            <a:r>
              <a:rPr lang="en-US" sz="1800" dirty="0"/>
              <a:t>([[1, 4, 5, 12],</a:t>
            </a:r>
          </a:p>
          <a:p>
            <a:r>
              <a:rPr lang="en-US" sz="1800" dirty="0"/>
              <a:t>    [-5, 8, 9, 0],</a:t>
            </a:r>
          </a:p>
          <a:p>
            <a:r>
              <a:rPr lang="en-US" sz="1800" dirty="0"/>
              <a:t>    [-6, 7, 11, 19]])</a:t>
            </a:r>
          </a:p>
          <a:p>
            <a:endParaRPr lang="en-US" sz="1800" dirty="0"/>
          </a:p>
          <a:p>
            <a:r>
              <a:rPr lang="en-US" sz="1800" b="1" dirty="0"/>
              <a:t>#  First element of first row</a:t>
            </a:r>
          </a:p>
          <a:p>
            <a:r>
              <a:rPr lang="en-US" sz="1800" dirty="0"/>
              <a:t>print("A[0][0] =", A[0][0])  </a:t>
            </a:r>
          </a:p>
          <a:p>
            <a:endParaRPr lang="en-US" sz="1800" dirty="0"/>
          </a:p>
          <a:p>
            <a:r>
              <a:rPr lang="en-US" sz="1800" b="1" dirty="0"/>
              <a:t># Third element of second row</a:t>
            </a:r>
          </a:p>
          <a:p>
            <a:r>
              <a:rPr lang="en-US" sz="1800" dirty="0"/>
              <a:t>print("A[1][2] =", A[1][2])</a:t>
            </a:r>
          </a:p>
          <a:p>
            <a:endParaRPr lang="en-US" sz="1800" dirty="0"/>
          </a:p>
          <a:p>
            <a:r>
              <a:rPr lang="en-US" sz="1800" b="1" dirty="0"/>
              <a:t># Last element of last row</a:t>
            </a:r>
          </a:p>
          <a:p>
            <a:r>
              <a:rPr lang="en-US" sz="1800" dirty="0"/>
              <a:t>print("A[-1][-1] =", A[-1][-1])</a:t>
            </a:r>
            <a:endParaRPr lang="fr-DZ" sz="1800" dirty="0"/>
          </a:p>
        </p:txBody>
      </p:sp>
      <p:sp>
        <p:nvSpPr>
          <p:cNvPr id="4" name="Slide Number Placeholder 3">
            <a:extLst>
              <a:ext uri="{FF2B5EF4-FFF2-40B4-BE49-F238E27FC236}">
                <a16:creationId xmlns:a16="http://schemas.microsoft.com/office/drawing/2014/main" id="{FF1B563E-15AB-4243-6CEF-B83DF2C71AFD}"/>
              </a:ext>
            </a:extLst>
          </p:cNvPr>
          <p:cNvSpPr>
            <a:spLocks noGrp="1"/>
          </p:cNvSpPr>
          <p:nvPr>
            <p:ph type="sldNum" sz="quarter" idx="10"/>
          </p:nvPr>
        </p:nvSpPr>
        <p:spPr/>
        <p:txBody>
          <a:bodyPr/>
          <a:lstStyle/>
          <a:p>
            <a:pPr>
              <a:defRPr/>
            </a:pPr>
            <a:endParaRPr lang="en-US" dirty="0"/>
          </a:p>
        </p:txBody>
      </p:sp>
      <p:sp>
        <p:nvSpPr>
          <p:cNvPr id="8" name="TextBox 7">
            <a:extLst>
              <a:ext uri="{FF2B5EF4-FFF2-40B4-BE49-F238E27FC236}">
                <a16:creationId xmlns:a16="http://schemas.microsoft.com/office/drawing/2014/main" id="{267E6DF9-1019-3932-7F7B-457CB30F950B}"/>
              </a:ext>
            </a:extLst>
          </p:cNvPr>
          <p:cNvSpPr txBox="1"/>
          <p:nvPr/>
        </p:nvSpPr>
        <p:spPr>
          <a:xfrm>
            <a:off x="7292898" y="3134603"/>
            <a:ext cx="3601843" cy="1015663"/>
          </a:xfrm>
          <a:prstGeom prst="rect">
            <a:avLst/>
          </a:prstGeom>
          <a:noFill/>
        </p:spPr>
        <p:txBody>
          <a:bodyPr wrap="square">
            <a:spAutoFit/>
          </a:bodyPr>
          <a:lstStyle/>
          <a:p>
            <a:r>
              <a:rPr lang="pt-BR" sz="2000" dirty="0"/>
              <a:t>A[0][0] = 1</a:t>
            </a:r>
          </a:p>
          <a:p>
            <a:r>
              <a:rPr lang="pt-BR" sz="2000" dirty="0"/>
              <a:t>A[1][2] = 9</a:t>
            </a:r>
          </a:p>
          <a:p>
            <a:r>
              <a:rPr lang="pt-BR" sz="2000" dirty="0"/>
              <a:t>A[-1][-1] = 19</a:t>
            </a:r>
            <a:endParaRPr lang="fr-DZ" sz="2000" dirty="0"/>
          </a:p>
        </p:txBody>
      </p:sp>
      <p:sp>
        <p:nvSpPr>
          <p:cNvPr id="9" name="Arrow: Striped Right 8">
            <a:extLst>
              <a:ext uri="{FF2B5EF4-FFF2-40B4-BE49-F238E27FC236}">
                <a16:creationId xmlns:a16="http://schemas.microsoft.com/office/drawing/2014/main" id="{F99721ED-C396-1C55-04C5-4BD9B11C193C}"/>
              </a:ext>
            </a:extLst>
          </p:cNvPr>
          <p:cNvSpPr/>
          <p:nvPr/>
        </p:nvSpPr>
        <p:spPr>
          <a:xfrm>
            <a:off x="6096000" y="3523785"/>
            <a:ext cx="828907" cy="412595"/>
          </a:xfrm>
          <a:prstGeom prst="striped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Tree>
    <p:extLst>
      <p:ext uri="{BB962C8B-B14F-4D97-AF65-F5344CB8AC3E}">
        <p14:creationId xmlns:p14="http://schemas.microsoft.com/office/powerpoint/2010/main" val="90724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56EE9-EC1B-2036-AFD1-6ED8869DC9E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Accessing array elements</a:t>
            </a:r>
            <a:endParaRPr lang="fr-DZ" dirty="0"/>
          </a:p>
        </p:txBody>
      </p:sp>
      <p:sp>
        <p:nvSpPr>
          <p:cNvPr id="3" name="Content Placeholder 2">
            <a:extLst>
              <a:ext uri="{FF2B5EF4-FFF2-40B4-BE49-F238E27FC236}">
                <a16:creationId xmlns:a16="http://schemas.microsoft.com/office/drawing/2014/main" id="{6E6B7F60-88E4-C830-EB54-B18910D4019D}"/>
              </a:ext>
            </a:extLst>
          </p:cNvPr>
          <p:cNvSpPr>
            <a:spLocks noGrp="1"/>
          </p:cNvSpPr>
          <p:nvPr>
            <p:ph idx="1"/>
          </p:nvPr>
        </p:nvSpPr>
        <p:spPr>
          <a:xfrm>
            <a:off x="609600" y="1388282"/>
            <a:ext cx="8980449" cy="5058078"/>
          </a:xfrm>
        </p:spPr>
        <p:txBody>
          <a:bodyPr/>
          <a:lstStyle/>
          <a:p>
            <a:r>
              <a:rPr lang="en-US" sz="1800" dirty="0"/>
              <a:t>import </a:t>
            </a:r>
            <a:r>
              <a:rPr lang="en-US" sz="1800" dirty="0" err="1"/>
              <a:t>numpy</a:t>
            </a:r>
            <a:r>
              <a:rPr lang="en-US" sz="1800" dirty="0"/>
              <a:t> as np</a:t>
            </a:r>
          </a:p>
          <a:p>
            <a:endParaRPr lang="en-US" sz="1800" dirty="0"/>
          </a:p>
          <a:p>
            <a:r>
              <a:rPr lang="en-US" sz="1800" dirty="0"/>
              <a:t>A = </a:t>
            </a:r>
            <a:r>
              <a:rPr lang="en-US" sz="1800" dirty="0" err="1"/>
              <a:t>np.array</a:t>
            </a:r>
            <a:r>
              <a:rPr lang="en-US" sz="1800" dirty="0"/>
              <a:t>([[1, 4, 5, 12], </a:t>
            </a:r>
          </a:p>
          <a:p>
            <a:r>
              <a:rPr lang="en-US" sz="1800" dirty="0"/>
              <a:t>    [-5, 8, 9, 0],</a:t>
            </a:r>
          </a:p>
          <a:p>
            <a:r>
              <a:rPr lang="en-US" sz="1800" dirty="0"/>
              <a:t>    [-6, 7, 11, 19]])</a:t>
            </a:r>
          </a:p>
          <a:p>
            <a:endParaRPr lang="en-US" sz="1800" dirty="0"/>
          </a:p>
          <a:p>
            <a:r>
              <a:rPr lang="en-US" sz="1800" dirty="0"/>
              <a:t>print("A[0] =", A[0]) # First Row</a:t>
            </a:r>
          </a:p>
          <a:p>
            <a:r>
              <a:rPr lang="en-US" sz="1800" dirty="0"/>
              <a:t>print("A[2] =", A[2]) # Third Row</a:t>
            </a:r>
          </a:p>
          <a:p>
            <a:r>
              <a:rPr lang="en-US" sz="1800" dirty="0"/>
              <a:t>print("A[-1] =", A[-1]) # Last Row (3rd row in this case)</a:t>
            </a:r>
            <a:endParaRPr lang="fr-DZ" sz="1800" dirty="0"/>
          </a:p>
        </p:txBody>
      </p:sp>
      <p:sp>
        <p:nvSpPr>
          <p:cNvPr id="4" name="Slide Number Placeholder 3">
            <a:extLst>
              <a:ext uri="{FF2B5EF4-FFF2-40B4-BE49-F238E27FC236}">
                <a16:creationId xmlns:a16="http://schemas.microsoft.com/office/drawing/2014/main" id="{FF1B563E-15AB-4243-6CEF-B83DF2C71AFD}"/>
              </a:ext>
            </a:extLst>
          </p:cNvPr>
          <p:cNvSpPr>
            <a:spLocks noGrp="1"/>
          </p:cNvSpPr>
          <p:nvPr>
            <p:ph type="sldNum" sz="quarter" idx="10"/>
          </p:nvPr>
        </p:nvSpPr>
        <p:spPr/>
        <p:txBody>
          <a:bodyPr/>
          <a:lstStyle/>
          <a:p>
            <a:pPr>
              <a:defRPr/>
            </a:pPr>
            <a:endParaRPr lang="en-US" dirty="0"/>
          </a:p>
        </p:txBody>
      </p:sp>
      <p:sp>
        <p:nvSpPr>
          <p:cNvPr id="8" name="TextBox 7">
            <a:extLst>
              <a:ext uri="{FF2B5EF4-FFF2-40B4-BE49-F238E27FC236}">
                <a16:creationId xmlns:a16="http://schemas.microsoft.com/office/drawing/2014/main" id="{267E6DF9-1019-3932-7F7B-457CB30F950B}"/>
              </a:ext>
            </a:extLst>
          </p:cNvPr>
          <p:cNvSpPr txBox="1"/>
          <p:nvPr/>
        </p:nvSpPr>
        <p:spPr>
          <a:xfrm>
            <a:off x="7292898" y="3134603"/>
            <a:ext cx="3601843" cy="1015663"/>
          </a:xfrm>
          <a:prstGeom prst="rect">
            <a:avLst/>
          </a:prstGeom>
          <a:noFill/>
        </p:spPr>
        <p:txBody>
          <a:bodyPr wrap="square">
            <a:spAutoFit/>
          </a:bodyPr>
          <a:lstStyle/>
          <a:p>
            <a:r>
              <a:rPr lang="pt-BR" sz="2000" dirty="0"/>
              <a:t>A[0] = [1, 4, 5, 12]</a:t>
            </a:r>
          </a:p>
          <a:p>
            <a:r>
              <a:rPr lang="pt-BR" sz="2000" dirty="0"/>
              <a:t>A[2] = [-6, 7, 11, 19]</a:t>
            </a:r>
          </a:p>
          <a:p>
            <a:r>
              <a:rPr lang="pt-BR" sz="2000" dirty="0"/>
              <a:t>A[-1] = [-6, 7, 11, 19]</a:t>
            </a:r>
            <a:endParaRPr lang="fr-DZ" sz="2000" dirty="0"/>
          </a:p>
        </p:txBody>
      </p:sp>
      <p:sp>
        <p:nvSpPr>
          <p:cNvPr id="9" name="Arrow: Striped Right 8">
            <a:extLst>
              <a:ext uri="{FF2B5EF4-FFF2-40B4-BE49-F238E27FC236}">
                <a16:creationId xmlns:a16="http://schemas.microsoft.com/office/drawing/2014/main" id="{F99721ED-C396-1C55-04C5-4BD9B11C193C}"/>
              </a:ext>
            </a:extLst>
          </p:cNvPr>
          <p:cNvSpPr/>
          <p:nvPr/>
        </p:nvSpPr>
        <p:spPr>
          <a:xfrm>
            <a:off x="6096000" y="3523785"/>
            <a:ext cx="828907" cy="412595"/>
          </a:xfrm>
          <a:prstGeom prst="striped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Tree>
    <p:extLst>
      <p:ext uri="{BB962C8B-B14F-4D97-AF65-F5344CB8AC3E}">
        <p14:creationId xmlns:p14="http://schemas.microsoft.com/office/powerpoint/2010/main" val="408949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DFC16-977C-BFF4-74EC-420CBAC78A9E}"/>
              </a:ext>
            </a:extLst>
          </p:cNvPr>
          <p:cNvSpPr>
            <a:spLocks noGrp="1"/>
          </p:cNvSpPr>
          <p:nvPr>
            <p:ph type="title"/>
          </p:nvPr>
        </p:nvSpPr>
        <p:spPr/>
        <p:txBody>
          <a:bodyPr/>
          <a:lstStyle/>
          <a:p>
            <a:r>
              <a:rPr lang="fr-FR" sz="5400" dirty="0">
                <a:latin typeface="Arial" panose="020B0604020202020204" pitchFamily="34" charset="0"/>
                <a:cs typeface="Arial" panose="020B0604020202020204" pitchFamily="34" charset="0"/>
              </a:rPr>
              <a:t>Exercice</a:t>
            </a:r>
            <a:endParaRPr lang="fr-DZ" sz="5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32D14EA-8EF4-C675-2770-456F17850AEA}"/>
              </a:ext>
            </a:extLst>
          </p:cNvPr>
          <p:cNvSpPr>
            <a:spLocks noGrp="1"/>
          </p:cNvSpPr>
          <p:nvPr>
            <p:ph type="sldNum" sz="quarter" idx="10"/>
          </p:nvPr>
        </p:nvSpPr>
        <p:spPr/>
        <p:txBody>
          <a:bodyPr/>
          <a:lstStyle/>
          <a:p>
            <a:pPr>
              <a:defRPr/>
            </a:pPr>
            <a:endParaRPr lang="en-US" dirty="0"/>
          </a:p>
        </p:txBody>
      </p:sp>
      <p:pic>
        <p:nvPicPr>
          <p:cNvPr id="6" name="Picture 5">
            <a:extLst>
              <a:ext uri="{FF2B5EF4-FFF2-40B4-BE49-F238E27FC236}">
                <a16:creationId xmlns:a16="http://schemas.microsoft.com/office/drawing/2014/main" id="{332FC09C-461D-6257-296F-7956B25EFAC9}"/>
              </a:ext>
            </a:extLst>
          </p:cNvPr>
          <p:cNvPicPr>
            <a:picLocks noChangeAspect="1"/>
          </p:cNvPicPr>
          <p:nvPr/>
        </p:nvPicPr>
        <p:blipFill>
          <a:blip r:embed="rId2"/>
          <a:stretch>
            <a:fillRect/>
          </a:stretch>
        </p:blipFill>
        <p:spPr>
          <a:xfrm>
            <a:off x="609600" y="2797502"/>
            <a:ext cx="5819690" cy="2854155"/>
          </a:xfrm>
          <a:prstGeom prst="rect">
            <a:avLst/>
          </a:prstGeom>
        </p:spPr>
      </p:pic>
      <p:sp>
        <p:nvSpPr>
          <p:cNvPr id="8" name="TextBox 7">
            <a:extLst>
              <a:ext uri="{FF2B5EF4-FFF2-40B4-BE49-F238E27FC236}">
                <a16:creationId xmlns:a16="http://schemas.microsoft.com/office/drawing/2014/main" id="{4E446F0F-7C37-3BB3-4875-F82D09A809E4}"/>
              </a:ext>
            </a:extLst>
          </p:cNvPr>
          <p:cNvSpPr txBox="1"/>
          <p:nvPr/>
        </p:nvSpPr>
        <p:spPr>
          <a:xfrm>
            <a:off x="394519" y="1770440"/>
            <a:ext cx="8955958" cy="523220"/>
          </a:xfrm>
          <a:prstGeom prst="rect">
            <a:avLst/>
          </a:prstGeom>
          <a:noFill/>
        </p:spPr>
        <p:txBody>
          <a:bodyPr wrap="square">
            <a:spAutoFit/>
          </a:bodyPr>
          <a:lstStyle/>
          <a:p>
            <a:r>
              <a:rPr lang="en-US" sz="2800" dirty="0">
                <a:solidFill>
                  <a:srgbClr val="374151"/>
                </a:solidFill>
                <a:latin typeface="Arial" panose="020B0604020202020204" pitchFamily="34" charset="0"/>
                <a:cs typeface="Arial" panose="020B0604020202020204" pitchFamily="34" charset="0"/>
              </a:rPr>
              <a:t>T</a:t>
            </a:r>
            <a:r>
              <a:rPr lang="en-US" sz="2800" b="0" i="0" dirty="0">
                <a:solidFill>
                  <a:srgbClr val="374151"/>
                </a:solidFill>
                <a:effectLst/>
                <a:latin typeface="Arial" panose="020B0604020202020204" pitchFamily="34" charset="0"/>
                <a:cs typeface="Arial" panose="020B0604020202020204" pitchFamily="34" charset="0"/>
              </a:rPr>
              <a:t>ranspose a matrix using NumPy in Python:</a:t>
            </a:r>
            <a:endParaRPr lang="fr-DZ" sz="2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F7845EC8-D0F7-2626-4826-D002D1AD6513}"/>
              </a:ext>
            </a:extLst>
          </p:cNvPr>
          <p:cNvSpPr txBox="1"/>
          <p:nvPr/>
        </p:nvSpPr>
        <p:spPr>
          <a:xfrm>
            <a:off x="7134815" y="3624414"/>
            <a:ext cx="4658600" cy="1200329"/>
          </a:xfrm>
          <a:prstGeom prst="rect">
            <a:avLst/>
          </a:prstGeom>
          <a:noFill/>
        </p:spPr>
        <p:txBody>
          <a:bodyPr wrap="square" rtlCol="0">
            <a:spAutoFit/>
          </a:bodyPr>
          <a:lstStyle/>
          <a:p>
            <a:r>
              <a:rPr lang="fr-FR" sz="2400" dirty="0">
                <a:latin typeface="Courier New" panose="02070309020205020404" pitchFamily="49" charset="0"/>
                <a:cs typeface="Courier New" panose="02070309020205020404" pitchFamily="49" charset="0"/>
              </a:rPr>
              <a:t>You can use the </a:t>
            </a:r>
            <a:r>
              <a:rPr lang="fr-FR" sz="2400" dirty="0" err="1">
                <a:latin typeface="Courier New" panose="02070309020205020404" pitchFamily="49" charset="0"/>
                <a:cs typeface="Courier New" panose="02070309020205020404" pitchFamily="49" charset="0"/>
              </a:rPr>
              <a:t>function</a:t>
            </a:r>
            <a:r>
              <a:rPr lang="fr-FR" sz="2400"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np.transpose</a:t>
            </a:r>
            <a:r>
              <a:rPr lang="en-US" sz="2400" b="1" dirty="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but how does it work </a:t>
            </a:r>
            <a:r>
              <a:rPr lang="en-US" sz="2400" b="1" dirty="0">
                <a:latin typeface="Courier New" panose="02070309020205020404" pitchFamily="49" charset="0"/>
                <a:cs typeface="Courier New" panose="02070309020205020404" pitchFamily="49" charset="0"/>
              </a:rPr>
              <a:t>?</a:t>
            </a:r>
            <a:endParaRPr lang="fr-DZ" sz="2400" dirty="0"/>
          </a:p>
        </p:txBody>
      </p:sp>
    </p:spTree>
    <p:extLst>
      <p:ext uri="{BB962C8B-B14F-4D97-AF65-F5344CB8AC3E}">
        <p14:creationId xmlns:p14="http://schemas.microsoft.com/office/powerpoint/2010/main" val="38087696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DFD4-4EB1-2553-FDAC-064834ABCA6E}"/>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Exercice</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C9356FA-0A2A-0C7B-9852-678C05822B5B}"/>
              </a:ext>
            </a:extLst>
          </p:cNvPr>
          <p:cNvSpPr>
            <a:spLocks noGrp="1"/>
          </p:cNvSpPr>
          <p:nvPr>
            <p:ph idx="1"/>
          </p:nvPr>
        </p:nvSpPr>
        <p:spPr>
          <a:xfrm>
            <a:off x="609600" y="1388282"/>
            <a:ext cx="10972800" cy="5058078"/>
          </a:xfrm>
        </p:spPr>
        <p:txBody>
          <a:bodyPr/>
          <a:lstStyle/>
          <a:p>
            <a:r>
              <a:rPr lang="en-US" sz="2400" dirty="0">
                <a:latin typeface="Arial" panose="020B0604020202020204" pitchFamily="34" charset="0"/>
                <a:cs typeface="Arial" panose="020B0604020202020204" pitchFamily="34" charset="0"/>
              </a:rPr>
              <a:t>Write a Python function named </a:t>
            </a:r>
            <a:r>
              <a:rPr lang="en-US" sz="2400" dirty="0" err="1">
                <a:latin typeface="Arial" panose="020B0604020202020204" pitchFamily="34" charset="0"/>
                <a:cs typeface="Arial" panose="020B0604020202020204" pitchFamily="34" charset="0"/>
              </a:rPr>
              <a:t>matrix_addition</a:t>
            </a:r>
            <a:r>
              <a:rPr lang="en-US" sz="2400" dirty="0">
                <a:latin typeface="Arial" panose="020B0604020202020204" pitchFamily="34" charset="0"/>
                <a:cs typeface="Arial" panose="020B0604020202020204" pitchFamily="34" charset="0"/>
              </a:rPr>
              <a:t> that takes two matrices as input (represented as nested lists) and returns the result of their addition.</a:t>
            </a:r>
            <a:endParaRPr lang="fr-DZ"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CE6CD3F-D27B-A035-A3BC-79D07748C7E1}"/>
              </a:ext>
            </a:extLst>
          </p:cNvPr>
          <p:cNvSpPr>
            <a:spLocks noGrp="1"/>
          </p:cNvSpPr>
          <p:nvPr>
            <p:ph type="sldNum" sz="quarter" idx="10"/>
          </p:nvPr>
        </p:nvSpPr>
        <p:spPr/>
        <p:txBody>
          <a:bodyPr/>
          <a:lstStyle/>
          <a:p>
            <a:pPr>
              <a:defRPr/>
            </a:pPr>
            <a:endParaRPr lang="en-US" dirty="0"/>
          </a:p>
        </p:txBody>
      </p:sp>
      <p:pic>
        <p:nvPicPr>
          <p:cNvPr id="7" name="Picture 6">
            <a:extLst>
              <a:ext uri="{FF2B5EF4-FFF2-40B4-BE49-F238E27FC236}">
                <a16:creationId xmlns:a16="http://schemas.microsoft.com/office/drawing/2014/main" id="{105E9B2E-1F86-4AAB-E0AE-B6CE826B02CB}"/>
              </a:ext>
            </a:extLst>
          </p:cNvPr>
          <p:cNvPicPr>
            <a:picLocks noChangeAspect="1"/>
          </p:cNvPicPr>
          <p:nvPr/>
        </p:nvPicPr>
        <p:blipFill>
          <a:blip r:embed="rId2"/>
          <a:stretch>
            <a:fillRect/>
          </a:stretch>
        </p:blipFill>
        <p:spPr>
          <a:xfrm>
            <a:off x="892270" y="2898278"/>
            <a:ext cx="4497224" cy="2425889"/>
          </a:xfrm>
          <a:prstGeom prst="rect">
            <a:avLst/>
          </a:prstGeom>
        </p:spPr>
      </p:pic>
      <p:pic>
        <p:nvPicPr>
          <p:cNvPr id="9" name="Picture 8">
            <a:extLst>
              <a:ext uri="{FF2B5EF4-FFF2-40B4-BE49-F238E27FC236}">
                <a16:creationId xmlns:a16="http://schemas.microsoft.com/office/drawing/2014/main" id="{95328C9A-9935-197E-D699-875166A6BBDC}"/>
              </a:ext>
            </a:extLst>
          </p:cNvPr>
          <p:cNvPicPr>
            <a:picLocks noChangeAspect="1"/>
          </p:cNvPicPr>
          <p:nvPr/>
        </p:nvPicPr>
        <p:blipFill>
          <a:blip r:embed="rId3"/>
          <a:stretch>
            <a:fillRect/>
          </a:stretch>
        </p:blipFill>
        <p:spPr>
          <a:xfrm>
            <a:off x="7961969" y="3429000"/>
            <a:ext cx="3620431" cy="1248423"/>
          </a:xfrm>
          <a:prstGeom prst="rect">
            <a:avLst/>
          </a:prstGeom>
        </p:spPr>
      </p:pic>
      <p:sp>
        <p:nvSpPr>
          <p:cNvPr id="10" name="Arrow: Striped Right 9">
            <a:extLst>
              <a:ext uri="{FF2B5EF4-FFF2-40B4-BE49-F238E27FC236}">
                <a16:creationId xmlns:a16="http://schemas.microsoft.com/office/drawing/2014/main" id="{EA3956F1-B626-29CD-2B65-050C1B7BD1CE}"/>
              </a:ext>
            </a:extLst>
          </p:cNvPr>
          <p:cNvSpPr/>
          <p:nvPr/>
        </p:nvSpPr>
        <p:spPr>
          <a:xfrm>
            <a:off x="6096000" y="3429000"/>
            <a:ext cx="1278194" cy="921774"/>
          </a:xfrm>
          <a:prstGeom prst="striped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Tree>
    <p:extLst>
      <p:ext uri="{BB962C8B-B14F-4D97-AF65-F5344CB8AC3E}">
        <p14:creationId xmlns:p14="http://schemas.microsoft.com/office/powerpoint/2010/main" val="33923580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4077-3DE4-6516-F36D-CA0DA2CF7E0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Accessing array elements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4C3AA15-3DD7-5BF2-816C-9A29F54F243A}"/>
              </a:ext>
            </a:extLst>
          </p:cNvPr>
          <p:cNvSpPr>
            <a:spLocks noGrp="1"/>
          </p:cNvSpPr>
          <p:nvPr>
            <p:ph type="sldNum" sz="quarter" idx="10"/>
          </p:nvPr>
        </p:nvSpPr>
        <p:spPr/>
        <p:txBody>
          <a:bodyPr/>
          <a:lstStyle/>
          <a:p>
            <a:pPr>
              <a:defRPr/>
            </a:pPr>
            <a:endParaRPr lang="en-US" dirty="0"/>
          </a:p>
        </p:txBody>
      </p:sp>
      <p:sp>
        <p:nvSpPr>
          <p:cNvPr id="10" name="Content Placeholder 2">
            <a:extLst>
              <a:ext uri="{FF2B5EF4-FFF2-40B4-BE49-F238E27FC236}">
                <a16:creationId xmlns:a16="http://schemas.microsoft.com/office/drawing/2014/main" id="{3C79F0DE-306C-B82F-5C0F-9FB2637FD32C}"/>
              </a:ext>
            </a:extLst>
          </p:cNvPr>
          <p:cNvSpPr>
            <a:spLocks noGrp="1"/>
          </p:cNvSpPr>
          <p:nvPr>
            <p:ph idx="1"/>
          </p:nvPr>
        </p:nvSpPr>
        <p:spPr>
          <a:xfrm>
            <a:off x="1880839" y="1851598"/>
            <a:ext cx="8229600" cy="3921299"/>
          </a:xfrm>
        </p:spPr>
        <p:txBody>
          <a:bodyPr>
            <a:normAutofit/>
          </a:bodyPr>
          <a:lstStyle/>
          <a:p>
            <a:r>
              <a:rPr lang="en-US" dirty="0"/>
              <a:t>Array dimensions, strides</a:t>
            </a:r>
          </a:p>
          <a:p>
            <a:endParaRPr lang="en-US" dirty="0"/>
          </a:p>
          <a:p>
            <a:r>
              <a:rPr lang="en-US" dirty="0"/>
              <a:t>Assigning to a specific element</a:t>
            </a:r>
          </a:p>
          <a:p>
            <a:pPr marL="0" indent="0">
              <a:buNone/>
            </a:pPr>
            <a:endParaRPr lang="en-US" dirty="0"/>
          </a:p>
          <a:p>
            <a:r>
              <a:rPr lang="en-US" dirty="0"/>
              <a:t>Using an element's value</a:t>
            </a:r>
            <a:endParaRPr lang="nl-BE" dirty="0"/>
          </a:p>
        </p:txBody>
      </p:sp>
      <p:grpSp>
        <p:nvGrpSpPr>
          <p:cNvPr id="11" name="Group 10">
            <a:extLst>
              <a:ext uri="{FF2B5EF4-FFF2-40B4-BE49-F238E27FC236}">
                <a16:creationId xmlns:a16="http://schemas.microsoft.com/office/drawing/2014/main" id="{523121E9-69C1-30F3-1C23-155C5B74B887}"/>
              </a:ext>
            </a:extLst>
          </p:cNvPr>
          <p:cNvGrpSpPr/>
          <p:nvPr/>
        </p:nvGrpSpPr>
        <p:grpSpPr>
          <a:xfrm>
            <a:off x="2035199" y="3465777"/>
            <a:ext cx="5400234" cy="762084"/>
            <a:chOff x="611559" y="3603020"/>
            <a:chExt cx="5400234" cy="762084"/>
          </a:xfrm>
        </p:grpSpPr>
        <p:sp>
          <p:nvSpPr>
            <p:cNvPr id="12" name="TextBox 11">
              <a:extLst>
                <a:ext uri="{FF2B5EF4-FFF2-40B4-BE49-F238E27FC236}">
                  <a16:creationId xmlns:a16="http://schemas.microsoft.com/office/drawing/2014/main" id="{EA98FCFB-67AD-C686-A292-1D5FEBFFF492}"/>
                </a:ext>
              </a:extLst>
            </p:cNvPr>
            <p:cNvSpPr txBox="1"/>
            <p:nvPr/>
          </p:nvSpPr>
          <p:spPr>
            <a:xfrm>
              <a:off x="611559" y="3603020"/>
              <a:ext cx="3202583"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a:t>
              </a:r>
              <a:r>
                <a:rPr kumimoji="0" lang="en-US" sz="1800" b="1" i="0" u="none" strike="noStrike" kern="1200" cap="none" spc="0" normalizeH="0" baseline="0" noProof="0" dirty="0">
                  <a:ln>
                    <a:noFill/>
                  </a:ln>
                  <a:solidFill>
                    <a:srgbClr val="0070C0"/>
                  </a:solidFill>
                  <a:effectLst/>
                  <a:uLnTx/>
                  <a:uFillTx/>
                  <a:latin typeface="Courier New" pitchFamily="49" charset="0"/>
                  <a:ea typeface="+mn-ea"/>
                  <a:cs typeface="Courier New" pitchFamily="49" charset="0"/>
                </a:rPr>
                <a:t>1, 0</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5.0</a:t>
              </a:r>
            </a:p>
          </p:txBody>
        </p:sp>
        <p:grpSp>
          <p:nvGrpSpPr>
            <p:cNvPr id="13" name="Group 12">
              <a:extLst>
                <a:ext uri="{FF2B5EF4-FFF2-40B4-BE49-F238E27FC236}">
                  <a16:creationId xmlns:a16="http://schemas.microsoft.com/office/drawing/2014/main" id="{658A214B-D6C6-E482-CC9A-A79F9F8A7638}"/>
                </a:ext>
              </a:extLst>
            </p:cNvPr>
            <p:cNvGrpSpPr/>
            <p:nvPr/>
          </p:nvGrpSpPr>
          <p:grpSpPr>
            <a:xfrm>
              <a:off x="4114800" y="3789040"/>
              <a:ext cx="1896993" cy="576064"/>
              <a:chOff x="4114800" y="3789040"/>
              <a:chExt cx="1896993" cy="576064"/>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3CA9D82-2463-BDA9-769B-358A6EE026DD}"/>
                      </a:ext>
                    </a:extLst>
                  </p:cNvPr>
                  <p:cNvSpPr txBox="1"/>
                  <p:nvPr/>
                </p:nvSpPr>
                <p:spPr>
                  <a:xfrm>
                    <a:off x="4114800" y="3789040"/>
                    <a:ext cx="1896993" cy="55431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nl-BE"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m>
                                <m:mPr>
                                  <m:mcs>
                                    <m:mc>
                                      <m:mcPr>
                                        <m:count m:val="3"/>
                                        <m:mcJc m:val="center"/>
                                      </m:mcPr>
                                    </m:mc>
                                  </m:mcs>
                                  <m:ctrlPr>
                                    <a:rPr kumimoji="0" lang="nl-BE"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mPr>
                                <m:mr>
                                  <m:e>
                                    <m:r>
                                      <m:rPr>
                                        <m:brk m:alnAt="7"/>
                                      </m:rPr>
                                      <a:rPr kumimoji="0" lang="en-US" sz="1800" b="0" i="1" u="none" strike="noStrike" kern="1200" cap="none" spc="0" normalizeH="0" baseline="0" noProof="0">
                                        <a:ln>
                                          <a:noFill/>
                                        </a:ln>
                                        <a:solidFill>
                                          <a:prstClr val="black"/>
                                        </a:solidFill>
                                        <a:effectLst/>
                                        <a:uLnTx/>
                                        <a:uFillTx/>
                                        <a:latin typeface="Cambria Math"/>
                                        <a:ea typeface="+mn-ea"/>
                                        <a:cs typeface="+mn-cs"/>
                                      </a:rPr>
                                      <m:t>0</m:t>
                                    </m:r>
                                    <m:r>
                                      <a:rPr kumimoji="0" lang="en-US" sz="1800" b="0" i="1" u="none" strike="noStrike" kern="1200" cap="none" spc="0" normalizeH="0" baseline="0" noProof="0">
                                        <a:ln>
                                          <a:noFill/>
                                        </a:ln>
                                        <a:solidFill>
                                          <a:prstClr val="black"/>
                                        </a:solidFill>
                                        <a:effectLst/>
                                        <a:uLnTx/>
                                        <a:uFillTx/>
                                        <a:latin typeface="Cambria Math"/>
                                        <a:ea typeface="+mn-ea"/>
                                        <a:cs typeface="+mn-cs"/>
                                      </a:rPr>
                                      <m:t>.0</m:t>
                                    </m:r>
                                  </m:e>
                                  <m:e>
                                    <m:r>
                                      <a:rPr kumimoji="0" lang="en-US" sz="1800" b="0" i="1" u="none" strike="noStrike" kern="1200" cap="none" spc="0" normalizeH="0" baseline="0" noProof="0">
                                        <a:ln>
                                          <a:noFill/>
                                        </a:ln>
                                        <a:solidFill>
                                          <a:prstClr val="black"/>
                                        </a:solidFill>
                                        <a:effectLst/>
                                        <a:uLnTx/>
                                        <a:uFillTx/>
                                        <a:latin typeface="Cambria Math"/>
                                        <a:ea typeface="+mn-ea"/>
                                        <a:cs typeface="+mn-cs"/>
                                      </a:rPr>
                                      <m:t>0.0</m:t>
                                    </m:r>
                                  </m:e>
                                  <m:e>
                                    <m:r>
                                      <a:rPr kumimoji="0" lang="en-US" sz="1800" b="0" i="1" u="none" strike="noStrike" kern="1200" cap="none" spc="0" normalizeH="0" baseline="0" noProof="0">
                                        <a:ln>
                                          <a:noFill/>
                                        </a:ln>
                                        <a:solidFill>
                                          <a:prstClr val="black"/>
                                        </a:solidFill>
                                        <a:effectLst/>
                                        <a:uLnTx/>
                                        <a:uFillTx/>
                                        <a:latin typeface="Cambria Math"/>
                                        <a:ea typeface="+mn-ea"/>
                                        <a:cs typeface="+mn-cs"/>
                                      </a:rPr>
                                      <m:t>0.0</m:t>
                                    </m:r>
                                  </m:e>
                                </m:mr>
                                <m:mr>
                                  <m:e>
                                    <m:r>
                                      <a:rPr kumimoji="0" lang="en-US" sz="1800" b="1" i="1" u="none" strike="noStrike" kern="1200" cap="none" spc="0" normalizeH="0" baseline="0" noProof="0" smtClean="0">
                                        <a:ln>
                                          <a:noFill/>
                                        </a:ln>
                                        <a:solidFill>
                                          <a:srgbClr val="0070C0"/>
                                        </a:solidFill>
                                        <a:effectLst/>
                                        <a:uLnTx/>
                                        <a:uFillTx/>
                                        <a:latin typeface="Cambria Math"/>
                                        <a:ea typeface="+mn-ea"/>
                                        <a:cs typeface="+mn-cs"/>
                                      </a:rPr>
                                      <m:t>𝟓</m:t>
                                    </m:r>
                                    <m:r>
                                      <a:rPr kumimoji="0" lang="en-US" sz="1800" b="1" i="1" u="none" strike="noStrike" kern="1200" cap="none" spc="0" normalizeH="0" baseline="0" noProof="0" smtClean="0">
                                        <a:ln>
                                          <a:noFill/>
                                        </a:ln>
                                        <a:solidFill>
                                          <a:srgbClr val="0070C0"/>
                                        </a:solidFill>
                                        <a:effectLst/>
                                        <a:uLnTx/>
                                        <a:uFillTx/>
                                        <a:latin typeface="Cambria Math"/>
                                        <a:ea typeface="+mn-ea"/>
                                        <a:cs typeface="+mn-cs"/>
                                      </a:rPr>
                                      <m:t>.</m:t>
                                    </m:r>
                                    <m:r>
                                      <a:rPr kumimoji="0" lang="en-US" sz="1800" b="1" i="1" u="none" strike="noStrike" kern="1200" cap="none" spc="0" normalizeH="0" baseline="0" noProof="0" smtClean="0">
                                        <a:ln>
                                          <a:noFill/>
                                        </a:ln>
                                        <a:solidFill>
                                          <a:srgbClr val="0070C0"/>
                                        </a:solidFill>
                                        <a:effectLst/>
                                        <a:uLnTx/>
                                        <a:uFillTx/>
                                        <a:latin typeface="Cambria Math"/>
                                        <a:ea typeface="+mn-ea"/>
                                        <a:cs typeface="+mn-cs"/>
                                      </a:rPr>
                                      <m:t>𝟎</m:t>
                                    </m:r>
                                  </m:e>
                                  <m:e>
                                    <m:r>
                                      <a:rPr kumimoji="0" lang="en-US" sz="1800" b="0" i="1" u="none" strike="noStrike" kern="1200" cap="none" spc="0" normalizeH="0" baseline="0" noProof="0">
                                        <a:ln>
                                          <a:noFill/>
                                        </a:ln>
                                        <a:solidFill>
                                          <a:prstClr val="black"/>
                                        </a:solidFill>
                                        <a:effectLst/>
                                        <a:uLnTx/>
                                        <a:uFillTx/>
                                        <a:latin typeface="Cambria Math"/>
                                        <a:ea typeface="+mn-ea"/>
                                        <a:cs typeface="+mn-cs"/>
                                      </a:rPr>
                                      <m:t>0.0</m:t>
                                    </m:r>
                                  </m:e>
                                  <m:e>
                                    <m:r>
                                      <a:rPr kumimoji="0" lang="en-US" sz="1800" b="0" i="1" u="none" strike="noStrike" kern="1200" cap="none" spc="0" normalizeH="0" baseline="0" noProof="0">
                                        <a:ln>
                                          <a:noFill/>
                                        </a:ln>
                                        <a:solidFill>
                                          <a:prstClr val="black"/>
                                        </a:solidFill>
                                        <a:effectLst/>
                                        <a:uLnTx/>
                                        <a:uFillTx/>
                                        <a:latin typeface="Cambria Math"/>
                                        <a:ea typeface="+mn-ea"/>
                                        <a:cs typeface="+mn-cs"/>
                                      </a:rPr>
                                      <m:t>0.0</m:t>
                                    </m:r>
                                  </m:e>
                                </m:mr>
                              </m:m>
                            </m:e>
                          </m:d>
                        </m:oMath>
                      </m:oMathPara>
                    </a14:m>
                    <a:endParaRPr kumimoji="0" lang="nl-BE"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93CA9D82-2463-BDA9-769B-358A6EE026DD}"/>
                      </a:ext>
                    </a:extLst>
                  </p:cNvPr>
                  <p:cNvSpPr txBox="1">
                    <a:spLocks noRot="1" noChangeAspect="1" noMove="1" noResize="1" noEditPoints="1" noAdjustHandles="1" noChangeArrowheads="1" noChangeShapeType="1" noTextEdit="1"/>
                  </p:cNvSpPr>
                  <p:nvPr/>
                </p:nvSpPr>
                <p:spPr>
                  <a:xfrm>
                    <a:off x="4114800" y="3789040"/>
                    <a:ext cx="1896993" cy="554319"/>
                  </a:xfrm>
                  <a:prstGeom prst="rect">
                    <a:avLst/>
                  </a:prstGeom>
                  <a:blipFill>
                    <a:blip r:embed="rId2"/>
                    <a:stretch>
                      <a:fillRect/>
                    </a:stretch>
                  </a:blipFill>
                </p:spPr>
                <p:txBody>
                  <a:bodyPr/>
                  <a:lstStyle/>
                  <a:p>
                    <a:r>
                      <a:rPr lang="fr-DZ">
                        <a:noFill/>
                      </a:rPr>
                      <a:t> </a:t>
                    </a:r>
                  </a:p>
                </p:txBody>
              </p:sp>
            </mc:Fallback>
          </mc:AlternateContent>
          <p:sp>
            <p:nvSpPr>
              <p:cNvPr id="15" name="Rectangle 14">
                <a:extLst>
                  <a:ext uri="{FF2B5EF4-FFF2-40B4-BE49-F238E27FC236}">
                    <a16:creationId xmlns:a16="http://schemas.microsoft.com/office/drawing/2014/main" id="{0D7CDB00-2114-1D08-6CBF-A91F99B2875E}"/>
                  </a:ext>
                </a:extLst>
              </p:cNvPr>
              <p:cNvSpPr/>
              <p:nvPr/>
            </p:nvSpPr>
            <p:spPr>
              <a:xfrm>
                <a:off x="4335194" y="4087977"/>
                <a:ext cx="360040" cy="27712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BE"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6" name="TextBox 15">
            <a:extLst>
              <a:ext uri="{FF2B5EF4-FFF2-40B4-BE49-F238E27FC236}">
                <a16:creationId xmlns:a16="http://schemas.microsoft.com/office/drawing/2014/main" id="{F393042D-CA23-6811-B689-88CD450B721C}"/>
              </a:ext>
            </a:extLst>
          </p:cNvPr>
          <p:cNvSpPr txBox="1"/>
          <p:nvPr/>
        </p:nvSpPr>
        <p:spPr>
          <a:xfrm>
            <a:off x="2144985" y="4875933"/>
            <a:ext cx="3202583"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q = a[1, 0] + a[1, 2]</a:t>
            </a:r>
          </a:p>
        </p:txBody>
      </p:sp>
      <p:sp>
        <p:nvSpPr>
          <p:cNvPr id="17" name="TextBox 16">
            <a:extLst>
              <a:ext uri="{FF2B5EF4-FFF2-40B4-BE49-F238E27FC236}">
                <a16:creationId xmlns:a16="http://schemas.microsoft.com/office/drawing/2014/main" id="{FA33B2B4-8C6F-C213-DEF6-30C3690DAE4E}"/>
              </a:ext>
            </a:extLst>
          </p:cNvPr>
          <p:cNvSpPr txBox="1"/>
          <p:nvPr/>
        </p:nvSpPr>
        <p:spPr>
          <a:xfrm>
            <a:off x="7435433" y="4731917"/>
            <a:ext cx="4607884" cy="1815882"/>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Implicit conversion of</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tuple for indexing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0-based indexing</a:t>
            </a:r>
            <a:endPar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F3FE6954-9149-DAD3-FE31-D7A73EC9EFD5}"/>
              </a:ext>
            </a:extLst>
          </p:cNvPr>
          <p:cNvSpPr txBox="1"/>
          <p:nvPr/>
        </p:nvSpPr>
        <p:spPr>
          <a:xfrm>
            <a:off x="2179216" y="1419549"/>
            <a:ext cx="2914551"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np.zeros</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((2, 3))</a:t>
            </a:r>
          </a:p>
        </p:txBody>
      </p:sp>
      <p:sp>
        <p:nvSpPr>
          <p:cNvPr id="19" name="TextBox 18">
            <a:extLst>
              <a:ext uri="{FF2B5EF4-FFF2-40B4-BE49-F238E27FC236}">
                <a16:creationId xmlns:a16="http://schemas.microsoft.com/office/drawing/2014/main" id="{B83EF3AE-304F-24ED-FAC1-040AB65425B8}"/>
              </a:ext>
            </a:extLst>
          </p:cNvPr>
          <p:cNvSpPr txBox="1"/>
          <p:nvPr/>
        </p:nvSpPr>
        <p:spPr>
          <a:xfrm>
            <a:off x="2179216" y="2499669"/>
            <a:ext cx="2914551"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a.shape</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(2, 3)</a:t>
            </a:r>
          </a:p>
        </p:txBody>
      </p:sp>
      <p:sp>
        <p:nvSpPr>
          <p:cNvPr id="20" name="TextBox 19">
            <a:extLst>
              <a:ext uri="{FF2B5EF4-FFF2-40B4-BE49-F238E27FC236}">
                <a16:creationId xmlns:a16="http://schemas.microsoft.com/office/drawing/2014/main" id="{0B4807D8-CA69-DB64-7971-639E407D8EA4}"/>
              </a:ext>
            </a:extLst>
          </p:cNvPr>
          <p:cNvSpPr txBox="1"/>
          <p:nvPr/>
        </p:nvSpPr>
        <p:spPr>
          <a:xfrm>
            <a:off x="6244045" y="2495833"/>
            <a:ext cx="2991954"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a.strides</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 (24, 8)</a:t>
            </a:r>
          </a:p>
        </p:txBody>
      </p:sp>
      <p:grpSp>
        <p:nvGrpSpPr>
          <p:cNvPr id="21" name="Group 20">
            <a:extLst>
              <a:ext uri="{FF2B5EF4-FFF2-40B4-BE49-F238E27FC236}">
                <a16:creationId xmlns:a16="http://schemas.microsoft.com/office/drawing/2014/main" id="{44E878F8-4162-89C6-8CB1-ED9F226A5E8D}"/>
              </a:ext>
            </a:extLst>
          </p:cNvPr>
          <p:cNvGrpSpPr/>
          <p:nvPr/>
        </p:nvGrpSpPr>
        <p:grpSpPr>
          <a:xfrm>
            <a:off x="8654375" y="2859182"/>
            <a:ext cx="1346972" cy="934296"/>
            <a:chOff x="7230736" y="2996425"/>
            <a:chExt cx="1346972" cy="934296"/>
          </a:xfrm>
        </p:grpSpPr>
        <p:sp>
          <p:nvSpPr>
            <p:cNvPr id="22" name="TextBox 21">
              <a:extLst>
                <a:ext uri="{FF2B5EF4-FFF2-40B4-BE49-F238E27FC236}">
                  <a16:creationId xmlns:a16="http://schemas.microsoft.com/office/drawing/2014/main" id="{991B3F21-049A-8F23-9423-D17717C158C8}"/>
                </a:ext>
              </a:extLst>
            </p:cNvPr>
            <p:cNvSpPr txBox="1"/>
            <p:nvPr/>
          </p:nvSpPr>
          <p:spPr>
            <a:xfrm>
              <a:off x="7230736" y="3284390"/>
              <a:ext cx="134697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bytes to</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next column</a:t>
              </a:r>
            </a:p>
          </p:txBody>
        </p:sp>
        <p:cxnSp>
          <p:nvCxnSpPr>
            <p:cNvPr id="23" name="Straight Arrow Connector 22">
              <a:extLst>
                <a:ext uri="{FF2B5EF4-FFF2-40B4-BE49-F238E27FC236}">
                  <a16:creationId xmlns:a16="http://schemas.microsoft.com/office/drawing/2014/main" id="{B78CA901-C716-88C1-D9B4-BBFE977B8EE6}"/>
                </a:ext>
              </a:extLst>
            </p:cNvPr>
            <p:cNvCxnSpPr>
              <a:stCxn id="22" idx="0"/>
            </p:cNvCxnSpPr>
            <p:nvPr/>
          </p:nvCxnSpPr>
          <p:spPr>
            <a:xfrm flipH="1" flipV="1">
              <a:off x="7524328" y="2996425"/>
              <a:ext cx="379894" cy="287965"/>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86BAAAC-E9AE-3CBD-E1F7-721B8CACBC0D}"/>
              </a:ext>
            </a:extLst>
          </p:cNvPr>
          <p:cNvGrpSpPr/>
          <p:nvPr/>
        </p:nvGrpSpPr>
        <p:grpSpPr>
          <a:xfrm>
            <a:off x="7138263" y="1563901"/>
            <a:ext cx="1260281" cy="935768"/>
            <a:chOff x="5714623" y="1701144"/>
            <a:chExt cx="1260281" cy="935768"/>
          </a:xfrm>
        </p:grpSpPr>
        <p:sp>
          <p:nvSpPr>
            <p:cNvPr id="25" name="TextBox 24">
              <a:extLst>
                <a:ext uri="{FF2B5EF4-FFF2-40B4-BE49-F238E27FC236}">
                  <a16:creationId xmlns:a16="http://schemas.microsoft.com/office/drawing/2014/main" id="{D7EFBD47-A64E-B624-1C2C-31B4C95BE07F}"/>
                </a:ext>
              </a:extLst>
            </p:cNvPr>
            <p:cNvSpPr txBox="1"/>
            <p:nvPr/>
          </p:nvSpPr>
          <p:spPr>
            <a:xfrm>
              <a:off x="5714623" y="1701144"/>
              <a:ext cx="126028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nr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bytes to</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next row</a:t>
              </a:r>
            </a:p>
          </p:txBody>
        </p:sp>
        <p:cxnSp>
          <p:nvCxnSpPr>
            <p:cNvPr id="26" name="Straight Arrow Connector 25">
              <a:extLst>
                <a:ext uri="{FF2B5EF4-FFF2-40B4-BE49-F238E27FC236}">
                  <a16:creationId xmlns:a16="http://schemas.microsoft.com/office/drawing/2014/main" id="{2FBEC74B-9309-C488-22DB-A109799AE9F3}"/>
                </a:ext>
              </a:extLst>
            </p:cNvPr>
            <p:cNvCxnSpPr>
              <a:stCxn id="25" idx="2"/>
            </p:cNvCxnSpPr>
            <p:nvPr/>
          </p:nvCxnSpPr>
          <p:spPr>
            <a:xfrm>
              <a:off x="6344764" y="2347475"/>
              <a:ext cx="459484" cy="28943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55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6" grpId="0" animBg="1"/>
      <p:bldP spid="17" grpId="0" animBg="1"/>
      <p:bldP spid="2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FD58-40BA-CD37-4099-9E8BBDA9103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Accessing subarrays: slicing</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DE95B6B-67E3-ADB2-217F-A8C823ADC81C}"/>
              </a:ext>
            </a:extLst>
          </p:cNvPr>
          <p:cNvSpPr>
            <a:spLocks noGrp="1"/>
          </p:cNvSpPr>
          <p:nvPr>
            <p:ph type="sldNum" sz="quarter" idx="10"/>
          </p:nvPr>
        </p:nvSpPr>
        <p:spPr/>
        <p:txBody>
          <a:bodyPr/>
          <a:lstStyle/>
          <a:p>
            <a:pPr>
              <a:defRPr/>
            </a:pPr>
            <a:endParaRPr lang="en-US" dirty="0"/>
          </a:p>
        </p:txBody>
      </p:sp>
      <p:grpSp>
        <p:nvGrpSpPr>
          <p:cNvPr id="5" name="Group 4">
            <a:extLst>
              <a:ext uri="{FF2B5EF4-FFF2-40B4-BE49-F238E27FC236}">
                <a16:creationId xmlns:a16="http://schemas.microsoft.com/office/drawing/2014/main" id="{A2B470ED-E361-A8FC-7052-4CBB09391775}"/>
              </a:ext>
            </a:extLst>
          </p:cNvPr>
          <p:cNvGrpSpPr/>
          <p:nvPr/>
        </p:nvGrpSpPr>
        <p:grpSpPr>
          <a:xfrm>
            <a:off x="1919536" y="5661248"/>
            <a:ext cx="4641376" cy="1008112"/>
            <a:chOff x="395536" y="5661248"/>
            <a:chExt cx="4641376" cy="1008112"/>
          </a:xfrm>
        </p:grpSpPr>
        <p:sp>
          <p:nvSpPr>
            <p:cNvPr id="6" name="Rectangle 5">
              <a:extLst>
                <a:ext uri="{FF2B5EF4-FFF2-40B4-BE49-F238E27FC236}">
                  <a16:creationId xmlns:a16="http://schemas.microsoft.com/office/drawing/2014/main" id="{F4F09044-E880-1596-CA90-646F10FF0165}"/>
                </a:ext>
              </a:extLst>
            </p:cNvPr>
            <p:cNvSpPr/>
            <p:nvPr/>
          </p:nvSpPr>
          <p:spPr>
            <a:xfrm>
              <a:off x="395536" y="5661248"/>
              <a:ext cx="4641376" cy="1008112"/>
            </a:xfrm>
            <a:prstGeom prst="rect">
              <a:avLst/>
            </a:prstGeom>
            <a:solidFill>
              <a:srgbClr val="C00000">
                <a:alpha val="2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25B4087-4EC7-576D-BC27-DB3F9D6B719C}"/>
                </a:ext>
              </a:extLst>
            </p:cNvPr>
            <p:cNvSpPr txBox="1"/>
            <p:nvPr/>
          </p:nvSpPr>
          <p:spPr>
            <a:xfrm>
              <a:off x="395536" y="5661248"/>
              <a:ext cx="3054811" cy="52322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cfr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list slicing, but…</a:t>
              </a:r>
              <a:endPar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8" name="Content Placeholder 2">
            <a:extLst>
              <a:ext uri="{FF2B5EF4-FFF2-40B4-BE49-F238E27FC236}">
                <a16:creationId xmlns:a16="http://schemas.microsoft.com/office/drawing/2014/main" id="{A8A6D966-7E33-9530-D7BD-354CD4E6C568}"/>
              </a:ext>
            </a:extLst>
          </p:cNvPr>
          <p:cNvSpPr>
            <a:spLocks noGrp="1"/>
          </p:cNvSpPr>
          <p:nvPr>
            <p:ph idx="1"/>
          </p:nvPr>
        </p:nvSpPr>
        <p:spPr>
          <a:xfrm>
            <a:off x="1981200" y="1988841"/>
            <a:ext cx="8229600" cy="3921299"/>
          </a:xfrm>
        </p:spPr>
        <p:txBody>
          <a:bodyPr>
            <a:normAutofit/>
          </a:bodyPr>
          <a:lstStyle/>
          <a:p>
            <a:r>
              <a:rPr lang="en-US" dirty="0"/>
              <a:t>Second column</a:t>
            </a:r>
          </a:p>
          <a:p>
            <a:endParaRPr lang="en-US" dirty="0"/>
          </a:p>
          <a:p>
            <a:r>
              <a:rPr lang="en-US" dirty="0"/>
              <a:t>Third row</a:t>
            </a:r>
          </a:p>
          <a:p>
            <a:pPr marL="0" indent="0">
              <a:buNone/>
            </a:pPr>
            <a:endParaRPr lang="en-US" dirty="0"/>
          </a:p>
          <a:p>
            <a:r>
              <a:rPr lang="en-US" dirty="0"/>
              <a:t>2D subarray</a:t>
            </a:r>
            <a:endParaRPr lang="nl-BE" dirty="0"/>
          </a:p>
        </p:txBody>
      </p:sp>
      <p:sp>
        <p:nvSpPr>
          <p:cNvPr id="9" name="TextBox 8">
            <a:extLst>
              <a:ext uri="{FF2B5EF4-FFF2-40B4-BE49-F238E27FC236}">
                <a16:creationId xmlns:a16="http://schemas.microsoft.com/office/drawing/2014/main" id="{1A76AE45-B339-2DA8-9FF0-F515AEB4FFF9}"/>
              </a:ext>
            </a:extLst>
          </p:cNvPr>
          <p:cNvSpPr txBox="1"/>
          <p:nvPr/>
        </p:nvSpPr>
        <p:spPr>
          <a:xfrm>
            <a:off x="1830412" y="3455712"/>
            <a:ext cx="2914551"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a[2, :]</a:t>
            </a:r>
          </a:p>
        </p:txBody>
      </p:sp>
      <p:sp>
        <p:nvSpPr>
          <p:cNvPr id="10" name="TextBox 9">
            <a:extLst>
              <a:ext uri="{FF2B5EF4-FFF2-40B4-BE49-F238E27FC236}">
                <a16:creationId xmlns:a16="http://schemas.microsoft.com/office/drawing/2014/main" id="{40287F0C-F775-04AD-E978-37C9180B3378}"/>
              </a:ext>
            </a:extLst>
          </p:cNvPr>
          <p:cNvSpPr txBox="1"/>
          <p:nvPr/>
        </p:nvSpPr>
        <p:spPr>
          <a:xfrm>
            <a:off x="1813298" y="5013176"/>
            <a:ext cx="4498727"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a[1:3, 1:3]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np.eye</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(2)</a:t>
            </a:r>
          </a:p>
        </p:txBody>
      </p:sp>
      <p:sp>
        <p:nvSpPr>
          <p:cNvPr id="11" name="TextBox 10">
            <a:extLst>
              <a:ext uri="{FF2B5EF4-FFF2-40B4-BE49-F238E27FC236}">
                <a16:creationId xmlns:a16="http://schemas.microsoft.com/office/drawing/2014/main" id="{00F7D772-3950-A531-8F0C-A09A3B760E86}"/>
              </a:ext>
            </a:extLst>
          </p:cNvPr>
          <p:cNvSpPr txBox="1"/>
          <p:nvPr/>
        </p:nvSpPr>
        <p:spPr>
          <a:xfrm>
            <a:off x="1847529" y="1556792"/>
            <a:ext cx="4978971"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np.arange</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(1, 21).reshape(4, 5)</a:t>
            </a:r>
          </a:p>
        </p:txBody>
      </p:sp>
      <p:sp>
        <p:nvSpPr>
          <p:cNvPr id="12" name="TextBox 11">
            <a:extLst>
              <a:ext uri="{FF2B5EF4-FFF2-40B4-BE49-F238E27FC236}">
                <a16:creationId xmlns:a16="http://schemas.microsoft.com/office/drawing/2014/main" id="{3E4071D5-5C5C-4E98-B9A5-8027D0880D8A}"/>
              </a:ext>
            </a:extLst>
          </p:cNvPr>
          <p:cNvSpPr txBox="1"/>
          <p:nvPr/>
        </p:nvSpPr>
        <p:spPr>
          <a:xfrm>
            <a:off x="1847528" y="2636912"/>
            <a:ext cx="2880320"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1]</a:t>
            </a:r>
          </a:p>
        </p:txBody>
      </p:sp>
      <p:sp>
        <p:nvSpPr>
          <p:cNvPr id="13" name="TextBox 12">
            <a:extLst>
              <a:ext uri="{FF2B5EF4-FFF2-40B4-BE49-F238E27FC236}">
                <a16:creationId xmlns:a16="http://schemas.microsoft.com/office/drawing/2014/main" id="{986189CC-B362-86E1-5EC3-CC066FCD69A5}"/>
              </a:ext>
            </a:extLst>
          </p:cNvPr>
          <p:cNvSpPr txBox="1"/>
          <p:nvPr/>
        </p:nvSpPr>
        <p:spPr>
          <a:xfrm>
            <a:off x="6888088" y="2636912"/>
            <a:ext cx="3672408"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[ 2  7  12  17 ]</a:t>
            </a:r>
          </a:p>
        </p:txBody>
      </p:sp>
      <p:sp>
        <p:nvSpPr>
          <p:cNvPr id="14" name="TextBox 13">
            <a:extLst>
              <a:ext uri="{FF2B5EF4-FFF2-40B4-BE49-F238E27FC236}">
                <a16:creationId xmlns:a16="http://schemas.microsoft.com/office/drawing/2014/main" id="{F4B06FCA-56CC-64E2-BFAD-5C3E7DC0EE00}"/>
              </a:ext>
            </a:extLst>
          </p:cNvPr>
          <p:cNvSpPr txBox="1"/>
          <p:nvPr/>
        </p:nvSpPr>
        <p:spPr>
          <a:xfrm>
            <a:off x="6888088" y="3851756"/>
            <a:ext cx="3672408"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[ 11  12  13  14  15 ]</a:t>
            </a:r>
          </a:p>
        </p:txBody>
      </p:sp>
      <p:grpSp>
        <p:nvGrpSpPr>
          <p:cNvPr id="15" name="Group 14">
            <a:extLst>
              <a:ext uri="{FF2B5EF4-FFF2-40B4-BE49-F238E27FC236}">
                <a16:creationId xmlns:a16="http://schemas.microsoft.com/office/drawing/2014/main" id="{58F16156-1628-B54A-2C5F-8DACD79F3E4D}"/>
              </a:ext>
            </a:extLst>
          </p:cNvPr>
          <p:cNvGrpSpPr/>
          <p:nvPr/>
        </p:nvGrpSpPr>
        <p:grpSpPr>
          <a:xfrm>
            <a:off x="4727848" y="3068960"/>
            <a:ext cx="3168352" cy="720080"/>
            <a:chOff x="3203848" y="3068960"/>
            <a:chExt cx="3168352" cy="720080"/>
          </a:xfrm>
        </p:grpSpPr>
        <p:sp>
          <p:nvSpPr>
            <p:cNvPr id="16" name="TextBox 15">
              <a:extLst>
                <a:ext uri="{FF2B5EF4-FFF2-40B4-BE49-F238E27FC236}">
                  <a16:creationId xmlns:a16="http://schemas.microsoft.com/office/drawing/2014/main" id="{AC8B9B94-DFD8-EB24-94A5-B375E294E8DF}"/>
                </a:ext>
              </a:extLst>
            </p:cNvPr>
            <p:cNvSpPr txBox="1"/>
            <p:nvPr/>
          </p:nvSpPr>
          <p:spPr>
            <a:xfrm>
              <a:off x="3203848" y="3183359"/>
              <a:ext cx="20986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result: 1D array</a:t>
              </a:r>
              <a:endParaRPr kumimoji="0" lang="nl-BE"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6B1A0D17-75B5-4098-7321-D3378578C770}"/>
                </a:ext>
              </a:extLst>
            </p:cNvPr>
            <p:cNvCxnSpPr>
              <a:stCxn id="16" idx="3"/>
            </p:cNvCxnSpPr>
            <p:nvPr/>
          </p:nvCxnSpPr>
          <p:spPr>
            <a:xfrm flipV="1">
              <a:off x="5302499" y="3068960"/>
              <a:ext cx="1069701" cy="34523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ACD9EDA-2118-8E34-889A-FCEE8581B4A1}"/>
                </a:ext>
              </a:extLst>
            </p:cNvPr>
            <p:cNvCxnSpPr>
              <a:stCxn id="16" idx="3"/>
            </p:cNvCxnSpPr>
            <p:nvPr/>
          </p:nvCxnSpPr>
          <p:spPr>
            <a:xfrm>
              <a:off x="5302499" y="3414192"/>
              <a:ext cx="1069701" cy="37484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15B2FDB8-3D49-893F-EA7D-9EE6305FA55C}"/>
              </a:ext>
            </a:extLst>
          </p:cNvPr>
          <p:cNvSpPr txBox="1"/>
          <p:nvPr/>
        </p:nvSpPr>
        <p:spPr>
          <a:xfrm>
            <a:off x="6888088" y="4787861"/>
            <a:ext cx="3672408" cy="120032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1   2   3   4   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6   1   0   9  10 ]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[ 11   0   1  14  15 ]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[ 16  17  18  19  20 ]]</a:t>
            </a:r>
          </a:p>
        </p:txBody>
      </p:sp>
      <p:sp>
        <p:nvSpPr>
          <p:cNvPr id="20" name="TextBox 19">
            <a:extLst>
              <a:ext uri="{FF2B5EF4-FFF2-40B4-BE49-F238E27FC236}">
                <a16:creationId xmlns:a16="http://schemas.microsoft.com/office/drawing/2014/main" id="{4B672D76-6447-434D-E3B3-8AD5C8C368DA}"/>
              </a:ext>
            </a:extLst>
          </p:cNvPr>
          <p:cNvSpPr txBox="1"/>
          <p:nvPr/>
        </p:nvSpPr>
        <p:spPr>
          <a:xfrm>
            <a:off x="6888088" y="1340769"/>
            <a:ext cx="3672408" cy="1200329"/>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1   2   3   4   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6   7   8   9  10 ]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[ 11  12  13  14  15 ]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[ 16  17  18  19  20 ]]</a:t>
            </a:r>
          </a:p>
        </p:txBody>
      </p:sp>
      <p:sp>
        <p:nvSpPr>
          <p:cNvPr id="21" name="TextBox 20">
            <a:extLst>
              <a:ext uri="{FF2B5EF4-FFF2-40B4-BE49-F238E27FC236}">
                <a16:creationId xmlns:a16="http://schemas.microsoft.com/office/drawing/2014/main" id="{68F7CD55-BD00-559F-3029-C8343ECC2B54}"/>
              </a:ext>
            </a:extLst>
          </p:cNvPr>
          <p:cNvSpPr txBox="1"/>
          <p:nvPr/>
        </p:nvSpPr>
        <p:spPr>
          <a:xfrm>
            <a:off x="1920988" y="6021288"/>
            <a:ext cx="4639925" cy="52322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array slicing does </a:t>
            </a:r>
            <a:r>
              <a:rPr kumimoji="0" lang="en-US" sz="2800" b="1" i="1" u="none" strike="noStrike" kern="1200" cap="none" spc="0" normalizeH="0" baseline="0" noProof="0" dirty="0">
                <a:ln>
                  <a:noFill/>
                </a:ln>
                <a:solidFill>
                  <a:srgbClr val="C00000"/>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copy!</a:t>
            </a:r>
            <a:endParaRPr kumimoji="0" lang="nl-BE"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119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animBg="1"/>
      <p:bldP spid="10" grpId="0" animBg="1"/>
      <p:bldP spid="12" grpId="0" animBg="1"/>
      <p:bldP spid="13" grpId="0" animBg="1"/>
      <p:bldP spid="14" grpId="0" animBg="1"/>
      <p:bldP spid="19"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E242E-6DFD-E550-91C2-C281B416EC09}"/>
              </a:ext>
            </a:extLst>
          </p:cNvPr>
          <p:cNvSpPr>
            <a:spLocks noGrp="1"/>
          </p:cNvSpPr>
          <p:nvPr>
            <p:ph type="title"/>
          </p:nvPr>
        </p:nvSpPr>
        <p:spPr/>
        <p:txBody>
          <a:bodyPr/>
          <a:lstStyle/>
          <a:p>
            <a:r>
              <a:rPr lang="nn-NO" sz="2800" dirty="0">
                <a:latin typeface="Arial" panose="020B0604020202020204" pitchFamily="34" charset="0"/>
                <a:cs typeface="Arial" panose="020B0604020202020204" pitchFamily="34" charset="0"/>
              </a:rPr>
              <a:t>Data Analyst vs Data Scientist vs Data Engineer</a:t>
            </a:r>
            <a:br>
              <a:rPr lang="nn-NO" sz="2800" dirty="0">
                <a:latin typeface="Arial" panose="020B0604020202020204" pitchFamily="34" charset="0"/>
                <a:cs typeface="Arial" panose="020B0604020202020204" pitchFamily="34" charset="0"/>
              </a:rPr>
            </a:br>
            <a:r>
              <a:rPr lang="nn-NO" sz="2800" dirty="0">
                <a:solidFill>
                  <a:srgbClr val="FF0000"/>
                </a:solidFill>
                <a:latin typeface="Arial" panose="020B0604020202020204" pitchFamily="34" charset="0"/>
                <a:cs typeface="Arial" panose="020B0604020202020204" pitchFamily="34" charset="0"/>
              </a:rPr>
              <a:t>-Who Are They?</a:t>
            </a:r>
            <a:endParaRPr lang="fr-DZ" sz="2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36A275B-6D14-42B0-2B79-A0CC4B3E0EC6}"/>
              </a:ext>
            </a:extLst>
          </p:cNvPr>
          <p:cNvSpPr>
            <a:spLocks noGrp="1"/>
          </p:cNvSpPr>
          <p:nvPr>
            <p:ph type="sldNum" sz="quarter" idx="10"/>
          </p:nvPr>
        </p:nvSpPr>
        <p:spPr/>
        <p:txBody>
          <a:bodyPr/>
          <a:lstStyle/>
          <a:p>
            <a:pPr>
              <a:defRPr/>
            </a:pPr>
            <a:fld id="{326C6059-A255-C24B-AAEC-93A3405961B0}" type="slidenum">
              <a:rPr lang="en-US" smtClean="0"/>
              <a:pPr>
                <a:defRPr/>
              </a:pPr>
              <a:t>13</a:t>
            </a:fld>
            <a:endParaRPr lang="en-US" dirty="0"/>
          </a:p>
        </p:txBody>
      </p:sp>
      <p:pic>
        <p:nvPicPr>
          <p:cNvPr id="7" name="Picture 6">
            <a:extLst>
              <a:ext uri="{FF2B5EF4-FFF2-40B4-BE49-F238E27FC236}">
                <a16:creationId xmlns:a16="http://schemas.microsoft.com/office/drawing/2014/main" id="{A60C6D99-D408-F983-F872-CFFD70AD8C8B}"/>
              </a:ext>
            </a:extLst>
          </p:cNvPr>
          <p:cNvPicPr>
            <a:picLocks noChangeAspect="1"/>
          </p:cNvPicPr>
          <p:nvPr/>
        </p:nvPicPr>
        <p:blipFill>
          <a:blip r:embed="rId2"/>
          <a:stretch>
            <a:fillRect/>
          </a:stretch>
        </p:blipFill>
        <p:spPr>
          <a:xfrm>
            <a:off x="1714860" y="1640114"/>
            <a:ext cx="9241974" cy="4510356"/>
          </a:xfrm>
          <a:prstGeom prst="rect">
            <a:avLst/>
          </a:prstGeom>
        </p:spPr>
      </p:pic>
    </p:spTree>
    <p:extLst>
      <p:ext uri="{BB962C8B-B14F-4D97-AF65-F5344CB8AC3E}">
        <p14:creationId xmlns:p14="http://schemas.microsoft.com/office/powerpoint/2010/main" val="29027720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C2C29-54D7-C8F1-4E87-3E8C0605523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indexing</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5CDFE00-3758-6944-984D-03082D53035A}"/>
              </a:ext>
            </a:extLst>
          </p:cNvPr>
          <p:cNvSpPr>
            <a:spLocks noGrp="1"/>
          </p:cNvSpPr>
          <p:nvPr>
            <p:ph type="sldNum" sz="quarter" idx="10"/>
          </p:nvPr>
        </p:nvSpPr>
        <p:spPr/>
        <p:txBody>
          <a:bodyPr/>
          <a:lstStyle/>
          <a:p>
            <a:pPr>
              <a:defRPr/>
            </a:pPr>
            <a:endParaRPr lang="en-US" dirty="0"/>
          </a:p>
        </p:txBody>
      </p:sp>
      <p:sp>
        <p:nvSpPr>
          <p:cNvPr id="5" name="Content Placeholder 2">
            <a:extLst>
              <a:ext uri="{FF2B5EF4-FFF2-40B4-BE49-F238E27FC236}">
                <a16:creationId xmlns:a16="http://schemas.microsoft.com/office/drawing/2014/main" id="{C65D43BC-F24F-D0CE-A150-93A8AB7FD084}"/>
              </a:ext>
            </a:extLst>
          </p:cNvPr>
          <p:cNvSpPr>
            <a:spLocks noGrp="1"/>
          </p:cNvSpPr>
          <p:nvPr>
            <p:ph idx="1"/>
          </p:nvPr>
        </p:nvSpPr>
        <p:spPr>
          <a:xfrm>
            <a:off x="1981200" y="1988841"/>
            <a:ext cx="8229600" cy="3921299"/>
          </a:xfrm>
        </p:spPr>
        <p:txBody>
          <a:bodyPr>
            <a:normAutofit/>
          </a:bodyPr>
          <a:lstStyle/>
          <a:p>
            <a:r>
              <a:rPr lang="en-US" dirty="0"/>
              <a:t>Conditional indexing</a:t>
            </a:r>
          </a:p>
          <a:p>
            <a:endParaRPr lang="en-US" dirty="0"/>
          </a:p>
          <a:p>
            <a:endParaRPr lang="en-US" dirty="0"/>
          </a:p>
          <a:p>
            <a:endParaRPr lang="en-US" dirty="0"/>
          </a:p>
          <a:p>
            <a:r>
              <a:rPr lang="en-US" dirty="0"/>
              <a:t>Conditional assignment</a:t>
            </a:r>
          </a:p>
        </p:txBody>
      </p:sp>
      <p:sp>
        <p:nvSpPr>
          <p:cNvPr id="6" name="TextBox 5">
            <a:extLst>
              <a:ext uri="{FF2B5EF4-FFF2-40B4-BE49-F238E27FC236}">
                <a16:creationId xmlns:a16="http://schemas.microsoft.com/office/drawing/2014/main" id="{D8846416-D1AD-501E-EDE6-5C0C8F0EAF8B}"/>
              </a:ext>
            </a:extLst>
          </p:cNvPr>
          <p:cNvSpPr txBox="1"/>
          <p:nvPr/>
        </p:nvSpPr>
        <p:spPr>
          <a:xfrm>
            <a:off x="1847528" y="1556792"/>
            <a:ext cx="6912768"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np.arange</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(1, 10,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dtype</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=np.int).reshape(3, 3)</a:t>
            </a:r>
          </a:p>
        </p:txBody>
      </p:sp>
      <p:sp>
        <p:nvSpPr>
          <p:cNvPr id="7" name="TextBox 6">
            <a:extLst>
              <a:ext uri="{FF2B5EF4-FFF2-40B4-BE49-F238E27FC236}">
                <a16:creationId xmlns:a16="http://schemas.microsoft.com/office/drawing/2014/main" id="{616B9214-9D3A-BFD1-1040-D66613A377C1}"/>
              </a:ext>
            </a:extLst>
          </p:cNvPr>
          <p:cNvSpPr txBox="1"/>
          <p:nvPr/>
        </p:nvSpPr>
        <p:spPr>
          <a:xfrm>
            <a:off x="1847528" y="2636912"/>
            <a:ext cx="2880320"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a[a % 2 == 1] = 0</a:t>
            </a:r>
          </a:p>
        </p:txBody>
      </p:sp>
      <p:sp>
        <p:nvSpPr>
          <p:cNvPr id="8" name="TextBox 7">
            <a:extLst>
              <a:ext uri="{FF2B5EF4-FFF2-40B4-BE49-F238E27FC236}">
                <a16:creationId xmlns:a16="http://schemas.microsoft.com/office/drawing/2014/main" id="{454A0B1D-BAE7-3801-4545-49A6E0A68264}"/>
              </a:ext>
            </a:extLst>
          </p:cNvPr>
          <p:cNvSpPr txBox="1"/>
          <p:nvPr/>
        </p:nvSpPr>
        <p:spPr>
          <a:xfrm>
            <a:off x="8501671" y="1554525"/>
            <a:ext cx="2382432" cy="923330"/>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1   2   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4   5   6 ]</a:t>
            </a:r>
            <a:b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b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7   8   9 ]]</a:t>
            </a:r>
          </a:p>
        </p:txBody>
      </p:sp>
      <p:sp>
        <p:nvSpPr>
          <p:cNvPr id="9" name="TextBox 8">
            <a:extLst>
              <a:ext uri="{FF2B5EF4-FFF2-40B4-BE49-F238E27FC236}">
                <a16:creationId xmlns:a16="http://schemas.microsoft.com/office/drawing/2014/main" id="{D8520EEE-833B-4C62-D470-962C99A71C50}"/>
              </a:ext>
            </a:extLst>
          </p:cNvPr>
          <p:cNvSpPr txBox="1"/>
          <p:nvPr/>
        </p:nvSpPr>
        <p:spPr>
          <a:xfrm>
            <a:off x="8498904" y="2793702"/>
            <a:ext cx="2382432" cy="923330"/>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0   2   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4   0   6 ]</a:t>
            </a:r>
            <a:b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b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0   8   0 ]]</a:t>
            </a:r>
          </a:p>
        </p:txBody>
      </p:sp>
      <p:grpSp>
        <p:nvGrpSpPr>
          <p:cNvPr id="10" name="Group 9">
            <a:extLst>
              <a:ext uri="{FF2B5EF4-FFF2-40B4-BE49-F238E27FC236}">
                <a16:creationId xmlns:a16="http://schemas.microsoft.com/office/drawing/2014/main" id="{CEA1865E-4CAD-D96C-FA08-0A4B4308CFFA}"/>
              </a:ext>
            </a:extLst>
          </p:cNvPr>
          <p:cNvGrpSpPr/>
          <p:nvPr/>
        </p:nvGrpSpPr>
        <p:grpSpPr>
          <a:xfrm>
            <a:off x="2228351" y="2932027"/>
            <a:ext cx="3289575" cy="903005"/>
            <a:chOff x="755576" y="2952808"/>
            <a:chExt cx="3289575" cy="903005"/>
          </a:xfrm>
        </p:grpSpPr>
        <p:sp>
          <p:nvSpPr>
            <p:cNvPr id="11" name="Left Brace 10">
              <a:extLst>
                <a:ext uri="{FF2B5EF4-FFF2-40B4-BE49-F238E27FC236}">
                  <a16:creationId xmlns:a16="http://schemas.microsoft.com/office/drawing/2014/main" id="{1CABB77F-62FE-31F9-7E3B-D249126900BA}"/>
                </a:ext>
              </a:extLst>
            </p:cNvPr>
            <p:cNvSpPr/>
            <p:nvPr/>
          </p:nvSpPr>
          <p:spPr>
            <a:xfrm rot="16200000">
              <a:off x="1309568" y="2398816"/>
              <a:ext cx="188160" cy="1296144"/>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6443FB9E-99C0-C154-66C9-918E00480E50}"/>
                </a:ext>
              </a:extLst>
            </p:cNvPr>
            <p:cNvSpPr txBox="1"/>
            <p:nvPr/>
          </p:nvSpPr>
          <p:spPr>
            <a:xfrm>
              <a:off x="2051720" y="3486481"/>
              <a:ext cx="1993431"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Symbol" panose="05050102010706020507" pitchFamily="18" charset="2"/>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3 Boolean array</a:t>
              </a:r>
            </a:p>
          </p:txBody>
        </p:sp>
        <p:cxnSp>
          <p:nvCxnSpPr>
            <p:cNvPr id="13" name="Straight Arrow Connector 12">
              <a:extLst>
                <a:ext uri="{FF2B5EF4-FFF2-40B4-BE49-F238E27FC236}">
                  <a16:creationId xmlns:a16="http://schemas.microsoft.com/office/drawing/2014/main" id="{58B26A10-2DB6-322E-F3EF-C486BC0D6C9A}"/>
                </a:ext>
              </a:extLst>
            </p:cNvPr>
            <p:cNvCxnSpPr>
              <a:stCxn id="12" idx="1"/>
              <a:endCxn id="11" idx="1"/>
            </p:cNvCxnSpPr>
            <p:nvPr/>
          </p:nvCxnSpPr>
          <p:spPr>
            <a:xfrm flipH="1" flipV="1">
              <a:off x="1403648" y="3140968"/>
              <a:ext cx="648072" cy="530179"/>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0B832920-99EC-D711-7A42-91A2A8D041B1}"/>
              </a:ext>
            </a:extLst>
          </p:cNvPr>
          <p:cNvSpPr txBox="1"/>
          <p:nvPr/>
        </p:nvSpPr>
        <p:spPr>
          <a:xfrm>
            <a:off x="1847528" y="5013176"/>
            <a:ext cx="3240360"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np.where</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&gt; 0, 1, -1)</a:t>
            </a:r>
          </a:p>
        </p:txBody>
      </p:sp>
      <p:grpSp>
        <p:nvGrpSpPr>
          <p:cNvPr id="15" name="Group 14">
            <a:extLst>
              <a:ext uri="{FF2B5EF4-FFF2-40B4-BE49-F238E27FC236}">
                <a16:creationId xmlns:a16="http://schemas.microsoft.com/office/drawing/2014/main" id="{863A77F0-9AD4-763D-589C-042EE71C7F42}"/>
              </a:ext>
            </a:extLst>
          </p:cNvPr>
          <p:cNvGrpSpPr/>
          <p:nvPr/>
        </p:nvGrpSpPr>
        <p:grpSpPr>
          <a:xfrm>
            <a:off x="3166714" y="5295693"/>
            <a:ext cx="3289575" cy="903005"/>
            <a:chOff x="755576" y="2952808"/>
            <a:chExt cx="3289575" cy="903005"/>
          </a:xfrm>
        </p:grpSpPr>
        <p:sp>
          <p:nvSpPr>
            <p:cNvPr id="16" name="Left Brace 15">
              <a:extLst>
                <a:ext uri="{FF2B5EF4-FFF2-40B4-BE49-F238E27FC236}">
                  <a16:creationId xmlns:a16="http://schemas.microsoft.com/office/drawing/2014/main" id="{B79DD0F7-DD83-EA95-2984-BF8F0E1401A1}"/>
                </a:ext>
              </a:extLst>
            </p:cNvPr>
            <p:cNvSpPr/>
            <p:nvPr/>
          </p:nvSpPr>
          <p:spPr>
            <a:xfrm rot="16200000">
              <a:off x="1029330" y="2679054"/>
              <a:ext cx="149532" cy="697039"/>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1A8C4D7B-01AB-F63E-0B22-B2C6E2ADA00B}"/>
                </a:ext>
              </a:extLst>
            </p:cNvPr>
            <p:cNvSpPr txBox="1"/>
            <p:nvPr/>
          </p:nvSpPr>
          <p:spPr>
            <a:xfrm>
              <a:off x="2051720" y="3486481"/>
              <a:ext cx="1993431" cy="369332"/>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Symbol" panose="05050102010706020507" pitchFamily="18" charset="2"/>
                </a:rPr>
                <a: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3 Boolean array</a:t>
              </a:r>
            </a:p>
          </p:txBody>
        </p:sp>
        <p:cxnSp>
          <p:nvCxnSpPr>
            <p:cNvPr id="18" name="Straight Arrow Connector 17">
              <a:extLst>
                <a:ext uri="{FF2B5EF4-FFF2-40B4-BE49-F238E27FC236}">
                  <a16:creationId xmlns:a16="http://schemas.microsoft.com/office/drawing/2014/main" id="{BB2D9A57-9EBB-A80A-9729-F66753F45105}"/>
                </a:ext>
              </a:extLst>
            </p:cNvPr>
            <p:cNvCxnSpPr>
              <a:stCxn id="17" idx="1"/>
              <a:endCxn id="16" idx="1"/>
            </p:cNvCxnSpPr>
            <p:nvPr/>
          </p:nvCxnSpPr>
          <p:spPr>
            <a:xfrm flipH="1" flipV="1">
              <a:off x="1104097" y="3102340"/>
              <a:ext cx="947623" cy="568807"/>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0E06055-204A-9A81-9E2D-76C2D9795409}"/>
              </a:ext>
            </a:extLst>
          </p:cNvPr>
          <p:cNvSpPr txBox="1"/>
          <p:nvPr/>
        </p:nvSpPr>
        <p:spPr>
          <a:xfrm>
            <a:off x="8498904" y="4946031"/>
            <a:ext cx="2382432" cy="923330"/>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-1   1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1  -1   1 ]</a:t>
            </a:r>
            <a:b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b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-1   1  -1 ]]</a:t>
            </a:r>
          </a:p>
        </p:txBody>
      </p:sp>
    </p:spTree>
    <p:extLst>
      <p:ext uri="{BB962C8B-B14F-4D97-AF65-F5344CB8AC3E}">
        <p14:creationId xmlns:p14="http://schemas.microsoft.com/office/powerpoint/2010/main" val="2587749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P spid="9" grpId="0" animBg="1"/>
      <p:bldP spid="14" grpId="0" animBg="1"/>
      <p:bldP spid="1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BD3F-7DA0-A70E-9381-6D4DEA34D19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Operations on arrays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1199A1A-5C1B-4F5A-11C6-E99E50B4F555}"/>
              </a:ext>
            </a:extLst>
          </p:cNvPr>
          <p:cNvSpPr>
            <a:spLocks noGrp="1"/>
          </p:cNvSpPr>
          <p:nvPr>
            <p:ph type="sldNum" sz="quarter" idx="10"/>
          </p:nvPr>
        </p:nvSpPr>
        <p:spPr/>
        <p:txBody>
          <a:bodyPr/>
          <a:lstStyle/>
          <a:p>
            <a:pPr>
              <a:defRPr/>
            </a:pPr>
            <a:endParaRPr lang="en-US" dirty="0"/>
          </a:p>
        </p:txBody>
      </p:sp>
      <p:sp>
        <p:nvSpPr>
          <p:cNvPr id="5" name="Content Placeholder 2">
            <a:extLst>
              <a:ext uri="{FF2B5EF4-FFF2-40B4-BE49-F238E27FC236}">
                <a16:creationId xmlns:a16="http://schemas.microsoft.com/office/drawing/2014/main" id="{85AF2FA0-CD27-1A9D-B3B9-7DB868BD054E}"/>
              </a:ext>
            </a:extLst>
          </p:cNvPr>
          <p:cNvSpPr>
            <a:spLocks noGrp="1"/>
          </p:cNvSpPr>
          <p:nvPr>
            <p:ph idx="1"/>
          </p:nvPr>
        </p:nvSpPr>
        <p:spPr>
          <a:xfrm>
            <a:off x="1981200" y="1275560"/>
            <a:ext cx="8229600" cy="4997152"/>
          </a:xfrm>
        </p:spPr>
        <p:txBody>
          <a:bodyPr>
            <a:normAutofit/>
          </a:bodyPr>
          <a:lstStyle/>
          <a:p>
            <a:r>
              <a:rPr lang="en-US" dirty="0"/>
              <a:t>Scalar-array operations: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endParaRPr lang="en-US" dirty="0"/>
          </a:p>
          <a:p>
            <a:endParaRPr lang="en-US" dirty="0"/>
          </a:p>
          <a:p>
            <a:endParaRPr lang="en-US" dirty="0"/>
          </a:p>
          <a:p>
            <a:r>
              <a:rPr lang="en-US" dirty="0"/>
              <a:t>Element-wise operations: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r>
              <a:rPr lang="en-US" dirty="0"/>
              <a:t>, </a:t>
            </a:r>
            <a:r>
              <a:rPr lang="en-US" dirty="0">
                <a:latin typeface="Courier New" panose="02070309020205020404" pitchFamily="49" charset="0"/>
                <a:cs typeface="Courier New" panose="02070309020205020404" pitchFamily="49" charset="0"/>
              </a:rPr>
              <a:t>**</a:t>
            </a:r>
          </a:p>
          <a:p>
            <a:endParaRPr lang="en-US" dirty="0"/>
          </a:p>
          <a:p>
            <a:endParaRPr lang="en-US" dirty="0"/>
          </a:p>
          <a:p>
            <a:r>
              <a:rPr lang="en-US" dirty="0"/>
              <a:t>Matrix product</a:t>
            </a:r>
          </a:p>
          <a:p>
            <a:endParaRPr lang="en-US" dirty="0"/>
          </a:p>
        </p:txBody>
      </p:sp>
      <p:grpSp>
        <p:nvGrpSpPr>
          <p:cNvPr id="6" name="Group 5">
            <a:extLst>
              <a:ext uri="{FF2B5EF4-FFF2-40B4-BE49-F238E27FC236}">
                <a16:creationId xmlns:a16="http://schemas.microsoft.com/office/drawing/2014/main" id="{145F28BD-696B-BB73-63FF-DDDA7D6DD0D3}"/>
              </a:ext>
            </a:extLst>
          </p:cNvPr>
          <p:cNvGrpSpPr/>
          <p:nvPr/>
        </p:nvGrpSpPr>
        <p:grpSpPr>
          <a:xfrm>
            <a:off x="2255738" y="3405166"/>
            <a:ext cx="7944719" cy="923330"/>
            <a:chOff x="731737" y="3933056"/>
            <a:chExt cx="7944719" cy="923330"/>
          </a:xfrm>
        </p:grpSpPr>
        <p:sp>
          <p:nvSpPr>
            <p:cNvPr id="7" name="TextBox 6">
              <a:extLst>
                <a:ext uri="{FF2B5EF4-FFF2-40B4-BE49-F238E27FC236}">
                  <a16:creationId xmlns:a16="http://schemas.microsoft.com/office/drawing/2014/main" id="{57DE40D1-1F09-621D-30CF-9FCDB3C42735}"/>
                </a:ext>
              </a:extLst>
            </p:cNvPr>
            <p:cNvSpPr txBox="1"/>
            <p:nvPr/>
          </p:nvSpPr>
          <p:spPr>
            <a:xfrm>
              <a:off x="731737" y="3933056"/>
              <a:ext cx="5784480" cy="923330"/>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np.array</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([[1.0, 3.0], [4.0, 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b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np.array</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([[2.0, 3.0], [1.0, 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print(</a:t>
              </a:r>
              <a:r>
                <a:rPr kumimoji="0" lang="en-US" sz="1800" b="1"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a*b</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p:txBody>
        </p:sp>
        <p:sp>
          <p:nvSpPr>
            <p:cNvPr id="8" name="TextBox 7">
              <a:extLst>
                <a:ext uri="{FF2B5EF4-FFF2-40B4-BE49-F238E27FC236}">
                  <a16:creationId xmlns:a16="http://schemas.microsoft.com/office/drawing/2014/main" id="{18A07587-D38E-5BFB-B1FB-7E251D8DA29B}"/>
                </a:ext>
              </a:extLst>
            </p:cNvPr>
            <p:cNvSpPr txBox="1"/>
            <p:nvPr/>
          </p:nvSpPr>
          <p:spPr>
            <a:xfrm>
              <a:off x="6156176" y="4099431"/>
              <a:ext cx="2520280" cy="646331"/>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[[ 2.   9.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[ 4.   2.5 ]]</a:t>
              </a:r>
            </a:p>
          </p:txBody>
        </p:sp>
      </p:grpSp>
      <p:grpSp>
        <p:nvGrpSpPr>
          <p:cNvPr id="9" name="Group 8">
            <a:extLst>
              <a:ext uri="{FF2B5EF4-FFF2-40B4-BE49-F238E27FC236}">
                <a16:creationId xmlns:a16="http://schemas.microsoft.com/office/drawing/2014/main" id="{A414AA8C-E7D3-4AEC-FEA6-5BFAE9EC446E}"/>
              </a:ext>
            </a:extLst>
          </p:cNvPr>
          <p:cNvGrpSpPr/>
          <p:nvPr/>
        </p:nvGrpSpPr>
        <p:grpSpPr>
          <a:xfrm>
            <a:off x="2289920" y="4800178"/>
            <a:ext cx="7920880" cy="646331"/>
            <a:chOff x="755576" y="5733256"/>
            <a:chExt cx="7920880" cy="646331"/>
          </a:xfrm>
        </p:grpSpPr>
        <p:sp>
          <p:nvSpPr>
            <p:cNvPr id="10" name="TextBox 9">
              <a:extLst>
                <a:ext uri="{FF2B5EF4-FFF2-40B4-BE49-F238E27FC236}">
                  <a16:creationId xmlns:a16="http://schemas.microsoft.com/office/drawing/2014/main" id="{E485A8EF-9F21-776C-B2E3-54471000EA4C}"/>
                </a:ext>
              </a:extLst>
            </p:cNvPr>
            <p:cNvSpPr txBox="1"/>
            <p:nvPr/>
          </p:nvSpPr>
          <p:spPr>
            <a:xfrm>
              <a:off x="755576" y="5733256"/>
              <a:ext cx="5760641"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print(np.dot(a, b))</a:t>
              </a:r>
            </a:p>
          </p:txBody>
        </p:sp>
        <p:sp>
          <p:nvSpPr>
            <p:cNvPr id="11" name="TextBox 10">
              <a:extLst>
                <a:ext uri="{FF2B5EF4-FFF2-40B4-BE49-F238E27FC236}">
                  <a16:creationId xmlns:a16="http://schemas.microsoft.com/office/drawing/2014/main" id="{E0C0DC42-B6F1-8480-D7B3-862FD85D91FE}"/>
                </a:ext>
              </a:extLst>
            </p:cNvPr>
            <p:cNvSpPr txBox="1"/>
            <p:nvPr/>
          </p:nvSpPr>
          <p:spPr>
            <a:xfrm>
              <a:off x="6156176" y="5733256"/>
              <a:ext cx="2520280" cy="646331"/>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5.    4.5 ]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[ 13.   14.5 ]]</a:t>
              </a:r>
            </a:p>
          </p:txBody>
        </p:sp>
      </p:grpSp>
      <p:sp>
        <p:nvSpPr>
          <p:cNvPr id="12" name="TextBox 11">
            <a:extLst>
              <a:ext uri="{FF2B5EF4-FFF2-40B4-BE49-F238E27FC236}">
                <a16:creationId xmlns:a16="http://schemas.microsoft.com/office/drawing/2014/main" id="{43CE1225-E14A-9B3C-9940-F901341DF1A9}"/>
              </a:ext>
            </a:extLst>
          </p:cNvPr>
          <p:cNvSpPr txBox="1"/>
          <p:nvPr/>
        </p:nvSpPr>
        <p:spPr>
          <a:xfrm>
            <a:off x="2279576" y="1857866"/>
            <a:ext cx="5784480" cy="646331"/>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np.array</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([[1.0, 3.0], [4.0, 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print(</a:t>
            </a:r>
            <a:r>
              <a:rPr kumimoji="0" lang="en-US" sz="1800" b="1"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3.0 + a</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p>
        </p:txBody>
      </p:sp>
      <p:sp>
        <p:nvSpPr>
          <p:cNvPr id="13" name="TextBox 12">
            <a:extLst>
              <a:ext uri="{FF2B5EF4-FFF2-40B4-BE49-F238E27FC236}">
                <a16:creationId xmlns:a16="http://schemas.microsoft.com/office/drawing/2014/main" id="{78D8B54B-1796-7C0A-EE34-448D7526FC37}"/>
              </a:ext>
            </a:extLst>
          </p:cNvPr>
          <p:cNvSpPr txBox="1"/>
          <p:nvPr/>
        </p:nvSpPr>
        <p:spPr>
          <a:xfrm>
            <a:off x="7704015" y="1880225"/>
            <a:ext cx="2496441" cy="646331"/>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[[ 4.   6.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[ 7.   8. ]]</a:t>
            </a:r>
          </a:p>
        </p:txBody>
      </p:sp>
    </p:spTree>
    <p:extLst>
      <p:ext uri="{BB962C8B-B14F-4D97-AF65-F5344CB8AC3E}">
        <p14:creationId xmlns:p14="http://schemas.microsoft.com/office/powerpoint/2010/main" val="3000714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1D-FD1C-C6E3-9439-97CAFDF5BF8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Functions operating on arrays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52B12C5-0B8B-1884-7CEB-6EC52C100409}"/>
              </a:ext>
            </a:extLst>
          </p:cNvPr>
          <p:cNvSpPr>
            <a:spLocks noGrp="1"/>
          </p:cNvSpPr>
          <p:nvPr>
            <p:ph type="sldNum" sz="quarter" idx="10"/>
          </p:nvPr>
        </p:nvSpPr>
        <p:spPr/>
        <p:txBody>
          <a:bodyPr/>
          <a:lstStyle/>
          <a:p>
            <a:pPr>
              <a:defRPr/>
            </a:pPr>
            <a:endParaRPr lang="en-US" dirty="0"/>
          </a:p>
        </p:txBody>
      </p:sp>
      <p:sp>
        <p:nvSpPr>
          <p:cNvPr id="5" name="Content Placeholder 2">
            <a:extLst>
              <a:ext uri="{FF2B5EF4-FFF2-40B4-BE49-F238E27FC236}">
                <a16:creationId xmlns:a16="http://schemas.microsoft.com/office/drawing/2014/main" id="{9D951317-505B-5A45-F626-1E6F6EB963D7}"/>
              </a:ext>
            </a:extLst>
          </p:cNvPr>
          <p:cNvSpPr>
            <a:spLocks noGrp="1"/>
          </p:cNvSpPr>
          <p:nvPr>
            <p:ph idx="1"/>
          </p:nvPr>
        </p:nvSpPr>
        <p:spPr>
          <a:xfrm>
            <a:off x="1981200" y="2600037"/>
            <a:ext cx="8229600" cy="3526126"/>
          </a:xfrm>
        </p:spPr>
        <p:txBody>
          <a:bodyPr>
            <a:normAutofit/>
          </a:bodyPr>
          <a:lstStyle/>
          <a:p>
            <a:r>
              <a:rPr lang="en-US" dirty="0"/>
              <a:t>Avoid</a:t>
            </a:r>
          </a:p>
          <a:p>
            <a:endParaRPr lang="en-US" dirty="0"/>
          </a:p>
          <a:p>
            <a:endParaRPr lang="en-US" dirty="0"/>
          </a:p>
          <a:p>
            <a:endParaRPr lang="en-US" dirty="0"/>
          </a:p>
          <a:p>
            <a:endParaRPr lang="en-US" dirty="0"/>
          </a:p>
          <a:p>
            <a:r>
              <a:rPr lang="en-US" dirty="0"/>
              <a:t>Other functions: </a:t>
            </a:r>
            <a:r>
              <a:rPr lang="en-US" dirty="0" err="1">
                <a:latin typeface="Courier New" panose="02070309020205020404" pitchFamily="49" charset="0"/>
                <a:cs typeface="Courier New" panose="02070309020205020404" pitchFamily="49" charset="0"/>
              </a:rPr>
              <a:t>np.sin</a:t>
            </a:r>
            <a:r>
              <a:rPr lang="en-US" dirty="0"/>
              <a:t>, …, </a:t>
            </a:r>
            <a:r>
              <a:rPr lang="en-US" dirty="0" err="1">
                <a:latin typeface="Courier New" panose="02070309020205020404" pitchFamily="49" charset="0"/>
                <a:cs typeface="Courier New" panose="02070309020205020404" pitchFamily="49" charset="0"/>
              </a:rPr>
              <a:t>np.sinh</a:t>
            </a:r>
            <a:r>
              <a:rPr lang="en-US" dirty="0"/>
              <a:t>, …, </a:t>
            </a:r>
            <a:r>
              <a:rPr lang="en-US" dirty="0" err="1">
                <a:latin typeface="Courier New" panose="02070309020205020404" pitchFamily="49" charset="0"/>
                <a:cs typeface="Courier New" panose="02070309020205020404" pitchFamily="49" charset="0"/>
              </a:rPr>
              <a:t>np.exp</a:t>
            </a:r>
            <a:r>
              <a:rPr lang="en-US" dirty="0">
                <a:cs typeface="Courier New" panose="02070309020205020404" pitchFamily="49" charset="0"/>
              </a:rPr>
              <a:t>, </a:t>
            </a:r>
            <a:r>
              <a:rPr lang="en-US" dirty="0" err="1">
                <a:latin typeface="Courier New" panose="02070309020205020404" pitchFamily="49" charset="0"/>
                <a:cs typeface="Courier New" panose="02070309020205020404" pitchFamily="49" charset="0"/>
              </a:rPr>
              <a:t>np.trace</a:t>
            </a:r>
            <a:r>
              <a:rPr lang="en-US" dirty="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np.transpose</a:t>
            </a:r>
            <a:r>
              <a:rPr lang="en-US" dirty="0">
                <a:cs typeface="Courier New" panose="02070309020205020404" pitchFamily="49" charset="0"/>
              </a:rPr>
              <a:t>,…</a:t>
            </a:r>
            <a:endParaRPr lang="nl-BE" dirty="0">
              <a:cs typeface="Courier New" panose="02070309020205020404" pitchFamily="49" charset="0"/>
            </a:endParaRPr>
          </a:p>
        </p:txBody>
      </p:sp>
      <p:sp>
        <p:nvSpPr>
          <p:cNvPr id="6" name="TextBox 5">
            <a:extLst>
              <a:ext uri="{FF2B5EF4-FFF2-40B4-BE49-F238E27FC236}">
                <a16:creationId xmlns:a16="http://schemas.microsoft.com/office/drawing/2014/main" id="{AE0B2CD3-F108-24BF-057B-918C435E3592}"/>
              </a:ext>
            </a:extLst>
          </p:cNvPr>
          <p:cNvSpPr txBox="1"/>
          <p:nvPr/>
        </p:nvSpPr>
        <p:spPr>
          <a:xfrm>
            <a:off x="2245346" y="1700809"/>
            <a:ext cx="6226919" cy="646331"/>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np.empty</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((500, 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b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np.random.uniform</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(0.0, 1.0, (500, 500))</a:t>
            </a:r>
          </a:p>
        </p:txBody>
      </p:sp>
      <p:sp>
        <p:nvSpPr>
          <p:cNvPr id="7" name="TextBox 6">
            <a:extLst>
              <a:ext uri="{FF2B5EF4-FFF2-40B4-BE49-F238E27FC236}">
                <a16:creationId xmlns:a16="http://schemas.microsoft.com/office/drawing/2014/main" id="{3131E4A8-9AD1-CAFE-7409-387FEC8B83CA}"/>
              </a:ext>
            </a:extLst>
          </p:cNvPr>
          <p:cNvSpPr txBox="1"/>
          <p:nvPr/>
        </p:nvSpPr>
        <p:spPr>
          <a:xfrm>
            <a:off x="2255737" y="3140968"/>
            <a:ext cx="6226919" cy="923330"/>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for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i</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in range(500):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for j in range(500):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i</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j]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math.sqrt</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(b[</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i</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j])</a:t>
            </a:r>
          </a:p>
        </p:txBody>
      </p:sp>
    </p:spTree>
    <p:extLst>
      <p:ext uri="{BB962C8B-B14F-4D97-AF65-F5344CB8AC3E}">
        <p14:creationId xmlns:p14="http://schemas.microsoft.com/office/powerpoint/2010/main" val="377564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FE3C3-2694-0206-8F09-826126A51776}"/>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Exercice</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0FF4B33-7C85-DE4D-DC16-F2994D2617FA}"/>
              </a:ext>
            </a:extLst>
          </p:cNvPr>
          <p:cNvSpPr>
            <a:spLocks noGrp="1"/>
          </p:cNvSpPr>
          <p:nvPr>
            <p:ph type="sldNum" sz="quarter" idx="10"/>
          </p:nvPr>
        </p:nvSpPr>
        <p:spPr/>
        <p:txBody>
          <a:bodyPr/>
          <a:lstStyle/>
          <a:p>
            <a:pPr>
              <a:defRPr/>
            </a:pPr>
            <a:fld id="{326C6059-A255-C24B-AAEC-93A3405961B0}" type="slidenum">
              <a:rPr lang="en-US" smtClean="0"/>
              <a:pPr>
                <a:defRPr/>
              </a:pPr>
              <a:t>133</a:t>
            </a:fld>
            <a:endParaRPr lang="en-US" dirty="0"/>
          </a:p>
        </p:txBody>
      </p:sp>
      <p:pic>
        <p:nvPicPr>
          <p:cNvPr id="8" name="Picture 7">
            <a:extLst>
              <a:ext uri="{FF2B5EF4-FFF2-40B4-BE49-F238E27FC236}">
                <a16:creationId xmlns:a16="http://schemas.microsoft.com/office/drawing/2014/main" id="{3A05EA15-3B16-EBB4-C9C6-AC7EDD528EEE}"/>
              </a:ext>
            </a:extLst>
          </p:cNvPr>
          <p:cNvPicPr>
            <a:picLocks noChangeAspect="1"/>
          </p:cNvPicPr>
          <p:nvPr/>
        </p:nvPicPr>
        <p:blipFill>
          <a:blip r:embed="rId2"/>
          <a:stretch>
            <a:fillRect/>
          </a:stretch>
        </p:blipFill>
        <p:spPr>
          <a:xfrm>
            <a:off x="1109307" y="1256159"/>
            <a:ext cx="10288542" cy="2423097"/>
          </a:xfrm>
          <a:prstGeom prst="rect">
            <a:avLst/>
          </a:prstGeom>
        </p:spPr>
      </p:pic>
      <p:sp>
        <p:nvSpPr>
          <p:cNvPr id="3" name="TextBox 2">
            <a:extLst>
              <a:ext uri="{FF2B5EF4-FFF2-40B4-BE49-F238E27FC236}">
                <a16:creationId xmlns:a16="http://schemas.microsoft.com/office/drawing/2014/main" id="{0A6C18BB-F8B1-E0A6-B575-39EF5836E514}"/>
              </a:ext>
            </a:extLst>
          </p:cNvPr>
          <p:cNvSpPr txBox="1"/>
          <p:nvPr/>
        </p:nvSpPr>
        <p:spPr>
          <a:xfrm>
            <a:off x="3348260" y="4446614"/>
            <a:ext cx="7272847" cy="830997"/>
          </a:xfrm>
          <a:prstGeom prst="rect">
            <a:avLst/>
          </a:prstGeom>
          <a:noFill/>
        </p:spPr>
        <p:txBody>
          <a:bodyPr wrap="square" rtlCol="0">
            <a:spAutoFit/>
          </a:bodyPr>
          <a:lstStyle/>
          <a:p>
            <a:r>
              <a:rPr lang="fr-FR" sz="2400" dirty="0">
                <a:latin typeface="Courier New" panose="02070309020205020404" pitchFamily="49" charset="0"/>
                <a:cs typeface="Courier New" panose="02070309020205020404" pitchFamily="49" charset="0"/>
              </a:rPr>
              <a:t>You can use the </a:t>
            </a:r>
            <a:r>
              <a:rPr lang="fr-FR" sz="2400" dirty="0" err="1">
                <a:latin typeface="Courier New" panose="02070309020205020404" pitchFamily="49" charset="0"/>
                <a:cs typeface="Courier New" panose="02070309020205020404" pitchFamily="49" charset="0"/>
              </a:rPr>
              <a:t>function</a:t>
            </a:r>
            <a:r>
              <a:rPr lang="fr-FR" sz="2400"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np.matmul</a:t>
            </a:r>
            <a:r>
              <a:rPr lang="en-US" sz="2400" b="1" dirty="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but how does it work </a:t>
            </a:r>
            <a:r>
              <a:rPr lang="en-US" sz="2400" b="1" dirty="0">
                <a:latin typeface="Courier New" panose="02070309020205020404" pitchFamily="49" charset="0"/>
                <a:cs typeface="Courier New" panose="02070309020205020404" pitchFamily="49" charset="0"/>
              </a:rPr>
              <a:t>?</a:t>
            </a:r>
            <a:endParaRPr lang="fr-DZ" sz="2400" dirty="0"/>
          </a:p>
        </p:txBody>
      </p:sp>
    </p:spTree>
    <p:extLst>
      <p:ext uri="{BB962C8B-B14F-4D97-AF65-F5344CB8AC3E}">
        <p14:creationId xmlns:p14="http://schemas.microsoft.com/office/powerpoint/2010/main" val="15805827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1D-FD1C-C6E3-9439-97CAFDF5BF8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Some linear algebra</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52B12C5-0B8B-1884-7CEB-6EC52C100409}"/>
              </a:ext>
            </a:extLst>
          </p:cNvPr>
          <p:cNvSpPr>
            <a:spLocks noGrp="1"/>
          </p:cNvSpPr>
          <p:nvPr>
            <p:ph type="sldNum" sz="quarter" idx="10"/>
          </p:nvPr>
        </p:nvSpPr>
        <p:spPr/>
        <p:txBody>
          <a:bodyPr/>
          <a:lstStyle/>
          <a:p>
            <a:pPr>
              <a:defRPr/>
            </a:pPr>
            <a:endParaRPr lang="en-US" dirty="0"/>
          </a:p>
        </p:txBody>
      </p:sp>
      <p:sp>
        <p:nvSpPr>
          <p:cNvPr id="16" name="Content Placeholder 2">
            <a:extLst>
              <a:ext uri="{FF2B5EF4-FFF2-40B4-BE49-F238E27FC236}">
                <a16:creationId xmlns:a16="http://schemas.microsoft.com/office/drawing/2014/main" id="{508AAFDD-89B0-24F9-19C1-F2E7E5678B94}"/>
              </a:ext>
            </a:extLst>
          </p:cNvPr>
          <p:cNvSpPr>
            <a:spLocks noGrp="1"/>
          </p:cNvSpPr>
          <p:nvPr>
            <p:ph idx="1"/>
          </p:nvPr>
        </p:nvSpPr>
        <p:spPr>
          <a:xfrm>
            <a:off x="838200" y="1825625"/>
            <a:ext cx="10515600" cy="4351338"/>
          </a:xfrm>
        </p:spPr>
        <p:txBody>
          <a:bodyPr/>
          <a:lstStyle/>
          <a:p>
            <a:r>
              <a:rPr lang="en-US" dirty="0" err="1">
                <a:latin typeface="Arial" panose="020B0604020202020204" pitchFamily="34" charset="0"/>
                <a:cs typeface="Arial" panose="020B0604020202020204" pitchFamily="34" charset="0"/>
              </a:rPr>
              <a:t>numpy</a:t>
            </a:r>
            <a:r>
              <a:rPr lang="en-US" dirty="0">
                <a:latin typeface="Arial" panose="020B0604020202020204" pitchFamily="34" charset="0"/>
                <a:cs typeface="Arial" panose="020B0604020202020204" pitchFamily="34" charset="0"/>
              </a:rPr>
              <a:t> has some linear algebra operations</a:t>
            </a:r>
          </a:p>
          <a:p>
            <a:pPr marL="526500" lvl="1" indent="-342900">
              <a:buFont typeface="Courier New" panose="02070309020205020404" pitchFamily="49" charset="0"/>
              <a:buChar char="o"/>
            </a:pPr>
            <a:r>
              <a:rPr lang="en-US" b="1" dirty="0">
                <a:latin typeface="Arial" panose="020B0604020202020204" pitchFamily="34" charset="0"/>
                <a:cs typeface="Arial" panose="020B0604020202020204" pitchFamily="34" charset="0"/>
              </a:rPr>
              <a:t>matrix power</a:t>
            </a:r>
          </a:p>
          <a:p>
            <a:pPr marL="457200" lvl="1" indent="0">
              <a:buNone/>
            </a:pPr>
            <a:endParaRPr lang="en-US" dirty="0"/>
          </a:p>
          <a:p>
            <a:pPr marL="526500" lvl="1" indent="-342900">
              <a:buFont typeface="Courier New" panose="02070309020205020404" pitchFamily="49" charset="0"/>
              <a:buChar char="o"/>
            </a:pPr>
            <a:r>
              <a:rPr lang="en-US" b="1" dirty="0">
                <a:latin typeface="Arial" panose="020B0604020202020204" pitchFamily="34" charset="0"/>
                <a:cs typeface="Arial" panose="020B0604020202020204" pitchFamily="34" charset="0"/>
              </a:rPr>
              <a:t>matrix  inverse</a:t>
            </a:r>
          </a:p>
          <a:p>
            <a:pPr marL="457200" lvl="1" indent="0">
              <a:buNone/>
            </a:pPr>
            <a:endParaRPr lang="en-US" dirty="0"/>
          </a:p>
          <a:p>
            <a:pPr marL="457200" lvl="1" indent="0">
              <a:buNone/>
            </a:pPr>
            <a:endParaRPr lang="en-US" dirty="0"/>
          </a:p>
          <a:p>
            <a:pPr marL="457200" lvl="1" indent="0">
              <a:buNone/>
            </a:pPr>
            <a:endParaRPr lang="en-US" dirty="0"/>
          </a:p>
          <a:p>
            <a:pPr marL="526500" lvl="1" indent="-342900">
              <a:buFont typeface="Courier New" panose="02070309020205020404" pitchFamily="49" charset="0"/>
              <a:buChar char="o"/>
            </a:pPr>
            <a:r>
              <a:rPr lang="en-US" b="1" dirty="0">
                <a:latin typeface="Arial" panose="020B0604020202020204" pitchFamily="34" charset="0"/>
                <a:cs typeface="Arial" panose="020B0604020202020204" pitchFamily="34" charset="0"/>
              </a:rPr>
              <a:t>determinant</a:t>
            </a:r>
          </a:p>
          <a:p>
            <a:pPr lvl="1"/>
            <a:endParaRPr lang="en-US" dirty="0"/>
          </a:p>
          <a:p>
            <a:pPr lvl="1"/>
            <a:endParaRPr lang="en-US" dirty="0"/>
          </a:p>
          <a:p>
            <a:pPr marL="526500" lvl="1" indent="-342900">
              <a:buFont typeface="Courier New" panose="02070309020205020404" pitchFamily="49" charset="0"/>
              <a:buChar char="o"/>
            </a:pPr>
            <a:r>
              <a:rPr lang="en-US" b="1" dirty="0">
                <a:latin typeface="Arial" panose="020B0604020202020204" pitchFamily="34" charset="0"/>
                <a:cs typeface="Arial" panose="020B0604020202020204" pitchFamily="34" charset="0"/>
              </a:rPr>
              <a:t>eigen values</a:t>
            </a:r>
          </a:p>
        </p:txBody>
      </p:sp>
      <p:grpSp>
        <p:nvGrpSpPr>
          <p:cNvPr id="17" name="Group 16">
            <a:extLst>
              <a:ext uri="{FF2B5EF4-FFF2-40B4-BE49-F238E27FC236}">
                <a16:creationId xmlns:a16="http://schemas.microsoft.com/office/drawing/2014/main" id="{FEE8C5D3-FA63-991D-D06D-AD8645718853}"/>
              </a:ext>
            </a:extLst>
          </p:cNvPr>
          <p:cNvGrpSpPr/>
          <p:nvPr/>
        </p:nvGrpSpPr>
        <p:grpSpPr>
          <a:xfrm>
            <a:off x="2255738" y="2539412"/>
            <a:ext cx="8163703" cy="646331"/>
            <a:chOff x="731737" y="3784165"/>
            <a:chExt cx="8163703" cy="646331"/>
          </a:xfrm>
        </p:grpSpPr>
        <p:sp>
          <p:nvSpPr>
            <p:cNvPr id="18" name="TextBox 17">
              <a:extLst>
                <a:ext uri="{FF2B5EF4-FFF2-40B4-BE49-F238E27FC236}">
                  <a16:creationId xmlns:a16="http://schemas.microsoft.com/office/drawing/2014/main" id="{C7422578-0FCE-5308-19BF-0234C0AF23E9}"/>
                </a:ext>
              </a:extLst>
            </p:cNvPr>
            <p:cNvSpPr txBox="1"/>
            <p:nvPr/>
          </p:nvSpPr>
          <p:spPr>
            <a:xfrm>
              <a:off x="731737" y="3933056"/>
              <a:ext cx="4128295"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np.linalg.matrix_power</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3)</a:t>
              </a:r>
            </a:p>
          </p:txBody>
        </p:sp>
        <p:sp>
          <p:nvSpPr>
            <p:cNvPr id="19" name="TextBox 18">
              <a:extLst>
                <a:ext uri="{FF2B5EF4-FFF2-40B4-BE49-F238E27FC236}">
                  <a16:creationId xmlns:a16="http://schemas.microsoft.com/office/drawing/2014/main" id="{86F58772-92CD-DFC9-E72B-F941AC948960}"/>
                </a:ext>
              </a:extLst>
            </p:cNvPr>
            <p:cNvSpPr txBox="1"/>
            <p:nvPr/>
          </p:nvSpPr>
          <p:spPr>
            <a:xfrm>
              <a:off x="4932040" y="3784165"/>
              <a:ext cx="3963400" cy="646331"/>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85.  129.]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[ 172.  257.]]</a:t>
              </a:r>
            </a:p>
          </p:txBody>
        </p:sp>
      </p:grpSp>
      <p:sp>
        <p:nvSpPr>
          <p:cNvPr id="20" name="TextBox 19">
            <a:extLst>
              <a:ext uri="{FF2B5EF4-FFF2-40B4-BE49-F238E27FC236}">
                <a16:creationId xmlns:a16="http://schemas.microsoft.com/office/drawing/2014/main" id="{7735F6EA-92D2-D255-F379-3CD588143EB3}"/>
              </a:ext>
            </a:extLst>
          </p:cNvPr>
          <p:cNvSpPr txBox="1"/>
          <p:nvPr/>
        </p:nvSpPr>
        <p:spPr>
          <a:xfrm>
            <a:off x="2255737" y="1268760"/>
            <a:ext cx="5784479"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np.array</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([[1.0, 3.0], [4.0, 5.0]])</a:t>
            </a:r>
          </a:p>
        </p:txBody>
      </p:sp>
      <p:grpSp>
        <p:nvGrpSpPr>
          <p:cNvPr id="21" name="Group 20">
            <a:extLst>
              <a:ext uri="{FF2B5EF4-FFF2-40B4-BE49-F238E27FC236}">
                <a16:creationId xmlns:a16="http://schemas.microsoft.com/office/drawing/2014/main" id="{BEFA6049-FAC7-3601-C8B1-2F73A7031523}"/>
              </a:ext>
            </a:extLst>
          </p:cNvPr>
          <p:cNvGrpSpPr/>
          <p:nvPr/>
        </p:nvGrpSpPr>
        <p:grpSpPr>
          <a:xfrm>
            <a:off x="2255738" y="3646766"/>
            <a:ext cx="8160743" cy="646331"/>
            <a:chOff x="731737" y="3646765"/>
            <a:chExt cx="8160743" cy="646331"/>
          </a:xfrm>
        </p:grpSpPr>
        <p:sp>
          <p:nvSpPr>
            <p:cNvPr id="22" name="TextBox 21">
              <a:extLst>
                <a:ext uri="{FF2B5EF4-FFF2-40B4-BE49-F238E27FC236}">
                  <a16:creationId xmlns:a16="http://schemas.microsoft.com/office/drawing/2014/main" id="{6097BC61-E34D-68E2-8D88-9A46999F1DA8}"/>
                </a:ext>
              </a:extLst>
            </p:cNvPr>
            <p:cNvSpPr txBox="1"/>
            <p:nvPr/>
          </p:nvSpPr>
          <p:spPr>
            <a:xfrm>
              <a:off x="731737" y="3792522"/>
              <a:ext cx="4131208"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np.linalg.inv</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a:t>
              </a:r>
            </a:p>
          </p:txBody>
        </p:sp>
        <p:sp>
          <p:nvSpPr>
            <p:cNvPr id="23" name="TextBox 22">
              <a:extLst>
                <a:ext uri="{FF2B5EF4-FFF2-40B4-BE49-F238E27FC236}">
                  <a16:creationId xmlns:a16="http://schemas.microsoft.com/office/drawing/2014/main" id="{EFB68FAC-2EFA-ECDD-C0E5-AB0881B817C4}"/>
                </a:ext>
              </a:extLst>
            </p:cNvPr>
            <p:cNvSpPr txBox="1"/>
            <p:nvPr/>
          </p:nvSpPr>
          <p:spPr>
            <a:xfrm>
              <a:off x="4932040" y="3646765"/>
              <a:ext cx="3960440" cy="646331"/>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[[-0.71428571  0.42857143]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[ 0.57142857 -0.14285714]]</a:t>
              </a:r>
            </a:p>
          </p:txBody>
        </p:sp>
      </p:grpSp>
      <p:grpSp>
        <p:nvGrpSpPr>
          <p:cNvPr id="24" name="Group 23">
            <a:extLst>
              <a:ext uri="{FF2B5EF4-FFF2-40B4-BE49-F238E27FC236}">
                <a16:creationId xmlns:a16="http://schemas.microsoft.com/office/drawing/2014/main" id="{CCA565DD-C859-2064-3B30-8A3C3F96D817}"/>
              </a:ext>
            </a:extLst>
          </p:cNvPr>
          <p:cNvGrpSpPr/>
          <p:nvPr/>
        </p:nvGrpSpPr>
        <p:grpSpPr>
          <a:xfrm>
            <a:off x="2315581" y="4872731"/>
            <a:ext cx="8136903" cy="378624"/>
            <a:chOff x="755577" y="4715852"/>
            <a:chExt cx="8136903" cy="378624"/>
          </a:xfrm>
        </p:grpSpPr>
        <p:sp>
          <p:nvSpPr>
            <p:cNvPr id="25" name="TextBox 24">
              <a:extLst>
                <a:ext uri="{FF2B5EF4-FFF2-40B4-BE49-F238E27FC236}">
                  <a16:creationId xmlns:a16="http://schemas.microsoft.com/office/drawing/2014/main" id="{37AED585-7CE8-39E0-7ACF-E14D936325C0}"/>
                </a:ext>
              </a:extLst>
            </p:cNvPr>
            <p:cNvSpPr txBox="1"/>
            <p:nvPr/>
          </p:nvSpPr>
          <p:spPr>
            <a:xfrm>
              <a:off x="755577" y="4725144"/>
              <a:ext cx="4104456"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np.linalg.det</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a:t>
              </a:r>
            </a:p>
          </p:txBody>
        </p:sp>
        <p:sp>
          <p:nvSpPr>
            <p:cNvPr id="26" name="TextBox 25">
              <a:extLst>
                <a:ext uri="{FF2B5EF4-FFF2-40B4-BE49-F238E27FC236}">
                  <a16:creationId xmlns:a16="http://schemas.microsoft.com/office/drawing/2014/main" id="{465A47CB-CB51-EEC4-E758-1F418C8C883D}"/>
                </a:ext>
              </a:extLst>
            </p:cNvPr>
            <p:cNvSpPr txBox="1"/>
            <p:nvPr/>
          </p:nvSpPr>
          <p:spPr>
            <a:xfrm>
              <a:off x="4932040" y="4715852"/>
              <a:ext cx="3960440"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-7.0</a:t>
              </a:r>
            </a:p>
          </p:txBody>
        </p:sp>
      </p:grpSp>
      <p:grpSp>
        <p:nvGrpSpPr>
          <p:cNvPr id="27" name="Group 26">
            <a:extLst>
              <a:ext uri="{FF2B5EF4-FFF2-40B4-BE49-F238E27FC236}">
                <a16:creationId xmlns:a16="http://schemas.microsoft.com/office/drawing/2014/main" id="{84082B28-1042-DB81-0A40-A0A0F645C7AB}"/>
              </a:ext>
            </a:extLst>
          </p:cNvPr>
          <p:cNvGrpSpPr/>
          <p:nvPr/>
        </p:nvGrpSpPr>
        <p:grpSpPr>
          <a:xfrm>
            <a:off x="2279577" y="5987401"/>
            <a:ext cx="8136903" cy="378624"/>
            <a:chOff x="755577" y="4715852"/>
            <a:chExt cx="8136903" cy="378624"/>
          </a:xfrm>
        </p:grpSpPr>
        <p:sp>
          <p:nvSpPr>
            <p:cNvPr id="28" name="TextBox 27">
              <a:extLst>
                <a:ext uri="{FF2B5EF4-FFF2-40B4-BE49-F238E27FC236}">
                  <a16:creationId xmlns:a16="http://schemas.microsoft.com/office/drawing/2014/main" id="{100E4782-289E-BDF6-FDB9-B1368F4677AF}"/>
                </a:ext>
              </a:extLst>
            </p:cNvPr>
            <p:cNvSpPr txBox="1"/>
            <p:nvPr/>
          </p:nvSpPr>
          <p:spPr>
            <a:xfrm>
              <a:off x="755577" y="4725144"/>
              <a:ext cx="4104456"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np.linalg.eigvals</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a:t>
              </a:r>
            </a:p>
          </p:txBody>
        </p:sp>
        <p:sp>
          <p:nvSpPr>
            <p:cNvPr id="29" name="TextBox 28">
              <a:extLst>
                <a:ext uri="{FF2B5EF4-FFF2-40B4-BE49-F238E27FC236}">
                  <a16:creationId xmlns:a16="http://schemas.microsoft.com/office/drawing/2014/main" id="{D0F1F596-9C98-CFC6-FBA5-9B80DDADFD39}"/>
                </a:ext>
              </a:extLst>
            </p:cNvPr>
            <p:cNvSpPr txBox="1"/>
            <p:nvPr/>
          </p:nvSpPr>
          <p:spPr>
            <a:xfrm>
              <a:off x="4932040" y="4715852"/>
              <a:ext cx="3960440"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[-1.  7.]</a:t>
              </a:r>
            </a:p>
          </p:txBody>
        </p:sp>
      </p:grpSp>
    </p:spTree>
    <p:extLst>
      <p:ext uri="{BB962C8B-B14F-4D97-AF65-F5344CB8AC3E}">
        <p14:creationId xmlns:p14="http://schemas.microsoft.com/office/powerpoint/2010/main" val="343505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bldLvl="2"/>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41CCB-2B47-250B-6FDC-7F50D5D103F9}"/>
              </a:ext>
            </a:extLst>
          </p:cNvPr>
          <p:cNvSpPr>
            <a:spLocks noGrp="1"/>
          </p:cNvSpPr>
          <p:nvPr>
            <p:ph type="title"/>
          </p:nvPr>
        </p:nvSpPr>
        <p:spPr/>
        <p:txBody>
          <a:bodyPr/>
          <a:lstStyle/>
          <a:p>
            <a:r>
              <a:rPr lang="fr-FR" sz="4400" dirty="0">
                <a:latin typeface="Arial" panose="020B0604020202020204" pitchFamily="34" charset="0"/>
                <a:cs typeface="Arial" panose="020B0604020202020204" pitchFamily="34" charset="0"/>
              </a:rPr>
              <a:t>Exercice: La régression linéaire multiple </a:t>
            </a:r>
            <a:endParaRPr lang="fr-DZ" sz="4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0C485ED-C1BB-BA63-319A-06D682146BE1}"/>
              </a:ext>
            </a:extLst>
          </p:cNvPr>
          <p:cNvSpPr>
            <a:spLocks noGrp="1"/>
          </p:cNvSpPr>
          <p:nvPr>
            <p:ph type="sldNum" sz="quarter" idx="10"/>
          </p:nvPr>
        </p:nvSpPr>
        <p:spPr/>
        <p:txBody>
          <a:bodyPr/>
          <a:lstStyle/>
          <a:p>
            <a:pPr>
              <a:defRPr/>
            </a:pPr>
            <a:endParaRPr lang="en-US" dirty="0"/>
          </a:p>
        </p:txBody>
      </p:sp>
      <p:pic>
        <p:nvPicPr>
          <p:cNvPr id="5" name="Picture 3">
            <a:extLst>
              <a:ext uri="{FF2B5EF4-FFF2-40B4-BE49-F238E27FC236}">
                <a16:creationId xmlns:a16="http://schemas.microsoft.com/office/drawing/2014/main" id="{33FBB6BA-A77F-B6C8-E072-52D34B62CD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5802" y="1445844"/>
            <a:ext cx="5056188"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43F4C336-C125-9344-9563-906E7FDFC0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8252" y="3579444"/>
            <a:ext cx="6491288"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96F4FEE-C33F-0A1A-1C7F-6BB2C339174F}"/>
              </a:ext>
            </a:extLst>
          </p:cNvPr>
          <p:cNvSpPr>
            <a:spLocks noChangeArrowheads="1"/>
          </p:cNvSpPr>
          <p:nvPr/>
        </p:nvSpPr>
        <p:spPr bwMode="auto">
          <a:xfrm>
            <a:off x="1661652" y="3173044"/>
            <a:ext cx="6096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algn="ctr"/>
            <a:r>
              <a:rPr lang="fr-FR" altLang="fr-DZ" sz="1800">
                <a:solidFill>
                  <a:schemeClr val="tx2"/>
                </a:solidFill>
              </a:rPr>
              <a:t>Notation matricielle</a:t>
            </a:r>
          </a:p>
        </p:txBody>
      </p:sp>
      <p:pic>
        <p:nvPicPr>
          <p:cNvPr id="8" name="Picture 7">
            <a:extLst>
              <a:ext uri="{FF2B5EF4-FFF2-40B4-BE49-F238E27FC236}">
                <a16:creationId xmlns:a16="http://schemas.microsoft.com/office/drawing/2014/main" id="{31C6665C-6DA0-DE46-8DB1-E356280DCF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09352" y="5713044"/>
            <a:ext cx="4800600" cy="5334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9" name="Down Arrow 8">
            <a:extLst>
              <a:ext uri="{FF2B5EF4-FFF2-40B4-BE49-F238E27FC236}">
                <a16:creationId xmlns:a16="http://schemas.microsoft.com/office/drawing/2014/main" id="{4781523C-85CA-B4C7-5F53-2A3E51B29BF5}"/>
              </a:ext>
            </a:extLst>
          </p:cNvPr>
          <p:cNvSpPr/>
          <p:nvPr/>
        </p:nvSpPr>
        <p:spPr>
          <a:xfrm>
            <a:off x="4404852" y="5317757"/>
            <a:ext cx="533400" cy="395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Tree>
    <p:extLst>
      <p:ext uri="{BB962C8B-B14F-4D97-AF65-F5344CB8AC3E}">
        <p14:creationId xmlns:p14="http://schemas.microsoft.com/office/powerpoint/2010/main" val="305735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41CCB-2B47-250B-6FDC-7F50D5D103F9}"/>
              </a:ext>
            </a:extLst>
          </p:cNvPr>
          <p:cNvSpPr>
            <a:spLocks noGrp="1"/>
          </p:cNvSpPr>
          <p:nvPr>
            <p:ph type="title"/>
          </p:nvPr>
        </p:nvSpPr>
        <p:spPr/>
        <p:txBody>
          <a:bodyPr/>
          <a:lstStyle/>
          <a:p>
            <a:r>
              <a:rPr lang="fr-FR" sz="4400" dirty="0">
                <a:latin typeface="Arial" panose="020B0604020202020204" pitchFamily="34" charset="0"/>
                <a:cs typeface="Arial" panose="020B0604020202020204" pitchFamily="34" charset="0"/>
              </a:rPr>
              <a:t>Exercice: La régression linéaire multiple </a:t>
            </a:r>
            <a:endParaRPr lang="fr-DZ" sz="4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0C485ED-C1BB-BA63-319A-06D682146BE1}"/>
              </a:ext>
            </a:extLst>
          </p:cNvPr>
          <p:cNvSpPr>
            <a:spLocks noGrp="1"/>
          </p:cNvSpPr>
          <p:nvPr>
            <p:ph type="sldNum" sz="quarter" idx="10"/>
          </p:nvPr>
        </p:nvSpPr>
        <p:spPr/>
        <p:txBody>
          <a:bodyPr/>
          <a:lstStyle/>
          <a:p>
            <a:pPr>
              <a:defRPr/>
            </a:pPr>
            <a:endParaRPr lang="en-US" dirty="0"/>
          </a:p>
        </p:txBody>
      </p:sp>
      <p:pic>
        <p:nvPicPr>
          <p:cNvPr id="3" name="Picture 3">
            <a:extLst>
              <a:ext uri="{FF2B5EF4-FFF2-40B4-BE49-F238E27FC236}">
                <a16:creationId xmlns:a16="http://schemas.microsoft.com/office/drawing/2014/main" id="{DD04A915-AAAE-EF74-0FD5-224199D9DB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471" y="1652152"/>
            <a:ext cx="3410206" cy="213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D2230A17-E49A-920D-E7AB-C1AA0693E8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314" y="5017351"/>
            <a:ext cx="6201804"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ight Arrow 5">
            <a:extLst>
              <a:ext uri="{FF2B5EF4-FFF2-40B4-BE49-F238E27FC236}">
                <a16:creationId xmlns:a16="http://schemas.microsoft.com/office/drawing/2014/main" id="{7CF0A29B-6DC5-32DE-0E97-2261C686AD67}"/>
              </a:ext>
            </a:extLst>
          </p:cNvPr>
          <p:cNvSpPr/>
          <p:nvPr/>
        </p:nvSpPr>
        <p:spPr>
          <a:xfrm rot="5400000">
            <a:off x="1692889" y="4147401"/>
            <a:ext cx="76835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12" name="Right Arrow 8">
            <a:extLst>
              <a:ext uri="{FF2B5EF4-FFF2-40B4-BE49-F238E27FC236}">
                <a16:creationId xmlns:a16="http://schemas.microsoft.com/office/drawing/2014/main" id="{48CD1F32-2673-D518-CA12-890E8AF5D614}"/>
              </a:ext>
            </a:extLst>
          </p:cNvPr>
          <p:cNvSpPr/>
          <p:nvPr/>
        </p:nvSpPr>
        <p:spPr>
          <a:xfrm>
            <a:off x="6347439" y="5412638"/>
            <a:ext cx="76835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pic>
        <p:nvPicPr>
          <p:cNvPr id="13" name="Picture 12">
            <a:extLst>
              <a:ext uri="{FF2B5EF4-FFF2-40B4-BE49-F238E27FC236}">
                <a16:creationId xmlns:a16="http://schemas.microsoft.com/office/drawing/2014/main" id="{2674A572-F786-543E-60AC-C1B0477612F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58677" y="5412638"/>
            <a:ext cx="2266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66731186-73FC-F357-C397-E51325832FE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01264" y="3066313"/>
            <a:ext cx="46990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ight Arrow 11">
            <a:extLst>
              <a:ext uri="{FF2B5EF4-FFF2-40B4-BE49-F238E27FC236}">
                <a16:creationId xmlns:a16="http://schemas.microsoft.com/office/drawing/2014/main" id="{75BC9073-E6CC-0D5D-8DC2-1F2E8152AFE7}"/>
              </a:ext>
            </a:extLst>
          </p:cNvPr>
          <p:cNvSpPr/>
          <p:nvPr/>
        </p:nvSpPr>
        <p:spPr>
          <a:xfrm rot="16200000">
            <a:off x="7821433" y="4622857"/>
            <a:ext cx="769938"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pic>
        <p:nvPicPr>
          <p:cNvPr id="16" name="Picture 15">
            <a:extLst>
              <a:ext uri="{FF2B5EF4-FFF2-40B4-BE49-F238E27FC236}">
                <a16:creationId xmlns:a16="http://schemas.microsoft.com/office/drawing/2014/main" id="{4E688484-2A03-20AA-81CC-4B7D4629EF0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715864" y="6123838"/>
            <a:ext cx="11620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DEFB0C35-3456-F082-4570-F59CD1997C0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243039" y="2991701"/>
            <a:ext cx="65722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BC03CD65-18FA-87C6-83B6-307F82C4BCC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810489" y="4318851"/>
            <a:ext cx="4953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1823C9AB-5FA9-33AE-BE81-5EDBD9769C9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663102" y="1583588"/>
            <a:ext cx="539115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ight Arrow 16">
            <a:extLst>
              <a:ext uri="{FF2B5EF4-FFF2-40B4-BE49-F238E27FC236}">
                <a16:creationId xmlns:a16="http://schemas.microsoft.com/office/drawing/2014/main" id="{AB5C8A11-0130-6B1D-D8A9-870144AE9531}"/>
              </a:ext>
            </a:extLst>
          </p:cNvPr>
          <p:cNvSpPr/>
          <p:nvPr/>
        </p:nvSpPr>
        <p:spPr>
          <a:xfrm rot="16200000">
            <a:off x="7061020" y="2398770"/>
            <a:ext cx="769937"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pic>
        <p:nvPicPr>
          <p:cNvPr id="21" name="Picture 20">
            <a:extLst>
              <a:ext uri="{FF2B5EF4-FFF2-40B4-BE49-F238E27FC236}">
                <a16:creationId xmlns:a16="http://schemas.microsoft.com/office/drawing/2014/main" id="{851D7680-890B-0C25-AB45-467A47284B6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615602" y="2701188"/>
            <a:ext cx="14478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a:extLst>
              <a:ext uri="{FF2B5EF4-FFF2-40B4-BE49-F238E27FC236}">
                <a16:creationId xmlns:a16="http://schemas.microsoft.com/office/drawing/2014/main" id="{CA3431EF-2BD6-15AE-FF48-EFACA0B1FAE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372464" y="1100988"/>
            <a:ext cx="59705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50095D1E-499D-CF5D-E88E-222E989FC124}"/>
              </a:ext>
            </a:extLst>
          </p:cNvPr>
          <p:cNvSpPr txBox="1"/>
          <p:nvPr/>
        </p:nvSpPr>
        <p:spPr>
          <a:xfrm>
            <a:off x="9714639" y="5217214"/>
            <a:ext cx="2463279" cy="369332"/>
          </a:xfrm>
          <a:prstGeom prst="rect">
            <a:avLst/>
          </a:prstGeom>
          <a:solidFill>
            <a:schemeClr val="accent6">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np.linalg.inv</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a:t>
            </a:r>
          </a:p>
        </p:txBody>
      </p:sp>
      <p:sp>
        <p:nvSpPr>
          <p:cNvPr id="25" name="TextBox 24">
            <a:extLst>
              <a:ext uri="{FF2B5EF4-FFF2-40B4-BE49-F238E27FC236}">
                <a16:creationId xmlns:a16="http://schemas.microsoft.com/office/drawing/2014/main" id="{DBFD8016-C706-4B93-CEE8-0A62BE17264D}"/>
              </a:ext>
            </a:extLst>
          </p:cNvPr>
          <p:cNvSpPr txBox="1"/>
          <p:nvPr/>
        </p:nvSpPr>
        <p:spPr>
          <a:xfrm>
            <a:off x="9714640" y="4770384"/>
            <a:ext cx="2463279" cy="369332"/>
          </a:xfrm>
          <a:prstGeom prst="rect">
            <a:avLst/>
          </a:prstGeom>
          <a:solidFill>
            <a:schemeClr val="accent6">
              <a:lumMod val="60000"/>
              <a:lumOff val="40000"/>
            </a:schemeClr>
          </a:solidFill>
        </p:spPr>
        <p:txBody>
          <a:bodyPr wrap="square" rtlCol="0">
            <a:spAutoFit/>
          </a:bodyPr>
          <a:lstStyle>
            <a:defPPr>
              <a:defRPr lang="fr-DZ"/>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ourier New" pitchFamily="49" charset="0"/>
                <a:cs typeface="Courier New" pitchFamily="49" charset="0"/>
              </a:defRPr>
            </a:lvl1pPr>
          </a:lstStyle>
          <a:p>
            <a:r>
              <a:rPr lang="en-US" err="1"/>
              <a:t>np</a:t>
            </a:r>
            <a:r>
              <a:rPr lang="en-US"/>
              <a:t>.transpose</a:t>
            </a:r>
            <a:r>
              <a:rPr lang="en-US" dirty="0"/>
              <a:t> (a)</a:t>
            </a:r>
            <a:endParaRPr lang="fr-DZ" dirty="0"/>
          </a:p>
        </p:txBody>
      </p:sp>
      <p:sp>
        <p:nvSpPr>
          <p:cNvPr id="26" name="TextBox 25">
            <a:extLst>
              <a:ext uri="{FF2B5EF4-FFF2-40B4-BE49-F238E27FC236}">
                <a16:creationId xmlns:a16="http://schemas.microsoft.com/office/drawing/2014/main" id="{888BBBB1-1080-1AC3-AF30-3B1411C16E56}"/>
              </a:ext>
            </a:extLst>
          </p:cNvPr>
          <p:cNvSpPr txBox="1"/>
          <p:nvPr/>
        </p:nvSpPr>
        <p:spPr>
          <a:xfrm>
            <a:off x="9714641" y="4043605"/>
            <a:ext cx="2463279" cy="646331"/>
          </a:xfrm>
          <a:prstGeom prst="rect">
            <a:avLst/>
          </a:prstGeom>
          <a:solidFill>
            <a:schemeClr val="accent6">
              <a:lumMod val="60000"/>
              <a:lumOff val="40000"/>
            </a:schemeClr>
          </a:solidFill>
        </p:spPr>
        <p:txBody>
          <a:bodyPr wrap="square" rtlCol="0">
            <a:spAutoFit/>
          </a:bodyPr>
          <a:lstStyle>
            <a:defPPr>
              <a:defRPr lang="fr-DZ"/>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ourier New" pitchFamily="49" charset="0"/>
                <a:cs typeface="Courier New" pitchFamily="49" charset="0"/>
              </a:defRPr>
            </a:lvl1pPr>
          </a:lstStyle>
          <a:p>
            <a:r>
              <a:rPr lang="en-US" dirty="0" err="1"/>
              <a:t>np.matmul</a:t>
            </a:r>
            <a:r>
              <a:rPr lang="en-US" dirty="0"/>
              <a:t>(a1, a2)</a:t>
            </a:r>
            <a:endParaRPr lang="fr-DZ" dirty="0"/>
          </a:p>
        </p:txBody>
      </p:sp>
    </p:spTree>
    <p:extLst>
      <p:ext uri="{BB962C8B-B14F-4D97-AF65-F5344CB8AC3E}">
        <p14:creationId xmlns:p14="http://schemas.microsoft.com/office/powerpoint/2010/main" val="222603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1000"/>
                                        <p:tgtEl>
                                          <p:spTgt spid="15"/>
                                        </p:tgtEl>
                                      </p:cBhvr>
                                    </p:animEffect>
                                    <p:anim calcmode="lin" valueType="num">
                                      <p:cBhvr>
                                        <p:cTn id="42" dur="1000" fill="hold"/>
                                        <p:tgtEl>
                                          <p:spTgt spid="15"/>
                                        </p:tgtEl>
                                        <p:attrNameLst>
                                          <p:attrName>ppt_x</p:attrName>
                                        </p:attrNameLst>
                                      </p:cBhvr>
                                      <p:tavLst>
                                        <p:tav tm="0">
                                          <p:val>
                                            <p:strVal val="#ppt_x"/>
                                          </p:val>
                                        </p:tav>
                                        <p:tav tm="100000">
                                          <p:val>
                                            <p:strVal val="#ppt_x"/>
                                          </p:val>
                                        </p:tav>
                                      </p:tavLst>
                                    </p:anim>
                                    <p:anim calcmode="lin" valueType="num">
                                      <p:cBhvr>
                                        <p:cTn id="43" dur="1000" fill="hold"/>
                                        <p:tgtEl>
                                          <p:spTgt spid="15"/>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1000"/>
                                        <p:tgtEl>
                                          <p:spTgt spid="17"/>
                                        </p:tgtEl>
                                      </p:cBhvr>
                                    </p:animEffect>
                                    <p:anim calcmode="lin" valueType="num">
                                      <p:cBhvr>
                                        <p:cTn id="52" dur="1000" fill="hold"/>
                                        <p:tgtEl>
                                          <p:spTgt spid="17"/>
                                        </p:tgtEl>
                                        <p:attrNameLst>
                                          <p:attrName>ppt_x</p:attrName>
                                        </p:attrNameLst>
                                      </p:cBhvr>
                                      <p:tavLst>
                                        <p:tav tm="0">
                                          <p:val>
                                            <p:strVal val="#ppt_x"/>
                                          </p:val>
                                        </p:tav>
                                        <p:tav tm="100000">
                                          <p:val>
                                            <p:strVal val="#ppt_x"/>
                                          </p:val>
                                        </p:tav>
                                      </p:tavLst>
                                    </p:anim>
                                    <p:anim calcmode="lin" valueType="num">
                                      <p:cBhvr>
                                        <p:cTn id="5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1000"/>
                                        <p:tgtEl>
                                          <p:spTgt spid="20"/>
                                        </p:tgtEl>
                                      </p:cBhvr>
                                    </p:animEffect>
                                    <p:anim calcmode="lin" valueType="num">
                                      <p:cBhvr>
                                        <p:cTn id="59" dur="1000" fill="hold"/>
                                        <p:tgtEl>
                                          <p:spTgt spid="20"/>
                                        </p:tgtEl>
                                        <p:attrNameLst>
                                          <p:attrName>ppt_x</p:attrName>
                                        </p:attrNameLst>
                                      </p:cBhvr>
                                      <p:tavLst>
                                        <p:tav tm="0">
                                          <p:val>
                                            <p:strVal val="#ppt_x"/>
                                          </p:val>
                                        </p:tav>
                                        <p:tav tm="100000">
                                          <p:val>
                                            <p:strVal val="#ppt_x"/>
                                          </p:val>
                                        </p:tav>
                                      </p:tavLst>
                                    </p:anim>
                                    <p:anim calcmode="lin" valueType="num">
                                      <p:cBhvr>
                                        <p:cTn id="60" dur="1000" fill="hold"/>
                                        <p:tgtEl>
                                          <p:spTgt spid="20"/>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1000"/>
                                        <p:tgtEl>
                                          <p:spTgt spid="21"/>
                                        </p:tgtEl>
                                      </p:cBhvr>
                                    </p:animEffect>
                                    <p:anim calcmode="lin" valueType="num">
                                      <p:cBhvr>
                                        <p:cTn id="69" dur="1000" fill="hold"/>
                                        <p:tgtEl>
                                          <p:spTgt spid="21"/>
                                        </p:tgtEl>
                                        <p:attrNameLst>
                                          <p:attrName>ppt_x</p:attrName>
                                        </p:attrNameLst>
                                      </p:cBhvr>
                                      <p:tavLst>
                                        <p:tav tm="0">
                                          <p:val>
                                            <p:strVal val="#ppt_x"/>
                                          </p:val>
                                        </p:tav>
                                        <p:tav tm="100000">
                                          <p:val>
                                            <p:strVal val="#ppt_x"/>
                                          </p:val>
                                        </p:tav>
                                      </p:tavLst>
                                    </p:anim>
                                    <p:anim calcmode="lin" valueType="num">
                                      <p:cBhvr>
                                        <p:cTn id="7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1000"/>
                                        <p:tgtEl>
                                          <p:spTgt spid="22"/>
                                        </p:tgtEl>
                                      </p:cBhvr>
                                    </p:animEffect>
                                    <p:anim calcmode="lin" valueType="num">
                                      <p:cBhvr>
                                        <p:cTn id="76" dur="1000" fill="hold"/>
                                        <p:tgtEl>
                                          <p:spTgt spid="22"/>
                                        </p:tgtEl>
                                        <p:attrNameLst>
                                          <p:attrName>ppt_x</p:attrName>
                                        </p:attrNameLst>
                                      </p:cBhvr>
                                      <p:tavLst>
                                        <p:tav tm="0">
                                          <p:val>
                                            <p:strVal val="#ppt_x"/>
                                          </p:val>
                                        </p:tav>
                                        <p:tav tm="100000">
                                          <p:val>
                                            <p:strVal val="#ppt_x"/>
                                          </p:val>
                                        </p:tav>
                                      </p:tavLst>
                                    </p:anim>
                                    <p:anim calcmode="lin" valueType="num">
                                      <p:cBhvr>
                                        <p:cTn id="7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20" grpId="0" animBg="1"/>
      <p:bldP spid="23" grpId="0" animBg="1"/>
      <p:bldP spid="25" grpId="0" animBg="1"/>
      <p:bldP spid="26"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3235-936D-6370-9893-FBAB2344DE2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References versus copies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E28AB8B-89CD-3504-642F-1737209FD773}"/>
              </a:ext>
            </a:extLst>
          </p:cNvPr>
          <p:cNvSpPr>
            <a:spLocks noGrp="1"/>
          </p:cNvSpPr>
          <p:nvPr>
            <p:ph type="sldNum" sz="quarter" idx="10"/>
          </p:nvPr>
        </p:nvSpPr>
        <p:spPr/>
        <p:txBody>
          <a:bodyPr/>
          <a:lstStyle/>
          <a:p>
            <a:pPr>
              <a:defRPr/>
            </a:pPr>
            <a:endParaRPr lang="en-US" dirty="0"/>
          </a:p>
        </p:txBody>
      </p:sp>
      <p:sp>
        <p:nvSpPr>
          <p:cNvPr id="5" name="Content Placeholder 2">
            <a:extLst>
              <a:ext uri="{FF2B5EF4-FFF2-40B4-BE49-F238E27FC236}">
                <a16:creationId xmlns:a16="http://schemas.microsoft.com/office/drawing/2014/main" id="{3293B73D-34D1-775A-B427-55F518A2A6A4}"/>
              </a:ext>
            </a:extLst>
          </p:cNvPr>
          <p:cNvSpPr>
            <a:spLocks noGrp="1"/>
          </p:cNvSpPr>
          <p:nvPr>
            <p:ph idx="1"/>
          </p:nvPr>
        </p:nvSpPr>
        <p:spPr>
          <a:xfrm>
            <a:off x="838200" y="1825625"/>
            <a:ext cx="10515600" cy="4351338"/>
          </a:xfrm>
        </p:spPr>
        <p:txBody>
          <a:bodyPr>
            <a:normAutofit lnSpcReduction="10000"/>
          </a:bodyPr>
          <a:lstStyle/>
          <a:p>
            <a:r>
              <a:rPr lang="en-US" dirty="0"/>
              <a:t>Reshape: different view on same data</a:t>
            </a:r>
          </a:p>
          <a:p>
            <a:endParaRPr lang="en-US" dirty="0"/>
          </a:p>
          <a:p>
            <a:endParaRPr lang="en-US" dirty="0"/>
          </a:p>
          <a:p>
            <a:endParaRPr lang="en-US" dirty="0"/>
          </a:p>
          <a:p>
            <a:endParaRPr lang="en-US" dirty="0"/>
          </a:p>
          <a:p>
            <a:endParaRPr lang="en-US" dirty="0"/>
          </a:p>
          <a:p>
            <a:endParaRPr lang="en-US" dirty="0"/>
          </a:p>
          <a:p>
            <a:r>
              <a:rPr lang="en-US" dirty="0"/>
              <a:t>Some operations return copies,</a:t>
            </a:r>
            <a:br>
              <a:rPr lang="en-US" dirty="0"/>
            </a:br>
            <a:r>
              <a:rPr lang="en-US" dirty="0"/>
              <a:t>check documentation carefully</a:t>
            </a:r>
          </a:p>
        </p:txBody>
      </p:sp>
      <p:grpSp>
        <p:nvGrpSpPr>
          <p:cNvPr id="6" name="Group 5">
            <a:extLst>
              <a:ext uri="{FF2B5EF4-FFF2-40B4-BE49-F238E27FC236}">
                <a16:creationId xmlns:a16="http://schemas.microsoft.com/office/drawing/2014/main" id="{F74090E6-8CD8-1685-6204-F82541FA4183}"/>
              </a:ext>
            </a:extLst>
          </p:cNvPr>
          <p:cNvGrpSpPr/>
          <p:nvPr/>
        </p:nvGrpSpPr>
        <p:grpSpPr>
          <a:xfrm>
            <a:off x="2279577" y="3258125"/>
            <a:ext cx="7850084" cy="369332"/>
            <a:chOff x="755577" y="3258125"/>
            <a:chExt cx="7850084" cy="369332"/>
          </a:xfrm>
        </p:grpSpPr>
        <p:sp>
          <p:nvSpPr>
            <p:cNvPr id="7" name="TextBox 6">
              <a:extLst>
                <a:ext uri="{FF2B5EF4-FFF2-40B4-BE49-F238E27FC236}">
                  <a16:creationId xmlns:a16="http://schemas.microsoft.com/office/drawing/2014/main" id="{0231DABA-3BE6-666B-86A5-0A0960D07426}"/>
                </a:ext>
              </a:extLst>
            </p:cNvPr>
            <p:cNvSpPr txBox="1"/>
            <p:nvPr/>
          </p:nvSpPr>
          <p:spPr>
            <a:xfrm>
              <a:off x="6157389" y="3258125"/>
              <a:ext cx="2448272"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[ 1. 3. 4. 5.]</a:t>
              </a:r>
            </a:p>
          </p:txBody>
        </p:sp>
        <p:sp>
          <p:nvSpPr>
            <p:cNvPr id="8" name="TextBox 7">
              <a:extLst>
                <a:ext uri="{FF2B5EF4-FFF2-40B4-BE49-F238E27FC236}">
                  <a16:creationId xmlns:a16="http://schemas.microsoft.com/office/drawing/2014/main" id="{F74F4D5E-2094-06AC-B6DC-019B06629E80}"/>
                </a:ext>
              </a:extLst>
            </p:cNvPr>
            <p:cNvSpPr txBox="1"/>
            <p:nvPr/>
          </p:nvSpPr>
          <p:spPr>
            <a:xfrm>
              <a:off x="755577" y="3258125"/>
              <a:ext cx="4248472"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b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a.reshape</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a.size</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a:t>
              </a:r>
            </a:p>
          </p:txBody>
        </p:sp>
      </p:grpSp>
      <p:grpSp>
        <p:nvGrpSpPr>
          <p:cNvPr id="9" name="Group 8">
            <a:extLst>
              <a:ext uri="{FF2B5EF4-FFF2-40B4-BE49-F238E27FC236}">
                <a16:creationId xmlns:a16="http://schemas.microsoft.com/office/drawing/2014/main" id="{8882996D-6980-EC57-B4AD-02ED9E2BD336}"/>
              </a:ext>
            </a:extLst>
          </p:cNvPr>
          <p:cNvGrpSpPr/>
          <p:nvPr/>
        </p:nvGrpSpPr>
        <p:grpSpPr>
          <a:xfrm>
            <a:off x="2255737" y="2267579"/>
            <a:ext cx="7873924" cy="646332"/>
            <a:chOff x="731737" y="2267579"/>
            <a:chExt cx="7873924" cy="646332"/>
          </a:xfrm>
        </p:grpSpPr>
        <p:sp>
          <p:nvSpPr>
            <p:cNvPr id="10" name="TextBox 9">
              <a:extLst>
                <a:ext uri="{FF2B5EF4-FFF2-40B4-BE49-F238E27FC236}">
                  <a16:creationId xmlns:a16="http://schemas.microsoft.com/office/drawing/2014/main" id="{CFC6D425-137B-1124-B0C3-DC696B34F7E2}"/>
                </a:ext>
              </a:extLst>
            </p:cNvPr>
            <p:cNvSpPr txBox="1"/>
            <p:nvPr/>
          </p:nvSpPr>
          <p:spPr>
            <a:xfrm>
              <a:off x="731737" y="2267580"/>
              <a:ext cx="4272312" cy="646331"/>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 = </a:t>
              </a:r>
              <a:r>
                <a:rPr kumimoji="0" lang="en-US" sz="1800" b="0" i="0" u="none" strike="noStrike" kern="1200" cap="none" spc="0" normalizeH="0" baseline="0" noProof="0" dirty="0" err="1">
                  <a:ln>
                    <a:noFill/>
                  </a:ln>
                  <a:solidFill>
                    <a:prstClr val="black"/>
                  </a:solidFill>
                  <a:effectLst/>
                  <a:uLnTx/>
                  <a:uFillTx/>
                  <a:latin typeface="Courier New" pitchFamily="49" charset="0"/>
                  <a:ea typeface="+mn-ea"/>
                  <a:cs typeface="Courier New" pitchFamily="49" charset="0"/>
                </a:rPr>
                <a:t>np.array</a:t>
              </a: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([[1.0, 3.0],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              [4.0, 5.0]])</a:t>
              </a:r>
            </a:p>
          </p:txBody>
        </p:sp>
        <p:sp>
          <p:nvSpPr>
            <p:cNvPr id="11" name="TextBox 10">
              <a:extLst>
                <a:ext uri="{FF2B5EF4-FFF2-40B4-BE49-F238E27FC236}">
                  <a16:creationId xmlns:a16="http://schemas.microsoft.com/office/drawing/2014/main" id="{5785F860-B32D-68BE-3168-229AFAE144C1}"/>
                </a:ext>
              </a:extLst>
            </p:cNvPr>
            <p:cNvSpPr txBox="1"/>
            <p:nvPr/>
          </p:nvSpPr>
          <p:spPr>
            <a:xfrm>
              <a:off x="6157389" y="2267579"/>
              <a:ext cx="2448272" cy="646331"/>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[[ 1.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[ 4.  5.]]</a:t>
              </a:r>
            </a:p>
          </p:txBody>
        </p:sp>
      </p:grpSp>
      <p:sp>
        <p:nvSpPr>
          <p:cNvPr id="12" name="TextBox 11">
            <a:extLst>
              <a:ext uri="{FF2B5EF4-FFF2-40B4-BE49-F238E27FC236}">
                <a16:creationId xmlns:a16="http://schemas.microsoft.com/office/drawing/2014/main" id="{AF98F48F-FD9E-A298-876D-26C4BCFCB5EC}"/>
              </a:ext>
            </a:extLst>
          </p:cNvPr>
          <p:cNvSpPr txBox="1"/>
          <p:nvPr/>
        </p:nvSpPr>
        <p:spPr>
          <a:xfrm>
            <a:off x="2279577" y="3934159"/>
            <a:ext cx="4248473"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a[0, 0] = 13.0</a:t>
            </a:r>
          </a:p>
        </p:txBody>
      </p:sp>
      <p:grpSp>
        <p:nvGrpSpPr>
          <p:cNvPr id="13" name="Group 12">
            <a:extLst>
              <a:ext uri="{FF2B5EF4-FFF2-40B4-BE49-F238E27FC236}">
                <a16:creationId xmlns:a16="http://schemas.microsoft.com/office/drawing/2014/main" id="{A9CC6620-E293-0A88-4850-D3AE80F81AD4}"/>
              </a:ext>
            </a:extLst>
          </p:cNvPr>
          <p:cNvGrpSpPr/>
          <p:nvPr/>
        </p:nvGrpSpPr>
        <p:grpSpPr>
          <a:xfrm>
            <a:off x="6928286" y="4006806"/>
            <a:ext cx="3200163" cy="646331"/>
            <a:chOff x="5404285" y="4006805"/>
            <a:chExt cx="3200163" cy="646331"/>
          </a:xfrm>
        </p:grpSpPr>
        <p:sp>
          <p:nvSpPr>
            <p:cNvPr id="14" name="TextBox 13">
              <a:extLst>
                <a:ext uri="{FF2B5EF4-FFF2-40B4-BE49-F238E27FC236}">
                  <a16:creationId xmlns:a16="http://schemas.microsoft.com/office/drawing/2014/main" id="{B3108A96-C2BC-DFF7-FBD7-50651D74C775}"/>
                </a:ext>
              </a:extLst>
            </p:cNvPr>
            <p:cNvSpPr txBox="1"/>
            <p:nvPr/>
          </p:nvSpPr>
          <p:spPr>
            <a:xfrm>
              <a:off x="6156176" y="4006805"/>
              <a:ext cx="2448272" cy="646331"/>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[[ 13.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  4.  5.]]</a:t>
              </a:r>
            </a:p>
          </p:txBody>
        </p:sp>
        <p:sp>
          <p:nvSpPr>
            <p:cNvPr id="15" name="TextBox 14">
              <a:extLst>
                <a:ext uri="{FF2B5EF4-FFF2-40B4-BE49-F238E27FC236}">
                  <a16:creationId xmlns:a16="http://schemas.microsoft.com/office/drawing/2014/main" id="{28FC5042-3A39-38C0-EF4A-8BC5E0CF2632}"/>
                </a:ext>
              </a:extLst>
            </p:cNvPr>
            <p:cNvSpPr txBox="1"/>
            <p:nvPr/>
          </p:nvSpPr>
          <p:spPr>
            <a:xfrm>
              <a:off x="5404285" y="4087454"/>
              <a:ext cx="351655"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a</a:t>
              </a:r>
            </a:p>
          </p:txBody>
        </p:sp>
      </p:grpSp>
      <p:grpSp>
        <p:nvGrpSpPr>
          <p:cNvPr id="16" name="Group 15">
            <a:extLst>
              <a:ext uri="{FF2B5EF4-FFF2-40B4-BE49-F238E27FC236}">
                <a16:creationId xmlns:a16="http://schemas.microsoft.com/office/drawing/2014/main" id="{D6B5A4AC-01F0-5BC8-3997-D944443D7A6C}"/>
              </a:ext>
            </a:extLst>
          </p:cNvPr>
          <p:cNvGrpSpPr/>
          <p:nvPr/>
        </p:nvGrpSpPr>
        <p:grpSpPr>
          <a:xfrm>
            <a:off x="6928286" y="4677352"/>
            <a:ext cx="3200163" cy="417124"/>
            <a:chOff x="5404285" y="4677352"/>
            <a:chExt cx="3200163" cy="417124"/>
          </a:xfrm>
        </p:grpSpPr>
        <p:sp>
          <p:nvSpPr>
            <p:cNvPr id="17" name="TextBox 16">
              <a:extLst>
                <a:ext uri="{FF2B5EF4-FFF2-40B4-BE49-F238E27FC236}">
                  <a16:creationId xmlns:a16="http://schemas.microsoft.com/office/drawing/2014/main" id="{6352A8CC-7542-3173-57F8-2A6884F91FFD}"/>
                </a:ext>
              </a:extLst>
            </p:cNvPr>
            <p:cNvSpPr txBox="1"/>
            <p:nvPr/>
          </p:nvSpPr>
          <p:spPr>
            <a:xfrm>
              <a:off x="6156176" y="4725144"/>
              <a:ext cx="2448272" cy="369332"/>
            </a:xfrm>
            <a:prstGeom prst="rect">
              <a:avLst/>
            </a:prstGeom>
            <a:solidFill>
              <a:schemeClr val="tx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E7E6E6"/>
                  </a:solidFill>
                  <a:effectLst/>
                  <a:uLnTx/>
                  <a:uFillTx/>
                  <a:latin typeface="Courier New" pitchFamily="49" charset="0"/>
                  <a:ea typeface="+mn-ea"/>
                  <a:cs typeface="Courier New" pitchFamily="49" charset="0"/>
                </a:rPr>
                <a:t>[ 13. 3. 4. 5.]</a:t>
              </a:r>
            </a:p>
          </p:txBody>
        </p:sp>
        <p:sp>
          <p:nvSpPr>
            <p:cNvPr id="18" name="TextBox 17">
              <a:extLst>
                <a:ext uri="{FF2B5EF4-FFF2-40B4-BE49-F238E27FC236}">
                  <a16:creationId xmlns:a16="http://schemas.microsoft.com/office/drawing/2014/main" id="{B65182B4-DF46-360A-F327-E920B674654D}"/>
                </a:ext>
              </a:extLst>
            </p:cNvPr>
            <p:cNvSpPr txBox="1"/>
            <p:nvPr/>
          </p:nvSpPr>
          <p:spPr>
            <a:xfrm>
              <a:off x="5404285" y="4677352"/>
              <a:ext cx="351655" cy="369332"/>
            </a:xfrm>
            <a:prstGeom prst="rect">
              <a:avLst/>
            </a:prstGeom>
            <a:solidFill>
              <a:schemeClr val="bg1">
                <a:lumMod val="8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itchFamily="49" charset="0"/>
                  <a:ea typeface="+mn-ea"/>
                  <a:cs typeface="Courier New" pitchFamily="49" charset="0"/>
                </a:rPr>
                <a:t>b</a:t>
              </a:r>
            </a:p>
          </p:txBody>
        </p:sp>
      </p:grpSp>
    </p:spTree>
    <p:extLst>
      <p:ext uri="{BB962C8B-B14F-4D97-AF65-F5344CB8AC3E}">
        <p14:creationId xmlns:p14="http://schemas.microsoft.com/office/powerpoint/2010/main" val="19229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2"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825B6-5E24-7B6D-C2CC-E1AB2C4B9B70}"/>
              </a:ext>
            </a:extLst>
          </p:cNvPr>
          <p:cNvSpPr>
            <a:spLocks noGrp="1"/>
          </p:cNvSpPr>
          <p:nvPr>
            <p:ph type="title"/>
          </p:nvPr>
        </p:nvSpPr>
        <p:spPr>
          <a:xfrm>
            <a:off x="274800" y="3126534"/>
            <a:ext cx="10972800" cy="790787"/>
          </a:xfrm>
        </p:spPr>
        <p:txBody>
          <a:bodyPr/>
          <a:lstStyle/>
          <a:p>
            <a:r>
              <a:rPr lang="fr-FR" dirty="0" err="1">
                <a:latin typeface="Arial" panose="020B0604020202020204" pitchFamily="34" charset="0"/>
                <a:cs typeface="Arial" panose="020B0604020202020204" pitchFamily="34" charset="0"/>
              </a:rPr>
              <a:t>Mathplotlib</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6E4F068-0DAE-C8F1-A9A8-BE25E30A818B}"/>
              </a:ext>
            </a:extLst>
          </p:cNvPr>
          <p:cNvSpPr>
            <a:spLocks noGrp="1"/>
          </p:cNvSpPr>
          <p:nvPr>
            <p:ph type="sldNum" sz="quarter" idx="10"/>
          </p:nvPr>
        </p:nvSpPr>
        <p:spPr/>
        <p:txBody>
          <a:bodyPr/>
          <a:lstStyle/>
          <a:p>
            <a:pPr>
              <a:defRPr/>
            </a:pPr>
            <a:fld id="{326C6059-A255-C24B-AAEC-93A3405961B0}" type="slidenum">
              <a:rPr lang="en-US" smtClean="0"/>
              <a:pPr>
                <a:defRPr/>
              </a:pPr>
              <a:t>138</a:t>
            </a:fld>
            <a:endParaRPr lang="en-US" dirty="0"/>
          </a:p>
        </p:txBody>
      </p:sp>
    </p:spTree>
    <p:extLst>
      <p:ext uri="{BB962C8B-B14F-4D97-AF65-F5344CB8AC3E}">
        <p14:creationId xmlns:p14="http://schemas.microsoft.com/office/powerpoint/2010/main" val="29665324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2100" dirty="0">
                <a:latin typeface="Arial" panose="020B0604020202020204" pitchFamily="34" charset="0"/>
                <a:cs typeface="Arial" panose="020B0604020202020204" pitchFamily="34" charset="0"/>
              </a:rPr>
              <a:t>Python Libraries for Data Science</a:t>
            </a:r>
            <a:br>
              <a:rPr lang="en-US" sz="2100" dirty="0">
                <a:latin typeface="Arial" panose="020B0604020202020204" pitchFamily="34" charset="0"/>
                <a:cs typeface="Arial" panose="020B0604020202020204" pitchFamily="34" charset="0"/>
              </a:rPr>
            </a:br>
            <a:r>
              <a:rPr lang="en-US" sz="2100" dirty="0">
                <a:latin typeface="Arial" panose="020B0604020202020204" pitchFamily="34" charset="0"/>
                <a:cs typeface="Arial" panose="020B0604020202020204" pitchFamily="34" charset="0"/>
              </a:rPr>
              <a:t>(or Scientific Python packages) </a:t>
            </a:r>
            <a:br>
              <a:rPr lang="en-US" sz="2100" dirty="0">
                <a:latin typeface="Arial" panose="020B0604020202020204" pitchFamily="34" charset="0"/>
                <a:cs typeface="Arial" panose="020B0604020202020204" pitchFamily="34" charset="0"/>
              </a:rPr>
            </a:br>
            <a:endParaRPr lang="fr-BE" sz="21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defTabSz="685800">
              <a:defRPr/>
            </a:pPr>
            <a:endParaRPr lang="en-US" dirty="0">
              <a:solidFill>
                <a:prstClr val="white"/>
              </a:solidFill>
              <a:latin typeface="Calibri"/>
            </a:endParaRPr>
          </a:p>
        </p:txBody>
      </p:sp>
      <p:sp>
        <p:nvSpPr>
          <p:cNvPr id="3" name="Rectangle 2"/>
          <p:cNvSpPr/>
          <p:nvPr/>
        </p:nvSpPr>
        <p:spPr>
          <a:xfrm>
            <a:off x="1981200" y="2078852"/>
            <a:ext cx="4201222" cy="3481659"/>
          </a:xfrm>
          <a:prstGeom prst="rect">
            <a:avLst/>
          </a:prstGeom>
        </p:spPr>
        <p:txBody>
          <a:bodyPr wrap="square">
            <a:spAutoFit/>
          </a:bodyPr>
          <a:lstStyle/>
          <a:p>
            <a:pPr>
              <a:lnSpc>
                <a:spcPct val="150000"/>
              </a:lnSpc>
            </a:pPr>
            <a:r>
              <a:rPr lang="fr-FR" sz="1350" b="1" dirty="0" err="1">
                <a:solidFill>
                  <a:prstClr val="black"/>
                </a:solidFill>
                <a:latin typeface="Arial" panose="020B0604020202020204" pitchFamily="34" charset="0"/>
                <a:cs typeface="Arial" panose="020B0604020202020204" pitchFamily="34" charset="0"/>
              </a:rPr>
              <a:t>Many</a:t>
            </a:r>
            <a:r>
              <a:rPr lang="fr-FR" sz="1350" b="1" dirty="0">
                <a:solidFill>
                  <a:prstClr val="black"/>
                </a:solidFill>
                <a:latin typeface="Arial" panose="020B0604020202020204" pitchFamily="34" charset="0"/>
                <a:cs typeface="Arial" panose="020B0604020202020204" pitchFamily="34" charset="0"/>
              </a:rPr>
              <a:t> </a:t>
            </a:r>
            <a:r>
              <a:rPr lang="fr-FR" sz="1350" b="1" dirty="0" err="1">
                <a:solidFill>
                  <a:prstClr val="black"/>
                </a:solidFill>
                <a:latin typeface="Arial" panose="020B0604020202020204" pitchFamily="34" charset="0"/>
                <a:cs typeface="Arial" panose="020B0604020202020204" pitchFamily="34" charset="0"/>
              </a:rPr>
              <a:t>popular</a:t>
            </a:r>
            <a:r>
              <a:rPr lang="fr-FR" sz="1350" b="1" dirty="0">
                <a:solidFill>
                  <a:prstClr val="black"/>
                </a:solidFill>
                <a:latin typeface="Arial" panose="020B0604020202020204" pitchFamily="34" charset="0"/>
                <a:cs typeface="Arial" panose="020B0604020202020204" pitchFamily="34" charset="0"/>
              </a:rPr>
              <a:t> Python  </a:t>
            </a:r>
            <a:r>
              <a:rPr lang="fr-FR" sz="1350" b="1" dirty="0" err="1">
                <a:solidFill>
                  <a:prstClr val="black"/>
                </a:solidFill>
                <a:latin typeface="Arial" panose="020B0604020202020204" pitchFamily="34" charset="0"/>
                <a:cs typeface="Arial" panose="020B0604020202020204" pitchFamily="34" charset="0"/>
              </a:rPr>
              <a:t>toolboxes</a:t>
            </a:r>
            <a:r>
              <a:rPr lang="fr-FR" sz="1350" b="1" dirty="0">
                <a:solidFill>
                  <a:prstClr val="black"/>
                </a:solidFill>
                <a:latin typeface="Arial" panose="020B0604020202020204" pitchFamily="34" charset="0"/>
                <a:cs typeface="Arial" panose="020B0604020202020204" pitchFamily="34" charset="0"/>
              </a:rPr>
              <a:t>/</a:t>
            </a:r>
            <a:r>
              <a:rPr lang="fr-FR" sz="1350" b="1" dirty="0" err="1">
                <a:solidFill>
                  <a:prstClr val="black"/>
                </a:solidFill>
                <a:latin typeface="Arial" panose="020B0604020202020204" pitchFamily="34" charset="0"/>
                <a:cs typeface="Arial" panose="020B0604020202020204" pitchFamily="34" charset="0"/>
              </a:rPr>
              <a:t>libraries</a:t>
            </a:r>
            <a:r>
              <a:rPr lang="fr-FR" sz="1350" b="1" dirty="0">
                <a:solidFill>
                  <a:prstClr val="black"/>
                </a:solidFill>
                <a:latin typeface="Arial" panose="020B0604020202020204" pitchFamily="34" charset="0"/>
                <a:cs typeface="Arial" panose="020B0604020202020204" pitchFamily="34" charset="0"/>
              </a:rPr>
              <a:t>: </a:t>
            </a:r>
          </a:p>
          <a:p>
            <a:pPr marL="214313" indent="-214313">
              <a:lnSpc>
                <a:spcPct val="150000"/>
              </a:lnSpc>
              <a:buFont typeface="Wingdings" panose="05000000000000000000" pitchFamily="2" charset="2"/>
              <a:buChar char="q"/>
            </a:pPr>
            <a:r>
              <a:rPr lang="fr-FR" sz="1350" b="1" dirty="0" err="1">
                <a:solidFill>
                  <a:prstClr val="black"/>
                </a:solidFill>
                <a:latin typeface="Arial" panose="020B0604020202020204" pitchFamily="34" charset="0"/>
                <a:cs typeface="Arial" panose="020B0604020202020204" pitchFamily="34" charset="0"/>
              </a:rPr>
              <a:t>Numerical</a:t>
            </a:r>
            <a:endParaRPr lang="fr-FR" sz="1350" b="1" dirty="0">
              <a:solidFill>
                <a:prstClr val="black"/>
              </a:solidFill>
              <a:latin typeface="Arial" panose="020B0604020202020204" pitchFamily="34" charset="0"/>
              <a:cs typeface="Arial" panose="020B0604020202020204" pitchFamily="34" charset="0"/>
            </a:endParaRPr>
          </a:p>
          <a:p>
            <a:pPr lvl="1">
              <a:lnSpc>
                <a:spcPct val="150000"/>
              </a:lnSpc>
            </a:pPr>
            <a:r>
              <a:rPr lang="fr-FR" sz="1350" dirty="0">
                <a:solidFill>
                  <a:prstClr val="black"/>
                </a:solidFill>
                <a:latin typeface="Arial" panose="020B0604020202020204" pitchFamily="34" charset="0"/>
                <a:cs typeface="Arial" panose="020B0604020202020204" pitchFamily="34" charset="0"/>
              </a:rPr>
              <a:t>○ </a:t>
            </a:r>
            <a:r>
              <a:rPr lang="fr-FR" sz="1350" dirty="0" err="1">
                <a:solidFill>
                  <a:prstClr val="black"/>
                </a:solidFill>
                <a:latin typeface="Arial" panose="020B0604020202020204" pitchFamily="34" charset="0"/>
                <a:cs typeface="Arial" panose="020B0604020202020204" pitchFamily="34" charset="0"/>
              </a:rPr>
              <a:t>NumPy</a:t>
            </a:r>
            <a:r>
              <a:rPr lang="fr-FR" sz="1350" dirty="0">
                <a:solidFill>
                  <a:prstClr val="black"/>
                </a:solidFill>
                <a:latin typeface="Arial" panose="020B0604020202020204" pitchFamily="34" charset="0"/>
                <a:cs typeface="Arial" panose="020B0604020202020204" pitchFamily="34" charset="0"/>
              </a:rPr>
              <a:t> </a:t>
            </a:r>
          </a:p>
          <a:p>
            <a:pPr lvl="1">
              <a:lnSpc>
                <a:spcPct val="150000"/>
              </a:lnSpc>
            </a:pPr>
            <a:r>
              <a:rPr lang="fr-FR" sz="1350" dirty="0">
                <a:solidFill>
                  <a:prstClr val="black"/>
                </a:solidFill>
                <a:latin typeface="Arial" panose="020B0604020202020204" pitchFamily="34" charset="0"/>
                <a:cs typeface="Arial" panose="020B0604020202020204" pitchFamily="34" charset="0"/>
              </a:rPr>
              <a:t>○ </a:t>
            </a:r>
            <a:r>
              <a:rPr lang="fr-FR" sz="1350" dirty="0" err="1">
                <a:solidFill>
                  <a:prstClr val="black"/>
                </a:solidFill>
                <a:latin typeface="Arial" panose="020B0604020202020204" pitchFamily="34" charset="0"/>
                <a:cs typeface="Arial" panose="020B0604020202020204" pitchFamily="34" charset="0"/>
              </a:rPr>
              <a:t>SciPy</a:t>
            </a:r>
            <a:r>
              <a:rPr lang="fr-FR" sz="1350" dirty="0">
                <a:solidFill>
                  <a:prstClr val="black"/>
                </a:solidFill>
                <a:latin typeface="Arial" panose="020B0604020202020204" pitchFamily="34" charset="0"/>
                <a:cs typeface="Arial" panose="020B0604020202020204" pitchFamily="34" charset="0"/>
              </a:rPr>
              <a:t> </a:t>
            </a:r>
          </a:p>
          <a:p>
            <a:pPr lvl="1">
              <a:lnSpc>
                <a:spcPct val="150000"/>
              </a:lnSpc>
            </a:pPr>
            <a:r>
              <a:rPr lang="fr-FR" sz="1350" dirty="0">
                <a:solidFill>
                  <a:prstClr val="black"/>
                </a:solidFill>
                <a:latin typeface="Arial" panose="020B0604020202020204" pitchFamily="34" charset="0"/>
                <a:cs typeface="Arial" panose="020B0604020202020204" pitchFamily="34" charset="0"/>
              </a:rPr>
              <a:t>○ Pandas </a:t>
            </a:r>
          </a:p>
          <a:p>
            <a:pPr marL="214313" indent="-214313">
              <a:lnSpc>
                <a:spcPct val="150000"/>
              </a:lnSpc>
              <a:buFont typeface="Wingdings" panose="05000000000000000000" pitchFamily="2" charset="2"/>
              <a:buChar char="q"/>
            </a:pPr>
            <a:r>
              <a:rPr lang="fr-FR" sz="1350" b="1" dirty="0">
                <a:solidFill>
                  <a:prstClr val="black"/>
                </a:solidFill>
                <a:latin typeface="Arial" panose="020B0604020202020204" pitchFamily="34" charset="0"/>
                <a:cs typeface="Arial" panose="020B0604020202020204" pitchFamily="34" charset="0"/>
              </a:rPr>
              <a:t>Machine Learning </a:t>
            </a:r>
          </a:p>
          <a:p>
            <a:pPr>
              <a:lnSpc>
                <a:spcPct val="150000"/>
              </a:lnSpc>
            </a:pPr>
            <a:r>
              <a:rPr lang="fr-FR" sz="1350" dirty="0">
                <a:solidFill>
                  <a:prstClr val="black"/>
                </a:solidFill>
                <a:latin typeface="Arial" panose="020B0604020202020204" pitchFamily="34" charset="0"/>
                <a:cs typeface="Arial" panose="020B0604020202020204" pitchFamily="34" charset="0"/>
              </a:rPr>
              <a:t>       ○ </a:t>
            </a:r>
            <a:r>
              <a:rPr lang="fr-FR" sz="1350" dirty="0" err="1">
                <a:solidFill>
                  <a:prstClr val="black"/>
                </a:solidFill>
                <a:latin typeface="Arial" panose="020B0604020202020204" pitchFamily="34" charset="0"/>
                <a:cs typeface="Arial" panose="020B0604020202020204" pitchFamily="34" charset="0"/>
              </a:rPr>
              <a:t>SciKit-Learn</a:t>
            </a:r>
            <a:r>
              <a:rPr lang="fr-FR" sz="1350" dirty="0">
                <a:solidFill>
                  <a:prstClr val="black"/>
                </a:solidFill>
                <a:latin typeface="Arial" panose="020B0604020202020204" pitchFamily="34" charset="0"/>
                <a:cs typeface="Arial" panose="020B0604020202020204" pitchFamily="34" charset="0"/>
              </a:rPr>
              <a:t> (</a:t>
            </a:r>
            <a:r>
              <a:rPr lang="fr-FR" sz="1350" dirty="0" err="1">
                <a:solidFill>
                  <a:prstClr val="black"/>
                </a:solidFill>
                <a:latin typeface="Arial" panose="020B0604020202020204" pitchFamily="34" charset="0"/>
                <a:cs typeface="Arial" panose="020B0604020202020204" pitchFamily="34" charset="0"/>
              </a:rPr>
              <a:t>sklearn</a:t>
            </a:r>
            <a:r>
              <a:rPr lang="fr-FR" sz="1350" dirty="0">
                <a:solidFill>
                  <a:prstClr val="black"/>
                </a:solidFill>
                <a:latin typeface="Arial" panose="020B0604020202020204" pitchFamily="34" charset="0"/>
                <a:cs typeface="Arial" panose="020B0604020202020204" pitchFamily="34" charset="0"/>
              </a:rPr>
              <a:t>)  </a:t>
            </a:r>
          </a:p>
          <a:p>
            <a:pPr marL="214313" indent="-214313">
              <a:lnSpc>
                <a:spcPct val="150000"/>
              </a:lnSpc>
              <a:buFont typeface="Wingdings" panose="05000000000000000000" pitchFamily="2" charset="2"/>
              <a:buChar char="q"/>
            </a:pPr>
            <a:r>
              <a:rPr lang="fr-FR" sz="1350" b="1" dirty="0" err="1">
                <a:solidFill>
                  <a:prstClr val="black"/>
                </a:solidFill>
                <a:latin typeface="Arial" panose="020B0604020202020204" pitchFamily="34" charset="0"/>
                <a:cs typeface="Arial" panose="020B0604020202020204" pitchFamily="34" charset="0"/>
              </a:rPr>
              <a:t>Visualization</a:t>
            </a:r>
            <a:r>
              <a:rPr lang="fr-FR" sz="1350" b="1" dirty="0">
                <a:solidFill>
                  <a:prstClr val="black"/>
                </a:solidFill>
                <a:latin typeface="Arial" panose="020B0604020202020204" pitchFamily="34" charset="0"/>
                <a:cs typeface="Arial" panose="020B0604020202020204" pitchFamily="34" charset="0"/>
              </a:rPr>
              <a:t> </a:t>
            </a:r>
            <a:r>
              <a:rPr lang="fr-FR" sz="1350" b="1" dirty="0" err="1">
                <a:solidFill>
                  <a:prstClr val="black"/>
                </a:solidFill>
                <a:latin typeface="Arial" panose="020B0604020202020204" pitchFamily="34" charset="0"/>
                <a:cs typeface="Arial" panose="020B0604020202020204" pitchFamily="34" charset="0"/>
              </a:rPr>
              <a:t>libraries</a:t>
            </a:r>
            <a:r>
              <a:rPr lang="fr-FR" sz="1350" b="1" dirty="0">
                <a:solidFill>
                  <a:prstClr val="black"/>
                </a:solidFill>
                <a:latin typeface="Arial" panose="020B0604020202020204" pitchFamily="34" charset="0"/>
                <a:cs typeface="Arial" panose="020B0604020202020204" pitchFamily="34" charset="0"/>
              </a:rPr>
              <a:t> (Graphics)</a:t>
            </a:r>
          </a:p>
          <a:p>
            <a:pPr lvl="1">
              <a:lnSpc>
                <a:spcPct val="150000"/>
              </a:lnSpc>
            </a:pPr>
            <a:r>
              <a:rPr lang="fr-FR" sz="1350" dirty="0">
                <a:solidFill>
                  <a:prstClr val="black"/>
                </a:solidFill>
                <a:latin typeface="Arial" panose="020B0604020202020204" pitchFamily="34" charset="0"/>
                <a:cs typeface="Arial" panose="020B0604020202020204" pitchFamily="34" charset="0"/>
              </a:rPr>
              <a:t>○ </a:t>
            </a:r>
            <a:r>
              <a:rPr lang="fr-FR" sz="1350" dirty="0" err="1">
                <a:solidFill>
                  <a:prstClr val="black"/>
                </a:solidFill>
                <a:latin typeface="Arial" panose="020B0604020202020204" pitchFamily="34" charset="0"/>
                <a:cs typeface="Arial" panose="020B0604020202020204" pitchFamily="34" charset="0"/>
              </a:rPr>
              <a:t>matplotlib</a:t>
            </a:r>
            <a:r>
              <a:rPr lang="fr-FR" sz="1350" dirty="0">
                <a:solidFill>
                  <a:prstClr val="black"/>
                </a:solidFill>
                <a:latin typeface="Arial" panose="020B0604020202020204" pitchFamily="34" charset="0"/>
                <a:cs typeface="Arial" panose="020B0604020202020204" pitchFamily="34" charset="0"/>
              </a:rPr>
              <a:t> </a:t>
            </a:r>
          </a:p>
          <a:p>
            <a:pPr lvl="1">
              <a:lnSpc>
                <a:spcPct val="150000"/>
              </a:lnSpc>
            </a:pPr>
            <a:r>
              <a:rPr lang="fr-FR" sz="1350" dirty="0">
                <a:solidFill>
                  <a:prstClr val="black"/>
                </a:solidFill>
                <a:latin typeface="Arial" panose="020B0604020202020204" pitchFamily="34" charset="0"/>
                <a:cs typeface="Arial" panose="020B0604020202020204" pitchFamily="34" charset="0"/>
              </a:rPr>
              <a:t>○ </a:t>
            </a:r>
            <a:r>
              <a:rPr lang="fr-FR" sz="1350" dirty="0" err="1">
                <a:solidFill>
                  <a:prstClr val="black"/>
                </a:solidFill>
                <a:latin typeface="Arial" panose="020B0604020202020204" pitchFamily="34" charset="0"/>
                <a:cs typeface="Arial" panose="020B0604020202020204" pitchFamily="34" charset="0"/>
              </a:rPr>
              <a:t>Seaborn</a:t>
            </a:r>
            <a:r>
              <a:rPr lang="fr-FR" sz="1350" dirty="0">
                <a:solidFill>
                  <a:prstClr val="black"/>
                </a:solidFill>
                <a:latin typeface="Arial" panose="020B0604020202020204" pitchFamily="34" charset="0"/>
                <a:cs typeface="Arial" panose="020B0604020202020204" pitchFamily="34" charset="0"/>
              </a:rPr>
              <a:t> </a:t>
            </a:r>
          </a:p>
          <a:p>
            <a:pPr lvl="1" algn="ctr">
              <a:lnSpc>
                <a:spcPct val="150000"/>
              </a:lnSpc>
            </a:pPr>
            <a:r>
              <a:rPr lang="fr-FR" sz="1350" dirty="0">
                <a:solidFill>
                  <a:prstClr val="black"/>
                </a:solidFill>
                <a:latin typeface="Arial" panose="020B0604020202020204" pitchFamily="34" charset="0"/>
                <a:cs typeface="Arial" panose="020B0604020202020204" pitchFamily="34" charset="0"/>
              </a:rPr>
              <a:t>and </a:t>
            </a:r>
            <a:r>
              <a:rPr lang="fr-FR" sz="1350" dirty="0" err="1">
                <a:solidFill>
                  <a:prstClr val="black"/>
                </a:solidFill>
                <a:latin typeface="Arial" panose="020B0604020202020204" pitchFamily="34" charset="0"/>
                <a:cs typeface="Arial" panose="020B0604020202020204" pitchFamily="34" charset="0"/>
              </a:rPr>
              <a:t>many</a:t>
            </a:r>
            <a:r>
              <a:rPr lang="fr-FR" sz="1350" dirty="0">
                <a:solidFill>
                  <a:prstClr val="black"/>
                </a:solidFill>
                <a:latin typeface="Arial" panose="020B0604020202020204" pitchFamily="34" charset="0"/>
                <a:cs typeface="Arial" panose="020B0604020202020204" pitchFamily="34" charset="0"/>
              </a:rPr>
              <a:t> more …</a:t>
            </a:r>
            <a:endParaRPr lang="fr-DZ" sz="1350" dirty="0">
              <a:solidFill>
                <a:prstClr val="black"/>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9E181405-DD8D-1E69-5F46-52A27808BF54}"/>
              </a:ext>
            </a:extLst>
          </p:cNvPr>
          <p:cNvSpPr/>
          <p:nvPr/>
        </p:nvSpPr>
        <p:spPr>
          <a:xfrm>
            <a:off x="6096000" y="2078852"/>
            <a:ext cx="4201222" cy="2546787"/>
          </a:xfrm>
          <a:prstGeom prst="rect">
            <a:avLst/>
          </a:prstGeom>
        </p:spPr>
        <p:txBody>
          <a:bodyPr wrap="square">
            <a:spAutoFit/>
          </a:bodyPr>
          <a:lstStyle/>
          <a:p>
            <a:pPr marL="214313" indent="-214313">
              <a:lnSpc>
                <a:spcPct val="150000"/>
              </a:lnSpc>
              <a:buFont typeface="Wingdings" panose="05000000000000000000" pitchFamily="2" charset="2"/>
              <a:buChar char="q"/>
            </a:pPr>
            <a:r>
              <a:rPr lang="fr-FR" sz="1350" b="1" dirty="0" err="1">
                <a:solidFill>
                  <a:prstClr val="black"/>
                </a:solidFill>
                <a:latin typeface="Arial" panose="020B0604020202020204" pitchFamily="34" charset="0"/>
                <a:cs typeface="Arial" panose="020B0604020202020204" pitchFamily="34" charset="0"/>
              </a:rPr>
              <a:t>Databases</a:t>
            </a:r>
            <a:endParaRPr lang="fr-FR" sz="1350" b="1" dirty="0">
              <a:solidFill>
                <a:prstClr val="black"/>
              </a:solidFill>
              <a:latin typeface="Arial" panose="020B0604020202020204" pitchFamily="34" charset="0"/>
              <a:cs typeface="Arial" panose="020B0604020202020204" pitchFamily="34" charset="0"/>
            </a:endParaRPr>
          </a:p>
          <a:p>
            <a:pPr lvl="1">
              <a:lnSpc>
                <a:spcPct val="150000"/>
              </a:lnSpc>
            </a:pPr>
            <a:r>
              <a:rPr lang="fr-FR" sz="1350" dirty="0">
                <a:solidFill>
                  <a:prstClr val="black"/>
                </a:solidFill>
                <a:latin typeface="Arial" panose="020B0604020202020204" pitchFamily="34" charset="0"/>
                <a:cs typeface="Arial" panose="020B0604020202020204" pitchFamily="34" charset="0"/>
              </a:rPr>
              <a:t>○ </a:t>
            </a:r>
            <a:r>
              <a:rPr lang="fr-FR" sz="1350" dirty="0" err="1">
                <a:solidFill>
                  <a:prstClr val="black"/>
                </a:solidFill>
                <a:latin typeface="Arial" panose="020B0604020202020204" pitchFamily="34" charset="0"/>
                <a:cs typeface="Arial" panose="020B0604020202020204" pitchFamily="34" charset="0"/>
              </a:rPr>
              <a:t>pyodbc</a:t>
            </a:r>
            <a:endParaRPr lang="fr-FR" sz="1350" dirty="0">
              <a:solidFill>
                <a:prstClr val="black"/>
              </a:solidFill>
              <a:latin typeface="Arial" panose="020B0604020202020204" pitchFamily="34" charset="0"/>
              <a:cs typeface="Arial" panose="020B0604020202020204" pitchFamily="34" charset="0"/>
            </a:endParaRPr>
          </a:p>
          <a:p>
            <a:pPr lvl="1">
              <a:lnSpc>
                <a:spcPct val="150000"/>
              </a:lnSpc>
            </a:pPr>
            <a:r>
              <a:rPr lang="fr-FR" sz="1350" dirty="0">
                <a:solidFill>
                  <a:prstClr val="black"/>
                </a:solidFill>
                <a:latin typeface="Arial" panose="020B0604020202020204" pitchFamily="34" charset="0"/>
                <a:cs typeface="Arial" panose="020B0604020202020204" pitchFamily="34" charset="0"/>
              </a:rPr>
              <a:t>○ psycopg2 </a:t>
            </a:r>
            <a:r>
              <a:rPr lang="fr-FR" sz="1350" dirty="0" err="1">
                <a:solidFill>
                  <a:prstClr val="black"/>
                </a:solidFill>
                <a:latin typeface="Arial" panose="020B0604020202020204" pitchFamily="34" charset="0"/>
                <a:cs typeface="Arial" panose="020B0604020202020204" pitchFamily="34" charset="0"/>
              </a:rPr>
              <a:t>PosgreSQL</a:t>
            </a:r>
            <a:endParaRPr lang="fr-FR" sz="1350" dirty="0">
              <a:solidFill>
                <a:prstClr val="black"/>
              </a:solidFill>
              <a:latin typeface="Arial" panose="020B0604020202020204" pitchFamily="34" charset="0"/>
              <a:cs typeface="Arial" panose="020B0604020202020204" pitchFamily="34" charset="0"/>
            </a:endParaRPr>
          </a:p>
          <a:p>
            <a:pPr lvl="1">
              <a:lnSpc>
                <a:spcPct val="150000"/>
              </a:lnSpc>
            </a:pPr>
            <a:r>
              <a:rPr lang="fr-FR" sz="1350" dirty="0">
                <a:solidFill>
                  <a:prstClr val="black"/>
                </a:solidFill>
                <a:latin typeface="Arial" panose="020B0604020202020204" pitchFamily="34" charset="0"/>
                <a:cs typeface="Arial" panose="020B0604020202020204" pitchFamily="34" charset="0"/>
              </a:rPr>
              <a:t>○ </a:t>
            </a:r>
            <a:r>
              <a:rPr lang="fr-FR" sz="1350" dirty="0" err="1">
                <a:solidFill>
                  <a:prstClr val="black"/>
                </a:solidFill>
                <a:latin typeface="Arial" panose="020B0604020202020204" pitchFamily="34" charset="0"/>
                <a:cs typeface="Arial" panose="020B0604020202020204" pitchFamily="34" charset="0"/>
              </a:rPr>
              <a:t>MySQLdb</a:t>
            </a:r>
            <a:r>
              <a:rPr lang="fr-FR" sz="1350" dirty="0">
                <a:solidFill>
                  <a:prstClr val="black"/>
                </a:solidFill>
                <a:latin typeface="Arial" panose="020B0604020202020204" pitchFamily="34" charset="0"/>
                <a:cs typeface="Arial" panose="020B0604020202020204" pitchFamily="34" charset="0"/>
              </a:rPr>
              <a:t> MySQL</a:t>
            </a:r>
          </a:p>
          <a:p>
            <a:pPr lvl="1">
              <a:lnSpc>
                <a:spcPct val="150000"/>
              </a:lnSpc>
            </a:pPr>
            <a:r>
              <a:rPr lang="fr-FR" sz="1350" dirty="0">
                <a:solidFill>
                  <a:prstClr val="black"/>
                </a:solidFill>
                <a:latin typeface="Arial" panose="020B0604020202020204" pitchFamily="34" charset="0"/>
                <a:cs typeface="Arial" panose="020B0604020202020204" pitchFamily="34" charset="0"/>
              </a:rPr>
              <a:t>○ </a:t>
            </a:r>
            <a:r>
              <a:rPr lang="fr-FR" sz="1350" dirty="0" err="1">
                <a:solidFill>
                  <a:prstClr val="black"/>
                </a:solidFill>
                <a:latin typeface="Arial" panose="020B0604020202020204" pitchFamily="34" charset="0"/>
                <a:cs typeface="Arial" panose="020B0604020202020204" pitchFamily="34" charset="0"/>
              </a:rPr>
              <a:t>cx_oracle</a:t>
            </a:r>
            <a:r>
              <a:rPr lang="fr-FR" sz="1350" dirty="0">
                <a:solidFill>
                  <a:prstClr val="black"/>
                </a:solidFill>
                <a:latin typeface="Arial" panose="020B0604020202020204" pitchFamily="34" charset="0"/>
                <a:cs typeface="Arial" panose="020B0604020202020204" pitchFamily="34" charset="0"/>
              </a:rPr>
              <a:t> Oracle</a:t>
            </a:r>
          </a:p>
          <a:p>
            <a:pPr lvl="1">
              <a:lnSpc>
                <a:spcPct val="150000"/>
              </a:lnSpc>
            </a:pPr>
            <a:r>
              <a:rPr lang="fr-FR" sz="1350" dirty="0">
                <a:solidFill>
                  <a:prstClr val="black"/>
                </a:solidFill>
                <a:latin typeface="Arial" panose="020B0604020202020204" pitchFamily="34" charset="0"/>
                <a:cs typeface="Arial" panose="020B0604020202020204" pitchFamily="34" charset="0"/>
              </a:rPr>
              <a:t>○ </a:t>
            </a:r>
            <a:r>
              <a:rPr lang="fr-FR" sz="1350" dirty="0" err="1">
                <a:solidFill>
                  <a:prstClr val="black"/>
                </a:solidFill>
                <a:latin typeface="Arial" panose="020B0604020202020204" pitchFamily="34" charset="0"/>
                <a:cs typeface="Arial" panose="020B0604020202020204" pitchFamily="34" charset="0"/>
              </a:rPr>
              <a:t>ibm_db</a:t>
            </a:r>
            <a:endParaRPr lang="fr-FR" sz="1350" dirty="0">
              <a:solidFill>
                <a:prstClr val="black"/>
              </a:solidFill>
              <a:latin typeface="Arial" panose="020B0604020202020204" pitchFamily="34" charset="0"/>
              <a:cs typeface="Arial" panose="020B0604020202020204" pitchFamily="34" charset="0"/>
            </a:endParaRPr>
          </a:p>
          <a:p>
            <a:pPr lvl="1">
              <a:lnSpc>
                <a:spcPct val="150000"/>
              </a:lnSpc>
            </a:pPr>
            <a:r>
              <a:rPr lang="fr-FR" sz="1350" dirty="0">
                <a:solidFill>
                  <a:prstClr val="black"/>
                </a:solidFill>
                <a:latin typeface="Arial" panose="020B0604020202020204" pitchFamily="34" charset="0"/>
                <a:cs typeface="Arial" panose="020B0604020202020204" pitchFamily="34" charset="0"/>
              </a:rPr>
              <a:t>○ </a:t>
            </a:r>
            <a:r>
              <a:rPr lang="fr-FR" sz="1350" dirty="0" err="1">
                <a:solidFill>
                  <a:prstClr val="black"/>
                </a:solidFill>
                <a:latin typeface="Arial" panose="020B0604020202020204" pitchFamily="34" charset="0"/>
                <a:cs typeface="Arial" panose="020B0604020202020204" pitchFamily="34" charset="0"/>
              </a:rPr>
              <a:t>pymssql</a:t>
            </a:r>
            <a:r>
              <a:rPr lang="fr-FR" sz="1350" dirty="0">
                <a:solidFill>
                  <a:prstClr val="black"/>
                </a:solidFill>
                <a:latin typeface="Arial" panose="020B0604020202020204" pitchFamily="34" charset="0"/>
                <a:cs typeface="Arial" panose="020B0604020202020204" pitchFamily="34" charset="0"/>
              </a:rPr>
              <a:t> SQL Server </a:t>
            </a:r>
          </a:p>
          <a:p>
            <a:pPr lvl="1">
              <a:lnSpc>
                <a:spcPct val="150000"/>
              </a:lnSpc>
            </a:pPr>
            <a:endParaRPr lang="fr-FR" sz="1350" dirty="0">
              <a:solidFill>
                <a:prstClr val="black"/>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66E5FE6-CA53-25D0-C3E4-8EC4885580A7}"/>
              </a:ext>
            </a:extLst>
          </p:cNvPr>
          <p:cNvSpPr txBox="1"/>
          <p:nvPr/>
        </p:nvSpPr>
        <p:spPr>
          <a:xfrm>
            <a:off x="8754806" y="5052594"/>
            <a:ext cx="3342132" cy="1338828"/>
          </a:xfrm>
          <a:prstGeom prst="rect">
            <a:avLst/>
          </a:prstGeom>
          <a:noFill/>
        </p:spPr>
        <p:txBody>
          <a:bodyPr wrap="square" rtlCol="0">
            <a:spAutoFit/>
          </a:bodyPr>
          <a:lstStyle/>
          <a:p>
            <a:pPr defTabSz="685800">
              <a:defRPr/>
            </a:pPr>
            <a:r>
              <a:rPr lang="en-US" sz="900" b="1" dirty="0">
                <a:solidFill>
                  <a:prstClr val="black"/>
                </a:solidFill>
                <a:latin typeface="Calibri" panose="020F0502020204030204"/>
              </a:rPr>
              <a:t>Link:</a:t>
            </a:r>
            <a:r>
              <a:rPr lang="en-US" sz="900" dirty="0">
                <a:solidFill>
                  <a:prstClr val="black"/>
                </a:solidFill>
                <a:latin typeface="Calibri" panose="020F0502020204030204"/>
              </a:rPr>
              <a:t> </a:t>
            </a:r>
            <a:r>
              <a:rPr lang="en-US" sz="900" dirty="0">
                <a:solidFill>
                  <a:prstClr val="black"/>
                </a:solidFill>
                <a:latin typeface="Calibri" panose="020F0502020204030204"/>
                <a:hlinkClick r:id="rId3"/>
              </a:rPr>
              <a:t>http://www.numpy.org/</a:t>
            </a:r>
            <a:endParaRPr lang="en-US" sz="900" dirty="0">
              <a:solidFill>
                <a:prstClr val="black"/>
              </a:solidFill>
              <a:latin typeface="Calibri" panose="020F0502020204030204"/>
            </a:endParaRPr>
          </a:p>
          <a:p>
            <a:pPr>
              <a:defRPr/>
            </a:pPr>
            <a:r>
              <a:rPr lang="en-US" sz="900" b="1" dirty="0">
                <a:solidFill>
                  <a:prstClr val="black"/>
                </a:solidFill>
                <a:latin typeface="Calibri" panose="020F0502020204030204"/>
              </a:rPr>
              <a:t>Link:</a:t>
            </a:r>
            <a:r>
              <a:rPr lang="en-US" sz="900" dirty="0">
                <a:solidFill>
                  <a:prstClr val="black"/>
                </a:solidFill>
                <a:latin typeface="Calibri" panose="020F0502020204030204"/>
              </a:rPr>
              <a:t> </a:t>
            </a:r>
            <a:r>
              <a:rPr lang="en-US" sz="900" dirty="0">
                <a:solidFill>
                  <a:prstClr val="black"/>
                </a:solidFill>
                <a:latin typeface="Calibri" panose="020F0502020204030204"/>
                <a:hlinkClick r:id="rId4"/>
              </a:rPr>
              <a:t>https://www.scipy.org/scipylib/</a:t>
            </a:r>
            <a:endParaRPr lang="en-US" sz="900" dirty="0">
              <a:solidFill>
                <a:prstClr val="black"/>
              </a:solidFill>
              <a:latin typeface="Calibri" panose="020F0502020204030204"/>
            </a:endParaRPr>
          </a:p>
          <a:p>
            <a:pPr>
              <a:defRPr/>
            </a:pPr>
            <a:r>
              <a:rPr lang="en-US" sz="900" b="1" dirty="0">
                <a:solidFill>
                  <a:prstClr val="black"/>
                </a:solidFill>
                <a:latin typeface="Calibri" panose="020F0502020204030204"/>
              </a:rPr>
              <a:t>Link:</a:t>
            </a:r>
            <a:r>
              <a:rPr lang="en-US" sz="900" dirty="0">
                <a:solidFill>
                  <a:prstClr val="black"/>
                </a:solidFill>
                <a:latin typeface="Calibri" panose="020F0502020204030204"/>
              </a:rPr>
              <a:t> </a:t>
            </a:r>
            <a:r>
              <a:rPr lang="en-US" sz="900" dirty="0">
                <a:solidFill>
                  <a:prstClr val="black"/>
                </a:solidFill>
                <a:latin typeface="Calibri" panose="020F0502020204030204"/>
                <a:hlinkClick r:id="rId5"/>
              </a:rPr>
              <a:t>http://scikit-learn.org/</a:t>
            </a:r>
            <a:endParaRPr lang="en-US" sz="900" dirty="0">
              <a:solidFill>
                <a:prstClr val="black"/>
              </a:solidFill>
              <a:latin typeface="Calibri" panose="020F0502020204030204"/>
            </a:endParaRPr>
          </a:p>
          <a:p>
            <a:pPr>
              <a:defRPr/>
            </a:pPr>
            <a:r>
              <a:rPr lang="en-US" sz="900" b="1" dirty="0">
                <a:solidFill>
                  <a:prstClr val="black"/>
                </a:solidFill>
                <a:latin typeface="Calibri" panose="020F0502020204030204"/>
              </a:rPr>
              <a:t>Link:</a:t>
            </a:r>
            <a:r>
              <a:rPr lang="en-US" sz="900" dirty="0">
                <a:solidFill>
                  <a:prstClr val="black"/>
                </a:solidFill>
                <a:latin typeface="Calibri" panose="020F0502020204030204"/>
              </a:rPr>
              <a:t> </a:t>
            </a:r>
            <a:r>
              <a:rPr lang="en-US" sz="900" dirty="0">
                <a:solidFill>
                  <a:prstClr val="black"/>
                </a:solidFill>
                <a:latin typeface="Calibri" panose="020F0502020204030204"/>
                <a:hlinkClick r:id="rId6"/>
              </a:rPr>
              <a:t>https://seaborn.pydata.org/</a:t>
            </a:r>
            <a:endParaRPr lang="en-US" sz="900" dirty="0">
              <a:solidFill>
                <a:prstClr val="black"/>
              </a:solidFill>
              <a:latin typeface="Calibri" panose="020F0502020204030204"/>
            </a:endParaRPr>
          </a:p>
          <a:p>
            <a:pPr>
              <a:defRPr/>
            </a:pPr>
            <a:r>
              <a:rPr lang="en-US" sz="900" b="1" dirty="0">
                <a:solidFill>
                  <a:prstClr val="black"/>
                </a:solidFill>
                <a:latin typeface="Calibri" panose="020F0502020204030204"/>
              </a:rPr>
              <a:t>Link:</a:t>
            </a:r>
            <a:r>
              <a:rPr lang="en-US" sz="900" dirty="0">
                <a:solidFill>
                  <a:prstClr val="black"/>
                </a:solidFill>
                <a:latin typeface="Calibri" panose="020F0502020204030204"/>
              </a:rPr>
              <a:t> </a:t>
            </a:r>
            <a:r>
              <a:rPr lang="en-US" sz="900" dirty="0">
                <a:solidFill>
                  <a:prstClr val="black"/>
                </a:solidFill>
                <a:latin typeface="Calibri" panose="020F0502020204030204"/>
                <a:hlinkClick r:id="rId7"/>
              </a:rPr>
              <a:t>https://matplotlib.org/</a:t>
            </a:r>
            <a:endParaRPr lang="en-US" sz="900" dirty="0">
              <a:solidFill>
                <a:prstClr val="black"/>
              </a:solidFill>
              <a:latin typeface="Calibri" panose="020F0502020204030204"/>
            </a:endParaRPr>
          </a:p>
          <a:p>
            <a:pPr>
              <a:defRPr/>
            </a:pPr>
            <a:endParaRPr lang="en-US" sz="900" dirty="0">
              <a:solidFill>
                <a:prstClr val="black"/>
              </a:solidFill>
              <a:latin typeface="Calibri" panose="020F0502020204030204"/>
            </a:endParaRPr>
          </a:p>
          <a:p>
            <a:pPr>
              <a:defRPr/>
            </a:pPr>
            <a:endParaRPr lang="en-US" sz="900" dirty="0">
              <a:solidFill>
                <a:prstClr val="black"/>
              </a:solidFill>
              <a:latin typeface="Calibri" panose="020F0502020204030204"/>
            </a:endParaRPr>
          </a:p>
          <a:p>
            <a:pPr>
              <a:defRPr/>
            </a:pPr>
            <a:endParaRPr lang="en-US" sz="900" dirty="0">
              <a:solidFill>
                <a:prstClr val="black"/>
              </a:solidFill>
              <a:latin typeface="Calibri" panose="020F0502020204030204"/>
            </a:endParaRPr>
          </a:p>
          <a:p>
            <a:pPr defTabSz="685800">
              <a:defRPr/>
            </a:pPr>
            <a:endParaRPr lang="en-US" sz="900" dirty="0">
              <a:solidFill>
                <a:prstClr val="black"/>
              </a:solidFill>
              <a:latin typeface="Calibri" panose="020F0502020204030204"/>
            </a:endParaRPr>
          </a:p>
        </p:txBody>
      </p:sp>
      <p:sp>
        <p:nvSpPr>
          <p:cNvPr id="5" name="Oval 4">
            <a:extLst>
              <a:ext uri="{FF2B5EF4-FFF2-40B4-BE49-F238E27FC236}">
                <a16:creationId xmlns:a16="http://schemas.microsoft.com/office/drawing/2014/main" id="{EFDA31C2-4B2F-A732-3BD1-E7C15E974470}"/>
              </a:ext>
            </a:extLst>
          </p:cNvPr>
          <p:cNvSpPr/>
          <p:nvPr/>
        </p:nvSpPr>
        <p:spPr>
          <a:xfrm>
            <a:off x="2467038" y="4625639"/>
            <a:ext cx="1056578" cy="284356"/>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sz="1350" dirty="0">
              <a:solidFill>
                <a:srgbClr val="000000"/>
              </a:solidFill>
              <a:latin typeface="CMR9"/>
            </a:endParaRPr>
          </a:p>
        </p:txBody>
      </p:sp>
    </p:spTree>
    <p:extLst>
      <p:ext uri="{BB962C8B-B14F-4D97-AF65-F5344CB8AC3E}">
        <p14:creationId xmlns:p14="http://schemas.microsoft.com/office/powerpoint/2010/main" val="59533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nodePh="1">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nodePh="1">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nodePh="1">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nodePh="1">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nodePh="1">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nodePh="1">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nodePh="1">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nodePh="1">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nodePh="1">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nodePh="1">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nodePh="1">
                                  <p:stCondLst>
                                    <p:cond delay="0"/>
                                  </p:stCondLst>
                                  <p:childTnLst>
                                    <p:set>
                                      <p:cBhvr>
                                        <p:cTn id="61" dur="1" fill="hold">
                                          <p:stCondLst>
                                            <p:cond delay="0"/>
                                          </p:stCondLst>
                                        </p:cTn>
                                        <p:tgtEl>
                                          <p:spTgt spid="8">
                                            <p:txEl>
                                              <p:pRg st="0" end="0"/>
                                            </p:txEl>
                                          </p:spTgt>
                                        </p:tgtEl>
                                        <p:attrNameLst>
                                          <p:attrName>style.visibility</p:attrName>
                                        </p:attrNameLst>
                                      </p:cBhvr>
                                      <p:to>
                                        <p:strVal val="visible"/>
                                      </p:to>
                                    </p:set>
                                    <p:animEffect transition="in" filter="fade">
                                      <p:cBhvr>
                                        <p:cTn id="62" dur="500"/>
                                        <p:tgtEl>
                                          <p:spTgt spid="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nodePh="1">
                                  <p:stCondLst>
                                    <p:cond delay="0"/>
                                  </p:stCondLst>
                                  <p:childTnLst>
                                    <p:set>
                                      <p:cBhvr>
                                        <p:cTn id="66" dur="1" fill="hold">
                                          <p:stCondLst>
                                            <p:cond delay="0"/>
                                          </p:stCondLst>
                                        </p:cTn>
                                        <p:tgtEl>
                                          <p:spTgt spid="8">
                                            <p:txEl>
                                              <p:pRg st="1" end="1"/>
                                            </p:txEl>
                                          </p:spTgt>
                                        </p:tgtEl>
                                        <p:attrNameLst>
                                          <p:attrName>style.visibility</p:attrName>
                                        </p:attrNameLst>
                                      </p:cBhvr>
                                      <p:to>
                                        <p:strVal val="visible"/>
                                      </p:to>
                                    </p:set>
                                    <p:animEffect transition="in" filter="fade">
                                      <p:cBhvr>
                                        <p:cTn id="67" dur="500"/>
                                        <p:tgtEl>
                                          <p:spTgt spid="8">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nodePh="1">
                                  <p:stCondLst>
                                    <p:cond delay="0"/>
                                  </p:stCondLst>
                                  <p:childTnLst>
                                    <p:set>
                                      <p:cBhvr>
                                        <p:cTn id="71" dur="1" fill="hold">
                                          <p:stCondLst>
                                            <p:cond delay="0"/>
                                          </p:stCondLst>
                                        </p:cTn>
                                        <p:tgtEl>
                                          <p:spTgt spid="8">
                                            <p:txEl>
                                              <p:pRg st="2" end="2"/>
                                            </p:txEl>
                                          </p:spTgt>
                                        </p:tgtEl>
                                        <p:attrNameLst>
                                          <p:attrName>style.visibility</p:attrName>
                                        </p:attrNameLst>
                                      </p:cBhvr>
                                      <p:to>
                                        <p:strVal val="visible"/>
                                      </p:to>
                                    </p:set>
                                    <p:animEffect transition="in" filter="fade">
                                      <p:cBhvr>
                                        <p:cTn id="72" dur="500"/>
                                        <p:tgtEl>
                                          <p:spTgt spid="8">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nodePh="1">
                                  <p:stCondLst>
                                    <p:cond delay="0"/>
                                  </p:stCondLst>
                                  <p:childTnLst>
                                    <p:set>
                                      <p:cBhvr>
                                        <p:cTn id="76" dur="1" fill="hold">
                                          <p:stCondLst>
                                            <p:cond delay="0"/>
                                          </p:stCondLst>
                                        </p:cTn>
                                        <p:tgtEl>
                                          <p:spTgt spid="8">
                                            <p:txEl>
                                              <p:pRg st="3" end="3"/>
                                            </p:txEl>
                                          </p:spTgt>
                                        </p:tgtEl>
                                        <p:attrNameLst>
                                          <p:attrName>style.visibility</p:attrName>
                                        </p:attrNameLst>
                                      </p:cBhvr>
                                      <p:to>
                                        <p:strVal val="visible"/>
                                      </p:to>
                                    </p:set>
                                    <p:animEffect transition="in" filter="fade">
                                      <p:cBhvr>
                                        <p:cTn id="77" dur="500"/>
                                        <p:tgtEl>
                                          <p:spTgt spid="8">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nodePh="1">
                                  <p:stCondLst>
                                    <p:cond delay="0"/>
                                  </p:stCondLst>
                                  <p:childTnLst>
                                    <p:set>
                                      <p:cBhvr>
                                        <p:cTn id="81" dur="1" fill="hold">
                                          <p:stCondLst>
                                            <p:cond delay="0"/>
                                          </p:stCondLst>
                                        </p:cTn>
                                        <p:tgtEl>
                                          <p:spTgt spid="8">
                                            <p:txEl>
                                              <p:pRg st="4" end="4"/>
                                            </p:txEl>
                                          </p:spTgt>
                                        </p:tgtEl>
                                        <p:attrNameLst>
                                          <p:attrName>style.visibility</p:attrName>
                                        </p:attrNameLst>
                                      </p:cBhvr>
                                      <p:to>
                                        <p:strVal val="visible"/>
                                      </p:to>
                                    </p:set>
                                    <p:animEffect transition="in" filter="fade">
                                      <p:cBhvr>
                                        <p:cTn id="82" dur="500"/>
                                        <p:tgtEl>
                                          <p:spTgt spid="8">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nodePh="1">
                                  <p:stCondLst>
                                    <p:cond delay="0"/>
                                  </p:stCondLst>
                                  <p:childTnLst>
                                    <p:set>
                                      <p:cBhvr>
                                        <p:cTn id="86" dur="1" fill="hold">
                                          <p:stCondLst>
                                            <p:cond delay="0"/>
                                          </p:stCondLst>
                                        </p:cTn>
                                        <p:tgtEl>
                                          <p:spTgt spid="8">
                                            <p:txEl>
                                              <p:pRg st="5" end="5"/>
                                            </p:txEl>
                                          </p:spTgt>
                                        </p:tgtEl>
                                        <p:attrNameLst>
                                          <p:attrName>style.visibility</p:attrName>
                                        </p:attrNameLst>
                                      </p:cBhvr>
                                      <p:to>
                                        <p:strVal val="visible"/>
                                      </p:to>
                                    </p:set>
                                    <p:animEffect transition="in" filter="fade">
                                      <p:cBhvr>
                                        <p:cTn id="87" dur="500"/>
                                        <p:tgtEl>
                                          <p:spTgt spid="8">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nodePh="1">
                                  <p:stCondLst>
                                    <p:cond delay="0"/>
                                  </p:stCondLst>
                                  <p:childTnLst>
                                    <p:set>
                                      <p:cBhvr>
                                        <p:cTn id="91" dur="1" fill="hold">
                                          <p:stCondLst>
                                            <p:cond delay="0"/>
                                          </p:stCondLst>
                                        </p:cTn>
                                        <p:tgtEl>
                                          <p:spTgt spid="8">
                                            <p:txEl>
                                              <p:pRg st="6" end="6"/>
                                            </p:txEl>
                                          </p:spTgt>
                                        </p:tgtEl>
                                        <p:attrNameLst>
                                          <p:attrName>style.visibility</p:attrName>
                                        </p:attrNameLst>
                                      </p:cBhvr>
                                      <p:to>
                                        <p:strVal val="visible"/>
                                      </p:to>
                                    </p:set>
                                    <p:animEffect transition="in" filter="fade">
                                      <p:cBhvr>
                                        <p:cTn id="9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C6E0-6D8B-E351-4451-E959569D9BDA}"/>
              </a:ext>
            </a:extLst>
          </p:cNvPr>
          <p:cNvSpPr>
            <a:spLocks noGrp="1"/>
          </p:cNvSpPr>
          <p:nvPr>
            <p:ph type="title"/>
          </p:nvPr>
        </p:nvSpPr>
        <p:spPr>
          <a:xfrm>
            <a:off x="609600" y="288430"/>
            <a:ext cx="10972800" cy="790787"/>
          </a:xfrm>
        </p:spPr>
        <p:txBody>
          <a:bodyPr/>
          <a:lstStyle/>
          <a:p>
            <a:r>
              <a:rPr lang="nn-NO" sz="2800" dirty="0">
                <a:latin typeface="Arial" panose="020B0604020202020204" pitchFamily="34" charset="0"/>
                <a:cs typeface="Arial" panose="020B0604020202020204" pitchFamily="34" charset="0"/>
              </a:rPr>
              <a:t>Data Analyst vs Data Scientist vs Data Engineer</a:t>
            </a:r>
            <a:br>
              <a:rPr lang="nn-NO" sz="2800" dirty="0">
                <a:latin typeface="Arial" panose="020B0604020202020204" pitchFamily="34" charset="0"/>
                <a:cs typeface="Arial" panose="020B0604020202020204" pitchFamily="34" charset="0"/>
              </a:rPr>
            </a:br>
            <a:r>
              <a:rPr lang="nn-NO" sz="2800" dirty="0">
                <a:solidFill>
                  <a:srgbClr val="FF0000"/>
                </a:solidFill>
                <a:latin typeface="Arial" panose="020B0604020202020204" pitchFamily="34" charset="0"/>
                <a:cs typeface="Arial" panose="020B0604020202020204" pitchFamily="34" charset="0"/>
              </a:rPr>
              <a:t>-Responsabilities</a:t>
            </a:r>
            <a:endParaRPr lang="fr-DZ" sz="2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6A54FA5-128A-FA17-3D83-0D1966718F91}"/>
              </a:ext>
            </a:extLst>
          </p:cNvPr>
          <p:cNvSpPr>
            <a:spLocks noGrp="1"/>
          </p:cNvSpPr>
          <p:nvPr>
            <p:ph type="sldNum" sz="quarter" idx="10"/>
          </p:nvPr>
        </p:nvSpPr>
        <p:spPr/>
        <p:txBody>
          <a:bodyPr/>
          <a:lstStyle/>
          <a:p>
            <a:pPr>
              <a:defRPr/>
            </a:pPr>
            <a:fld id="{326C6059-A255-C24B-AAEC-93A3405961B0}" type="slidenum">
              <a:rPr lang="en-US" smtClean="0"/>
              <a:pPr>
                <a:defRPr/>
              </a:pPr>
              <a:t>14</a:t>
            </a:fld>
            <a:endParaRPr lang="en-US" dirty="0"/>
          </a:p>
        </p:txBody>
      </p:sp>
      <p:pic>
        <p:nvPicPr>
          <p:cNvPr id="7" name="Picture 6">
            <a:extLst>
              <a:ext uri="{FF2B5EF4-FFF2-40B4-BE49-F238E27FC236}">
                <a16:creationId xmlns:a16="http://schemas.microsoft.com/office/drawing/2014/main" id="{79B6AE17-249C-5AAE-949E-D26B7E007AF6}"/>
              </a:ext>
            </a:extLst>
          </p:cNvPr>
          <p:cNvPicPr>
            <a:picLocks noChangeAspect="1"/>
          </p:cNvPicPr>
          <p:nvPr/>
        </p:nvPicPr>
        <p:blipFill>
          <a:blip r:embed="rId2"/>
          <a:stretch>
            <a:fillRect/>
          </a:stretch>
        </p:blipFill>
        <p:spPr>
          <a:xfrm>
            <a:off x="1459130" y="1625600"/>
            <a:ext cx="9273740" cy="4472216"/>
          </a:xfrm>
          <a:prstGeom prst="rect">
            <a:avLst/>
          </a:prstGeom>
        </p:spPr>
      </p:pic>
    </p:spTree>
    <p:extLst>
      <p:ext uri="{BB962C8B-B14F-4D97-AF65-F5344CB8AC3E}">
        <p14:creationId xmlns:p14="http://schemas.microsoft.com/office/powerpoint/2010/main" val="34882802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32102" y="3272752"/>
            <a:ext cx="8229600" cy="593090"/>
          </a:xfrm>
        </p:spPr>
        <p:txBody>
          <a:bodyPr/>
          <a:lstStyle/>
          <a:p>
            <a:r>
              <a:rPr lang="en-US" sz="4800" dirty="0">
                <a:latin typeface="Arial" panose="020B0604020202020204" pitchFamily="34" charset="0"/>
                <a:cs typeface="Arial" panose="020B0604020202020204" pitchFamily="34" charset="0"/>
              </a:rPr>
              <a:t>Visualization</a:t>
            </a:r>
            <a:endParaRPr lang="fr-BE" sz="48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defTabSz="685800">
              <a:defRPr/>
            </a:pPr>
            <a:endParaRPr lang="en-US" dirty="0">
              <a:solidFill>
                <a:prstClr val="white"/>
              </a:solidFill>
              <a:latin typeface="Calibri"/>
            </a:endParaRPr>
          </a:p>
        </p:txBody>
      </p:sp>
    </p:spTree>
    <p:extLst>
      <p:ext uri="{BB962C8B-B14F-4D97-AF65-F5344CB8AC3E}">
        <p14:creationId xmlns:p14="http://schemas.microsoft.com/office/powerpoint/2010/main" val="40211835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2A1C-A44D-96F1-17B9-16F26A40E039}"/>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Visualization</a:t>
            </a:r>
            <a:endParaRPr lang="fr-DZ" dirty="0"/>
          </a:p>
        </p:txBody>
      </p:sp>
      <p:sp>
        <p:nvSpPr>
          <p:cNvPr id="4" name="Slide Number Placeholder 3">
            <a:extLst>
              <a:ext uri="{FF2B5EF4-FFF2-40B4-BE49-F238E27FC236}">
                <a16:creationId xmlns:a16="http://schemas.microsoft.com/office/drawing/2014/main" id="{2C976F39-0FEE-2BD3-41D9-757744F83A8C}"/>
              </a:ext>
            </a:extLst>
          </p:cNvPr>
          <p:cNvSpPr>
            <a:spLocks noGrp="1"/>
          </p:cNvSpPr>
          <p:nvPr>
            <p:ph type="sldNum" sz="quarter" idx="10"/>
          </p:nvPr>
        </p:nvSpPr>
        <p:spPr/>
        <p:txBody>
          <a:bodyPr/>
          <a:lstStyle/>
          <a:p>
            <a:pPr>
              <a:defRPr/>
            </a:pPr>
            <a:endParaRPr lang="en-US" dirty="0"/>
          </a:p>
        </p:txBody>
      </p:sp>
      <p:pic>
        <p:nvPicPr>
          <p:cNvPr id="5" name="Picture 2">
            <a:extLst>
              <a:ext uri="{FF2B5EF4-FFF2-40B4-BE49-F238E27FC236}">
                <a16:creationId xmlns:a16="http://schemas.microsoft.com/office/drawing/2014/main" id="{ACE3CB59-6943-5387-87A0-95324E296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908" y="1381976"/>
            <a:ext cx="6947209" cy="5204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895323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2A1C-A44D-96F1-17B9-16F26A40E039}"/>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Visualization</a:t>
            </a:r>
            <a:endParaRPr lang="fr-DZ" dirty="0"/>
          </a:p>
        </p:txBody>
      </p:sp>
      <p:sp>
        <p:nvSpPr>
          <p:cNvPr id="4" name="Slide Number Placeholder 3">
            <a:extLst>
              <a:ext uri="{FF2B5EF4-FFF2-40B4-BE49-F238E27FC236}">
                <a16:creationId xmlns:a16="http://schemas.microsoft.com/office/drawing/2014/main" id="{2C976F39-0FEE-2BD3-41D9-757744F83A8C}"/>
              </a:ext>
            </a:extLst>
          </p:cNvPr>
          <p:cNvSpPr>
            <a:spLocks noGrp="1"/>
          </p:cNvSpPr>
          <p:nvPr>
            <p:ph type="sldNum" sz="quarter" idx="10"/>
          </p:nvPr>
        </p:nvSpPr>
        <p:spPr/>
        <p:txBody>
          <a:bodyPr/>
          <a:lstStyle/>
          <a:p>
            <a:pPr>
              <a:defRPr/>
            </a:pPr>
            <a:endParaRPr lang="en-US" dirty="0"/>
          </a:p>
        </p:txBody>
      </p:sp>
      <p:pic>
        <p:nvPicPr>
          <p:cNvPr id="3" name="Picture 2">
            <a:extLst>
              <a:ext uri="{FF2B5EF4-FFF2-40B4-BE49-F238E27FC236}">
                <a16:creationId xmlns:a16="http://schemas.microsoft.com/office/drawing/2014/main" id="{0F7EE55B-D9F1-145F-71B8-145A17CD53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166" y="1302992"/>
            <a:ext cx="6947210" cy="5216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80381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2A1C-A44D-96F1-17B9-16F26A40E039}"/>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Visualization</a:t>
            </a:r>
            <a:endParaRPr lang="fr-DZ" dirty="0"/>
          </a:p>
        </p:txBody>
      </p:sp>
      <p:sp>
        <p:nvSpPr>
          <p:cNvPr id="4" name="Slide Number Placeholder 3">
            <a:extLst>
              <a:ext uri="{FF2B5EF4-FFF2-40B4-BE49-F238E27FC236}">
                <a16:creationId xmlns:a16="http://schemas.microsoft.com/office/drawing/2014/main" id="{2C976F39-0FEE-2BD3-41D9-757744F83A8C}"/>
              </a:ext>
            </a:extLst>
          </p:cNvPr>
          <p:cNvSpPr>
            <a:spLocks noGrp="1"/>
          </p:cNvSpPr>
          <p:nvPr>
            <p:ph type="sldNum" sz="quarter" idx="10"/>
          </p:nvPr>
        </p:nvSpPr>
        <p:spPr/>
        <p:txBody>
          <a:bodyPr/>
          <a:lstStyle/>
          <a:p>
            <a:pPr>
              <a:defRPr/>
            </a:pPr>
            <a:endParaRPr lang="en-US" dirty="0"/>
          </a:p>
        </p:txBody>
      </p:sp>
      <p:pic>
        <p:nvPicPr>
          <p:cNvPr id="5" name="Picture 2">
            <a:extLst>
              <a:ext uri="{FF2B5EF4-FFF2-40B4-BE49-F238E27FC236}">
                <a16:creationId xmlns:a16="http://schemas.microsoft.com/office/drawing/2014/main" id="{E951FB4E-4B7C-71B6-85AC-040B1DE43A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6585" y="1461430"/>
            <a:ext cx="6854140" cy="5086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43430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2A1C-A44D-96F1-17B9-16F26A40E039}"/>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Python Libraries for Data Science</a:t>
            </a:r>
            <a:endParaRPr lang="fr-DZ" dirty="0"/>
          </a:p>
        </p:txBody>
      </p:sp>
      <p:sp>
        <p:nvSpPr>
          <p:cNvPr id="4" name="Slide Number Placeholder 3">
            <a:extLst>
              <a:ext uri="{FF2B5EF4-FFF2-40B4-BE49-F238E27FC236}">
                <a16:creationId xmlns:a16="http://schemas.microsoft.com/office/drawing/2014/main" id="{2C976F39-0FEE-2BD3-41D9-757744F83A8C}"/>
              </a:ext>
            </a:extLst>
          </p:cNvPr>
          <p:cNvSpPr>
            <a:spLocks noGrp="1"/>
          </p:cNvSpPr>
          <p:nvPr>
            <p:ph type="sldNum" sz="quarter" idx="10"/>
          </p:nvPr>
        </p:nvSpPr>
        <p:spPr/>
        <p:txBody>
          <a:bodyPr/>
          <a:lstStyle/>
          <a:p>
            <a:pPr>
              <a:defRPr/>
            </a:pPr>
            <a:endParaRPr lang="en-US" dirty="0"/>
          </a:p>
        </p:txBody>
      </p:sp>
      <p:sp>
        <p:nvSpPr>
          <p:cNvPr id="3" name="Content Placeholder 2">
            <a:extLst>
              <a:ext uri="{FF2B5EF4-FFF2-40B4-BE49-F238E27FC236}">
                <a16:creationId xmlns:a16="http://schemas.microsoft.com/office/drawing/2014/main" id="{74870DE6-A4EB-2B1F-C61C-A26A9F05D4D7}"/>
              </a:ext>
            </a:extLst>
          </p:cNvPr>
          <p:cNvSpPr>
            <a:spLocks noGrp="1"/>
          </p:cNvSpPr>
          <p:nvPr>
            <p:ph idx="1"/>
          </p:nvPr>
        </p:nvSpPr>
        <p:spPr>
          <a:xfrm>
            <a:off x="838200" y="1825625"/>
            <a:ext cx="10515600" cy="4351338"/>
          </a:xfrm>
        </p:spPr>
        <p:txBody>
          <a:bodyPr/>
          <a:lstStyle/>
          <a:p>
            <a:pPr marL="0" indent="0">
              <a:buNone/>
            </a:pPr>
            <a:r>
              <a:rPr lang="en-US" i="1" dirty="0" err="1"/>
              <a:t>matplotlib</a:t>
            </a:r>
            <a:r>
              <a:rPr lang="en-US" i="1" dirty="0"/>
              <a:t>:</a:t>
            </a:r>
          </a:p>
          <a:p>
            <a:pPr lvl="1">
              <a:buFont typeface="Wingdings" panose="05000000000000000000" pitchFamily="2" charset="2"/>
              <a:buChar char="§"/>
            </a:pPr>
            <a:r>
              <a:rPr lang="en-US" dirty="0"/>
              <a:t>python 2D plotting library which produces publication quality figures in a variety of hardcopy formats </a:t>
            </a:r>
          </a:p>
          <a:p>
            <a:pPr marL="457200" lvl="1" indent="0">
              <a:buNone/>
            </a:pPr>
            <a:endParaRPr lang="en-US" dirty="0"/>
          </a:p>
          <a:p>
            <a:pPr lvl="1">
              <a:buFont typeface="Wingdings" panose="05000000000000000000" pitchFamily="2" charset="2"/>
              <a:buChar char="§"/>
            </a:pPr>
            <a:r>
              <a:rPr lang="en-US" dirty="0"/>
              <a:t>a set of functionalities similar to those of MATLAB</a:t>
            </a:r>
          </a:p>
          <a:p>
            <a:pPr lvl="1">
              <a:buFont typeface="Wingdings" panose="05000000000000000000" pitchFamily="2" charset="2"/>
              <a:buChar char="§"/>
            </a:pPr>
            <a:endParaRPr lang="en-US" dirty="0"/>
          </a:p>
          <a:p>
            <a:pPr lvl="1">
              <a:buFont typeface="Wingdings" panose="05000000000000000000" pitchFamily="2" charset="2"/>
              <a:buChar char="§"/>
            </a:pPr>
            <a:r>
              <a:rPr lang="en-US" dirty="0"/>
              <a:t>line plots, scatter plots, </a:t>
            </a:r>
            <a:r>
              <a:rPr lang="en-US" dirty="0" err="1"/>
              <a:t>barcharts</a:t>
            </a:r>
            <a:r>
              <a:rPr lang="en-US" dirty="0"/>
              <a:t>, histograms, pie charts etc.</a:t>
            </a:r>
          </a:p>
          <a:p>
            <a:pPr lvl="1">
              <a:buFont typeface="Wingdings" panose="05000000000000000000" pitchFamily="2" charset="2"/>
              <a:buChar char="§"/>
            </a:pPr>
            <a:endParaRPr lang="en-US" dirty="0"/>
          </a:p>
          <a:p>
            <a:pPr lvl="1">
              <a:buFont typeface="Wingdings" panose="05000000000000000000" pitchFamily="2" charset="2"/>
              <a:buChar char="§"/>
            </a:pPr>
            <a:r>
              <a:rPr lang="en-US" dirty="0"/>
              <a:t>relatively low-level; some effort needed to create advanced visualization</a:t>
            </a:r>
          </a:p>
          <a:p>
            <a:pPr marL="457200" lvl="1" indent="0">
              <a:buNone/>
            </a:pPr>
            <a:endParaRPr lang="en-US" dirty="0"/>
          </a:p>
        </p:txBody>
      </p:sp>
      <p:sp>
        <p:nvSpPr>
          <p:cNvPr id="6" name="TextBox 5">
            <a:extLst>
              <a:ext uri="{FF2B5EF4-FFF2-40B4-BE49-F238E27FC236}">
                <a16:creationId xmlns:a16="http://schemas.microsoft.com/office/drawing/2014/main" id="{2B187FDD-B028-1C0A-E694-804BA9E5AB32}"/>
              </a:ext>
            </a:extLst>
          </p:cNvPr>
          <p:cNvSpPr txBox="1"/>
          <p:nvPr/>
        </p:nvSpPr>
        <p:spPr>
          <a:xfrm>
            <a:off x="832104" y="5807631"/>
            <a:ext cx="5654040" cy="369332"/>
          </a:xfrm>
          <a:prstGeom prst="rect">
            <a:avLst/>
          </a:prstGeom>
          <a:noFill/>
        </p:spPr>
        <p:txBody>
          <a:bodyPr wrap="square" rtlCol="0">
            <a:spAutoFit/>
          </a:bodyPr>
          <a:lstStyle/>
          <a:p>
            <a:r>
              <a:rPr lang="en-US" b="1" dirty="0"/>
              <a:t>Link:</a:t>
            </a:r>
            <a:r>
              <a:rPr lang="en-US" dirty="0"/>
              <a:t> </a:t>
            </a:r>
            <a:r>
              <a:rPr lang="en-US" dirty="0">
                <a:hlinkClick r:id="rId2"/>
              </a:rPr>
              <a:t>https://matplotlib.org/</a:t>
            </a:r>
            <a:endParaRPr lang="en-US" dirty="0"/>
          </a:p>
        </p:txBody>
      </p:sp>
    </p:spTree>
    <p:extLst>
      <p:ext uri="{BB962C8B-B14F-4D97-AF65-F5344CB8AC3E}">
        <p14:creationId xmlns:p14="http://schemas.microsoft.com/office/powerpoint/2010/main" val="25600753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2A1C-A44D-96F1-17B9-16F26A40E039}"/>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Matplotlib</a:t>
            </a:r>
            <a:endParaRPr lang="fr-DZ" dirty="0"/>
          </a:p>
        </p:txBody>
      </p:sp>
      <p:sp>
        <p:nvSpPr>
          <p:cNvPr id="4" name="Slide Number Placeholder 3">
            <a:extLst>
              <a:ext uri="{FF2B5EF4-FFF2-40B4-BE49-F238E27FC236}">
                <a16:creationId xmlns:a16="http://schemas.microsoft.com/office/drawing/2014/main" id="{2C976F39-0FEE-2BD3-41D9-757744F83A8C}"/>
              </a:ext>
            </a:extLst>
          </p:cNvPr>
          <p:cNvSpPr>
            <a:spLocks noGrp="1"/>
          </p:cNvSpPr>
          <p:nvPr>
            <p:ph type="sldNum" sz="quarter" idx="10"/>
          </p:nvPr>
        </p:nvSpPr>
        <p:spPr/>
        <p:txBody>
          <a:bodyPr/>
          <a:lstStyle/>
          <a:p>
            <a:pPr>
              <a:defRPr/>
            </a:pPr>
            <a:endParaRPr lang="en-US" dirty="0"/>
          </a:p>
        </p:txBody>
      </p:sp>
      <p:sp>
        <p:nvSpPr>
          <p:cNvPr id="8" name="Content Placeholder 2">
            <a:extLst>
              <a:ext uri="{FF2B5EF4-FFF2-40B4-BE49-F238E27FC236}">
                <a16:creationId xmlns:a16="http://schemas.microsoft.com/office/drawing/2014/main" id="{6EB2D1C5-9C4E-F782-D5DF-F09F9371637D}"/>
              </a:ext>
            </a:extLst>
          </p:cNvPr>
          <p:cNvSpPr>
            <a:spLocks noGrp="1"/>
          </p:cNvSpPr>
          <p:nvPr>
            <p:ph idx="1"/>
          </p:nvPr>
        </p:nvSpPr>
        <p:spPr>
          <a:xfrm>
            <a:off x="743414" y="1447800"/>
            <a:ext cx="10575073" cy="5410200"/>
          </a:xfrm>
        </p:spPr>
        <p:txBody>
          <a:bodyPr>
            <a:normAutofit/>
          </a:bodyPr>
          <a:lstStyle/>
          <a:p>
            <a:r>
              <a:rPr lang="en-US" sz="2400" b="1" dirty="0" err="1">
                <a:solidFill>
                  <a:srgbClr val="0070C0"/>
                </a:solidFill>
              </a:rPr>
              <a:t>Matplotlib</a:t>
            </a:r>
            <a:r>
              <a:rPr lang="en-US" sz="2400" dirty="0"/>
              <a:t> is one of the most powerful tools for data visualization in Python.</a:t>
            </a:r>
          </a:p>
          <a:p>
            <a:r>
              <a:rPr lang="en-US" sz="2400" b="1" dirty="0">
                <a:solidFill>
                  <a:srgbClr val="0070C0"/>
                </a:solidFill>
              </a:rPr>
              <a:t>Matplotlib</a:t>
            </a:r>
            <a:r>
              <a:rPr lang="en-US" sz="2400" dirty="0"/>
              <a:t> is an incredibly powerful (and beautiful!) </a:t>
            </a:r>
            <a:r>
              <a:rPr lang="en-US" sz="2400" dirty="0">
                <a:solidFill>
                  <a:srgbClr val="FF0000"/>
                </a:solidFill>
              </a:rPr>
              <a:t>2-D/</a:t>
            </a:r>
            <a:r>
              <a:rPr lang="en-US" sz="2400" dirty="0"/>
              <a:t> </a:t>
            </a:r>
            <a:r>
              <a:rPr lang="en-US" sz="2400" dirty="0">
                <a:solidFill>
                  <a:srgbClr val="FF0000"/>
                </a:solidFill>
              </a:rPr>
              <a:t>3-D</a:t>
            </a:r>
            <a:r>
              <a:rPr lang="en-US" sz="2400" dirty="0"/>
              <a:t> plotting library. </a:t>
            </a:r>
          </a:p>
          <a:p>
            <a:pPr lvl="1"/>
            <a:r>
              <a:rPr lang="en-US" sz="2000" dirty="0"/>
              <a:t>It is easy to use and provides a huge number of examples for tackling unique problems </a:t>
            </a:r>
          </a:p>
          <a:p>
            <a:r>
              <a:rPr lang="en-US" sz="2000" dirty="0"/>
              <a:t>In order to get </a:t>
            </a:r>
            <a:r>
              <a:rPr lang="en-US" sz="2000" b="1" dirty="0" err="1">
                <a:solidFill>
                  <a:srgbClr val="0070C0"/>
                </a:solidFill>
                <a:latin typeface="Courier New" panose="02070309020205020404" pitchFamily="49" charset="0"/>
                <a:cs typeface="Courier New" panose="02070309020205020404" pitchFamily="49" charset="0"/>
              </a:rPr>
              <a:t>matplotlib</a:t>
            </a:r>
            <a:r>
              <a:rPr lang="en-US" sz="2000" dirty="0"/>
              <a:t> into your script, </a:t>
            </a:r>
          </a:p>
          <a:p>
            <a:pPr lvl="1"/>
            <a:r>
              <a:rPr lang="en-US" sz="1600" dirty="0"/>
              <a:t>first you need to import it, for example:</a:t>
            </a:r>
          </a:p>
          <a:p>
            <a:pPr marL="457200" lvl="1" indent="0">
              <a:spcBef>
                <a:spcPts val="600"/>
              </a:spcBef>
              <a:spcAft>
                <a:spcPts val="600"/>
              </a:spcAft>
              <a:buNone/>
            </a:pPr>
            <a:r>
              <a:rPr lang="en-US" sz="1800" b="1" dirty="0">
                <a:solidFill>
                  <a:srgbClr val="0070C0"/>
                </a:solidFill>
                <a:latin typeface="Courier New" panose="02070309020205020404" pitchFamily="49" charset="0"/>
                <a:cs typeface="Courier New" panose="02070309020205020404" pitchFamily="49" charset="0"/>
              </a:rPr>
              <a:t>			import</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matplotlib.pyplot</a:t>
            </a:r>
            <a:r>
              <a:rPr lang="en-US" sz="1800" b="1" dirty="0">
                <a:latin typeface="Courier New" panose="02070309020205020404" pitchFamily="49" charset="0"/>
                <a:cs typeface="Courier New" panose="02070309020205020404" pitchFamily="49" charset="0"/>
              </a:rPr>
              <a:t> </a:t>
            </a:r>
            <a:r>
              <a:rPr lang="en-US" sz="1800" b="1" dirty="0">
                <a:solidFill>
                  <a:srgbClr val="0070C0"/>
                </a:solidFill>
                <a:latin typeface="Courier New" panose="02070309020205020404" pitchFamily="49" charset="0"/>
                <a:cs typeface="Courier New" panose="02070309020205020404" pitchFamily="49" charset="0"/>
              </a:rPr>
              <a:t>as</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plt</a:t>
            </a:r>
            <a:endParaRPr lang="en-US" sz="1800" b="1" dirty="0">
              <a:latin typeface="Courier New" panose="02070309020205020404" pitchFamily="49" charset="0"/>
              <a:cs typeface="Courier New" panose="02070309020205020404" pitchFamily="49" charset="0"/>
            </a:endParaRPr>
          </a:p>
          <a:p>
            <a:r>
              <a:rPr lang="en-US" sz="2400" dirty="0"/>
              <a:t>However, if it is not installed, you may need to install it:</a:t>
            </a:r>
          </a:p>
          <a:p>
            <a:pPr lvl="1"/>
            <a:r>
              <a:rPr lang="en-US" sz="2000" dirty="0"/>
              <a:t>Easiest way to install </a:t>
            </a:r>
            <a:r>
              <a:rPr lang="en-US" sz="2000" b="1" dirty="0" err="1">
                <a:solidFill>
                  <a:srgbClr val="0070C0"/>
                </a:solidFill>
              </a:rPr>
              <a:t>matplotlib</a:t>
            </a:r>
            <a:r>
              <a:rPr lang="en-US" sz="2000" dirty="0"/>
              <a:t> is using </a:t>
            </a:r>
            <a:r>
              <a:rPr lang="en-US" sz="2000" b="1" dirty="0">
                <a:solidFill>
                  <a:srgbClr val="FF0000"/>
                </a:solidFill>
                <a:latin typeface="Courier New" panose="02070309020205020404" pitchFamily="49" charset="0"/>
                <a:cs typeface="Courier New" panose="02070309020205020404" pitchFamily="49" charset="0"/>
              </a:rPr>
              <a:t>pip</a:t>
            </a:r>
            <a:r>
              <a:rPr lang="en-US" sz="2000" dirty="0"/>
              <a:t>. </a:t>
            </a:r>
          </a:p>
          <a:p>
            <a:pPr lvl="1"/>
            <a:r>
              <a:rPr lang="en-US" sz="2000" dirty="0"/>
              <a:t>Type the following command in the command prompt (</a:t>
            </a:r>
            <a:r>
              <a:rPr lang="en-US" sz="2000" dirty="0" err="1"/>
              <a:t>cmd</a:t>
            </a:r>
            <a:r>
              <a:rPr lang="en-US" sz="2000" dirty="0"/>
              <a:t>) or your Linux shell; </a:t>
            </a:r>
          </a:p>
          <a:p>
            <a:pPr lvl="2"/>
            <a:r>
              <a:rPr lang="en-US" sz="2000" b="1" dirty="0">
                <a:solidFill>
                  <a:srgbClr val="0070C0"/>
                </a:solidFill>
                <a:latin typeface="Courier New" panose="02070309020205020404" pitchFamily="49" charset="0"/>
                <a:cs typeface="Courier New" panose="02070309020205020404" pitchFamily="49" charset="0"/>
              </a:rPr>
              <a:t>pip install </a:t>
            </a:r>
            <a:r>
              <a:rPr lang="en-US" sz="2000" b="1" dirty="0" err="1">
                <a:solidFill>
                  <a:srgbClr val="0070C0"/>
                </a:solidFill>
                <a:latin typeface="Courier New" panose="02070309020205020404" pitchFamily="49" charset="0"/>
                <a:cs typeface="Courier New" panose="02070309020205020404" pitchFamily="49" charset="0"/>
              </a:rPr>
              <a:t>matplotlib</a:t>
            </a:r>
            <a:endParaRPr lang="en-US" sz="2000" b="1" dirty="0">
              <a:solidFill>
                <a:srgbClr val="0070C0"/>
              </a:solidFill>
              <a:latin typeface="Courier New" panose="02070309020205020404" pitchFamily="49" charset="0"/>
              <a:cs typeface="Courier New" panose="02070309020205020404" pitchFamily="49" charset="0"/>
            </a:endParaRPr>
          </a:p>
          <a:p>
            <a:pPr lvl="2"/>
            <a:r>
              <a:rPr lang="en-US" sz="2000" i="1" dirty="0">
                <a:solidFill>
                  <a:srgbClr val="FF0000"/>
                </a:solidFill>
              </a:rPr>
              <a:t>Note</a:t>
            </a:r>
            <a:r>
              <a:rPr lang="en-US" sz="2000" i="1" dirty="0"/>
              <a:t> that you may need to run the above </a:t>
            </a:r>
            <a:r>
              <a:rPr lang="en-US" sz="2000" i="1" dirty="0" err="1"/>
              <a:t>cmd</a:t>
            </a:r>
            <a:r>
              <a:rPr lang="en-US" sz="2000" i="1" dirty="0"/>
              <a:t> as an administrator</a:t>
            </a:r>
          </a:p>
          <a:p>
            <a:pPr marL="0" indent="0">
              <a:buNone/>
            </a:pPr>
            <a:endParaRPr lang="en-US" sz="2400" dirty="0"/>
          </a:p>
        </p:txBody>
      </p:sp>
    </p:spTree>
    <p:extLst>
      <p:ext uri="{BB962C8B-B14F-4D97-AF65-F5344CB8AC3E}">
        <p14:creationId xmlns:p14="http://schemas.microsoft.com/office/powerpoint/2010/main" val="35962360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2A1C-A44D-96F1-17B9-16F26A40E039}"/>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Matplotlib</a:t>
            </a:r>
            <a:endParaRPr lang="fr-DZ" dirty="0"/>
          </a:p>
        </p:txBody>
      </p:sp>
      <p:sp>
        <p:nvSpPr>
          <p:cNvPr id="4" name="Slide Number Placeholder 3">
            <a:extLst>
              <a:ext uri="{FF2B5EF4-FFF2-40B4-BE49-F238E27FC236}">
                <a16:creationId xmlns:a16="http://schemas.microsoft.com/office/drawing/2014/main" id="{2C976F39-0FEE-2BD3-41D9-757744F83A8C}"/>
              </a:ext>
            </a:extLst>
          </p:cNvPr>
          <p:cNvSpPr>
            <a:spLocks noGrp="1"/>
          </p:cNvSpPr>
          <p:nvPr>
            <p:ph type="sldNum" sz="quarter" idx="10"/>
          </p:nvPr>
        </p:nvSpPr>
        <p:spPr/>
        <p:txBody>
          <a:bodyPr/>
          <a:lstStyle/>
          <a:p>
            <a:pPr>
              <a:defRPr/>
            </a:pPr>
            <a:endParaRPr lang="en-US" dirty="0"/>
          </a:p>
        </p:txBody>
      </p:sp>
      <p:sp>
        <p:nvSpPr>
          <p:cNvPr id="6" name="Content Placeholder 4">
            <a:extLst>
              <a:ext uri="{FF2B5EF4-FFF2-40B4-BE49-F238E27FC236}">
                <a16:creationId xmlns:a16="http://schemas.microsoft.com/office/drawing/2014/main" id="{181ECC70-5B46-5096-B075-D2A53022FD10}"/>
              </a:ext>
            </a:extLst>
          </p:cNvPr>
          <p:cNvSpPr>
            <a:spLocks noGrp="1"/>
          </p:cNvSpPr>
          <p:nvPr>
            <p:ph idx="1"/>
          </p:nvPr>
        </p:nvSpPr>
        <p:spPr>
          <a:xfrm>
            <a:off x="624840" y="1372913"/>
            <a:ext cx="8686800" cy="3505200"/>
          </a:xfrm>
        </p:spPr>
        <p:txBody>
          <a:bodyPr>
            <a:noAutofit/>
          </a:bodyPr>
          <a:lstStyle/>
          <a:p>
            <a:r>
              <a:rPr lang="en-US" sz="1800" dirty="0"/>
              <a:t>Strives to emulate MATLAB</a:t>
            </a:r>
          </a:p>
          <a:p>
            <a:pPr lvl="1"/>
            <a:r>
              <a:rPr lang="en-US" sz="1600" b="1" dirty="0" err="1">
                <a:solidFill>
                  <a:srgbClr val="0070C0"/>
                </a:solidFill>
                <a:latin typeface="Courier New" panose="02070309020205020404" pitchFamily="49" charset="0"/>
                <a:cs typeface="Courier New" panose="02070309020205020404" pitchFamily="49" charset="0"/>
              </a:rPr>
              <a:t>matplotlib.pyplot</a:t>
            </a:r>
            <a:r>
              <a:rPr lang="en-US" sz="1600" dirty="0"/>
              <a:t> is a collection of command style functions that make </a:t>
            </a:r>
            <a:r>
              <a:rPr lang="en-US" sz="1600" b="1" dirty="0" err="1">
                <a:solidFill>
                  <a:srgbClr val="0070C0"/>
                </a:solidFill>
                <a:latin typeface="Courier New" panose="02070309020205020404" pitchFamily="49" charset="0"/>
                <a:cs typeface="Courier New" panose="02070309020205020404" pitchFamily="49" charset="0"/>
              </a:rPr>
              <a:t>matplotlib</a:t>
            </a:r>
            <a:r>
              <a:rPr lang="en-US" sz="1600" dirty="0"/>
              <a:t> work like </a:t>
            </a:r>
            <a:r>
              <a:rPr lang="en-US" sz="1600" b="1" dirty="0"/>
              <a:t>MATLAB</a:t>
            </a:r>
            <a:r>
              <a:rPr lang="en-US" sz="1600" dirty="0"/>
              <a:t>.</a:t>
            </a:r>
          </a:p>
          <a:p>
            <a:r>
              <a:rPr lang="en-US" sz="1800" dirty="0"/>
              <a:t>Each </a:t>
            </a:r>
            <a:r>
              <a:rPr lang="en-US" sz="1800" b="1" dirty="0" err="1">
                <a:solidFill>
                  <a:srgbClr val="0070C0"/>
                </a:solidFill>
                <a:latin typeface="Courier New" panose="02070309020205020404" pitchFamily="49" charset="0"/>
                <a:cs typeface="Courier New" panose="02070309020205020404" pitchFamily="49" charset="0"/>
              </a:rPr>
              <a:t>pyplot</a:t>
            </a:r>
            <a:r>
              <a:rPr lang="en-US" sz="1800" dirty="0"/>
              <a:t> function makes some change to the figure:</a:t>
            </a:r>
          </a:p>
          <a:p>
            <a:pPr lvl="1"/>
            <a:r>
              <a:rPr lang="en-US" sz="1800" dirty="0"/>
              <a:t>e.g., </a:t>
            </a:r>
          </a:p>
          <a:p>
            <a:pPr lvl="2"/>
            <a:r>
              <a:rPr lang="en-US" sz="1600" dirty="0"/>
              <a:t>creates a figure, </a:t>
            </a:r>
          </a:p>
          <a:p>
            <a:pPr lvl="2"/>
            <a:r>
              <a:rPr lang="en-US" sz="1600" dirty="0"/>
              <a:t>creates a plotting area in the figure, </a:t>
            </a:r>
          </a:p>
          <a:p>
            <a:pPr lvl="2"/>
            <a:r>
              <a:rPr lang="en-US" sz="1600" dirty="0"/>
              <a:t>plots some lines in the plotting area, </a:t>
            </a:r>
          </a:p>
          <a:p>
            <a:pPr lvl="2"/>
            <a:r>
              <a:rPr lang="en-US" sz="1600" dirty="0"/>
              <a:t>decorates the plot with labels, etc.</a:t>
            </a:r>
          </a:p>
          <a:p>
            <a:r>
              <a:rPr lang="en-US" sz="1800" b="1" dirty="0">
                <a:solidFill>
                  <a:srgbClr val="FF0000"/>
                </a:solidFill>
              </a:rPr>
              <a:t>Note</a:t>
            </a:r>
            <a:r>
              <a:rPr lang="en-US" sz="1800" dirty="0"/>
              <a:t> that </a:t>
            </a:r>
            <a:r>
              <a:rPr lang="en-US" sz="1800" b="1" u="sng" dirty="0"/>
              <a:t>various states</a:t>
            </a:r>
            <a:r>
              <a:rPr lang="en-US" sz="1800" b="1" dirty="0"/>
              <a:t> </a:t>
            </a:r>
            <a:r>
              <a:rPr lang="en-US" sz="1800" dirty="0"/>
              <a:t>are preserved </a:t>
            </a:r>
            <a:r>
              <a:rPr lang="en-US" sz="1800" b="1" u="sng" dirty="0"/>
              <a:t>across function calls</a:t>
            </a:r>
          </a:p>
          <a:p>
            <a:endParaRPr lang="en-US" sz="1800" dirty="0"/>
          </a:p>
        </p:txBody>
      </p:sp>
      <p:sp>
        <p:nvSpPr>
          <p:cNvPr id="7" name="Content Placeholder 2">
            <a:extLst>
              <a:ext uri="{FF2B5EF4-FFF2-40B4-BE49-F238E27FC236}">
                <a16:creationId xmlns:a16="http://schemas.microsoft.com/office/drawing/2014/main" id="{1B300EAD-93AA-F95A-5AE8-C4FB9AAB8EFB}"/>
              </a:ext>
            </a:extLst>
          </p:cNvPr>
          <p:cNvSpPr txBox="1">
            <a:spLocks/>
          </p:cNvSpPr>
          <p:nvPr/>
        </p:nvSpPr>
        <p:spPr>
          <a:xfrm>
            <a:off x="609600" y="4558019"/>
            <a:ext cx="8702040" cy="23161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prstClr val="black"/>
                </a:solidFill>
                <a:latin typeface="Calibri"/>
              </a:rPr>
              <a:t>Whenever you plot with </a:t>
            </a:r>
            <a:r>
              <a:rPr lang="en-US" sz="2000" b="1" dirty="0" err="1">
                <a:solidFill>
                  <a:srgbClr val="0070C0"/>
                </a:solidFill>
                <a:latin typeface="Courier New" panose="02070309020205020404" pitchFamily="49" charset="0"/>
                <a:cs typeface="Courier New" panose="02070309020205020404" pitchFamily="49" charset="0"/>
              </a:rPr>
              <a:t>matplotlib</a:t>
            </a:r>
            <a:r>
              <a:rPr lang="en-US" sz="2000" dirty="0">
                <a:solidFill>
                  <a:prstClr val="black"/>
                </a:solidFill>
                <a:latin typeface="Calibri"/>
              </a:rPr>
              <a:t>, the two main code lines should be considered:</a:t>
            </a:r>
          </a:p>
          <a:p>
            <a:pPr lvl="1"/>
            <a:r>
              <a:rPr lang="en-US" sz="1800" dirty="0">
                <a:solidFill>
                  <a:prstClr val="black"/>
                </a:solidFill>
                <a:latin typeface="Calibri"/>
              </a:rPr>
              <a:t>Type of graph</a:t>
            </a:r>
          </a:p>
          <a:p>
            <a:pPr lvl="2"/>
            <a:r>
              <a:rPr lang="en-US" sz="1600" dirty="0">
                <a:solidFill>
                  <a:prstClr val="black"/>
                </a:solidFill>
                <a:latin typeface="Calibri"/>
              </a:rPr>
              <a:t>this is where you </a:t>
            </a:r>
            <a:r>
              <a:rPr lang="en-US" sz="1600" dirty="0">
                <a:solidFill>
                  <a:srgbClr val="FF0000"/>
                </a:solidFill>
                <a:latin typeface="Calibri"/>
              </a:rPr>
              <a:t>define</a:t>
            </a:r>
            <a:r>
              <a:rPr lang="en-US" sz="1600" dirty="0">
                <a:solidFill>
                  <a:prstClr val="black"/>
                </a:solidFill>
                <a:latin typeface="Calibri"/>
              </a:rPr>
              <a:t> a </a:t>
            </a:r>
            <a:r>
              <a:rPr lang="en-US" sz="1600" dirty="0">
                <a:solidFill>
                  <a:srgbClr val="FF0000"/>
                </a:solidFill>
                <a:latin typeface="Calibri"/>
              </a:rPr>
              <a:t>bar</a:t>
            </a:r>
            <a:r>
              <a:rPr lang="en-US" sz="1600" dirty="0">
                <a:solidFill>
                  <a:prstClr val="black"/>
                </a:solidFill>
                <a:latin typeface="Calibri"/>
              </a:rPr>
              <a:t> chart, </a:t>
            </a:r>
            <a:r>
              <a:rPr lang="en-US" sz="1600" dirty="0">
                <a:solidFill>
                  <a:srgbClr val="FF0000"/>
                </a:solidFill>
                <a:latin typeface="Calibri"/>
              </a:rPr>
              <a:t>line</a:t>
            </a:r>
            <a:r>
              <a:rPr lang="en-US" sz="1600" dirty="0">
                <a:solidFill>
                  <a:prstClr val="black"/>
                </a:solidFill>
                <a:latin typeface="Calibri"/>
              </a:rPr>
              <a:t> chart, </a:t>
            </a:r>
            <a:r>
              <a:rPr lang="en-US" sz="1600" dirty="0">
                <a:solidFill>
                  <a:srgbClr val="FF0000"/>
                </a:solidFill>
                <a:latin typeface="Calibri"/>
              </a:rPr>
              <a:t>etc</a:t>
            </a:r>
            <a:r>
              <a:rPr lang="en-US" sz="1600" dirty="0">
                <a:solidFill>
                  <a:prstClr val="black"/>
                </a:solidFill>
                <a:latin typeface="Calibri"/>
              </a:rPr>
              <a:t>.</a:t>
            </a:r>
          </a:p>
          <a:p>
            <a:pPr lvl="1"/>
            <a:r>
              <a:rPr lang="en-US" sz="1800" dirty="0">
                <a:solidFill>
                  <a:prstClr val="black"/>
                </a:solidFill>
                <a:latin typeface="Calibri"/>
              </a:rPr>
              <a:t>Show the graph</a:t>
            </a:r>
          </a:p>
          <a:p>
            <a:pPr lvl="2"/>
            <a:r>
              <a:rPr lang="en-US" sz="1600" dirty="0">
                <a:solidFill>
                  <a:prstClr val="black"/>
                </a:solidFill>
                <a:latin typeface="Calibri"/>
              </a:rPr>
              <a:t>this is to </a:t>
            </a:r>
            <a:r>
              <a:rPr lang="en-US" sz="1600" dirty="0">
                <a:solidFill>
                  <a:srgbClr val="FF0000"/>
                </a:solidFill>
                <a:latin typeface="Calibri"/>
              </a:rPr>
              <a:t>display</a:t>
            </a:r>
            <a:r>
              <a:rPr lang="en-US" sz="1600" dirty="0">
                <a:solidFill>
                  <a:prstClr val="black"/>
                </a:solidFill>
                <a:latin typeface="Calibri"/>
              </a:rPr>
              <a:t> the graph</a:t>
            </a:r>
          </a:p>
        </p:txBody>
      </p:sp>
    </p:spTree>
    <p:extLst>
      <p:ext uri="{BB962C8B-B14F-4D97-AF65-F5344CB8AC3E}">
        <p14:creationId xmlns:p14="http://schemas.microsoft.com/office/powerpoint/2010/main" val="7088933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2A1C-A44D-96F1-17B9-16F26A40E039}"/>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E.g. Matplotlib</a:t>
            </a:r>
            <a:endParaRPr lang="fr-DZ" dirty="0"/>
          </a:p>
        </p:txBody>
      </p:sp>
      <p:sp>
        <p:nvSpPr>
          <p:cNvPr id="4" name="Slide Number Placeholder 3">
            <a:extLst>
              <a:ext uri="{FF2B5EF4-FFF2-40B4-BE49-F238E27FC236}">
                <a16:creationId xmlns:a16="http://schemas.microsoft.com/office/drawing/2014/main" id="{2C976F39-0FEE-2BD3-41D9-757744F83A8C}"/>
              </a:ext>
            </a:extLst>
          </p:cNvPr>
          <p:cNvSpPr>
            <a:spLocks noGrp="1"/>
          </p:cNvSpPr>
          <p:nvPr>
            <p:ph type="sldNum" sz="quarter" idx="10"/>
          </p:nvPr>
        </p:nvSpPr>
        <p:spPr/>
        <p:txBody>
          <a:bodyPr/>
          <a:lstStyle/>
          <a:p>
            <a:pPr>
              <a:defRPr/>
            </a:pPr>
            <a:endParaRPr lang="en-US" dirty="0"/>
          </a:p>
        </p:txBody>
      </p:sp>
      <p:pic>
        <p:nvPicPr>
          <p:cNvPr id="16" name="Picture 15">
            <a:extLst>
              <a:ext uri="{FF2B5EF4-FFF2-40B4-BE49-F238E27FC236}">
                <a16:creationId xmlns:a16="http://schemas.microsoft.com/office/drawing/2014/main" id="{BB972606-F16B-52FC-F159-6222DE456ECB}"/>
              </a:ext>
            </a:extLst>
          </p:cNvPr>
          <p:cNvPicPr>
            <a:picLocks noChangeAspect="1"/>
          </p:cNvPicPr>
          <p:nvPr/>
        </p:nvPicPr>
        <p:blipFill>
          <a:blip r:embed="rId2"/>
          <a:stretch>
            <a:fillRect/>
          </a:stretch>
        </p:blipFill>
        <p:spPr>
          <a:xfrm>
            <a:off x="1563617" y="2755391"/>
            <a:ext cx="2895600" cy="2181671"/>
          </a:xfrm>
          <a:prstGeom prst="rect">
            <a:avLst/>
          </a:prstGeom>
        </p:spPr>
      </p:pic>
      <p:pic>
        <p:nvPicPr>
          <p:cNvPr id="17" name="Picture 16">
            <a:extLst>
              <a:ext uri="{FF2B5EF4-FFF2-40B4-BE49-F238E27FC236}">
                <a16:creationId xmlns:a16="http://schemas.microsoft.com/office/drawing/2014/main" id="{4AAE0EEE-86ED-AFFA-C10C-59F5DF658E24}"/>
              </a:ext>
            </a:extLst>
          </p:cNvPr>
          <p:cNvPicPr>
            <a:picLocks noChangeAspect="1"/>
          </p:cNvPicPr>
          <p:nvPr/>
        </p:nvPicPr>
        <p:blipFill>
          <a:blip r:embed="rId3"/>
          <a:stretch>
            <a:fillRect/>
          </a:stretch>
        </p:blipFill>
        <p:spPr>
          <a:xfrm>
            <a:off x="8166965" y="948217"/>
            <a:ext cx="2379339" cy="1689676"/>
          </a:xfrm>
          <a:prstGeom prst="rect">
            <a:avLst/>
          </a:prstGeom>
        </p:spPr>
      </p:pic>
      <p:pic>
        <p:nvPicPr>
          <p:cNvPr id="18" name="Picture 2" descr="mp2">
            <a:extLst>
              <a:ext uri="{FF2B5EF4-FFF2-40B4-BE49-F238E27FC236}">
                <a16:creationId xmlns:a16="http://schemas.microsoft.com/office/drawing/2014/main" id="{170FB680-4A2D-44CF-5FA6-1046D3E27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8988" y="4924869"/>
            <a:ext cx="2522846" cy="17899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mp3">
            <a:extLst>
              <a:ext uri="{FF2B5EF4-FFF2-40B4-BE49-F238E27FC236}">
                <a16:creationId xmlns:a16="http://schemas.microsoft.com/office/drawing/2014/main" id="{293B3C90-981E-D683-3EAD-0CFFD9AFDC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6733" y="4876853"/>
            <a:ext cx="2451652" cy="17806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mp4">
            <a:extLst>
              <a:ext uri="{FF2B5EF4-FFF2-40B4-BE49-F238E27FC236}">
                <a16:creationId xmlns:a16="http://schemas.microsoft.com/office/drawing/2014/main" id="{B40AFBF3-E898-644C-47F9-82AED087A8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2615" y="2724910"/>
            <a:ext cx="2961640" cy="21176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mp5">
            <a:extLst>
              <a:ext uri="{FF2B5EF4-FFF2-40B4-BE49-F238E27FC236}">
                <a16:creationId xmlns:a16="http://schemas.microsoft.com/office/drawing/2014/main" id="{279D408A-D036-8EC2-EE3C-CCEB91E2AD7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59134" y="2858893"/>
            <a:ext cx="2370736" cy="172190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mp6">
            <a:extLst>
              <a:ext uri="{FF2B5EF4-FFF2-40B4-BE49-F238E27FC236}">
                <a16:creationId xmlns:a16="http://schemas.microsoft.com/office/drawing/2014/main" id="{764167D3-1391-3D25-60CE-768944723C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1133" y="4914460"/>
            <a:ext cx="2558808" cy="1829614"/>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27A0D7B-844A-72DF-E1A6-3BFF46E30F3F}"/>
              </a:ext>
            </a:extLst>
          </p:cNvPr>
          <p:cNvSpPr/>
          <p:nvPr/>
        </p:nvSpPr>
        <p:spPr>
          <a:xfrm>
            <a:off x="1353157" y="1569131"/>
            <a:ext cx="6375831" cy="923330"/>
          </a:xfrm>
          <a:prstGeom prst="rect">
            <a:avLst/>
          </a:prstGeom>
        </p:spPr>
        <p:txBody>
          <a:bodyPr wrap="square">
            <a:spAutoFit/>
          </a:bodyPr>
          <a:lstStyle/>
          <a:p>
            <a:pPr marL="342900" indent="-342900">
              <a:buFont typeface="Arial" panose="020B0604020202020204" pitchFamily="34" charset="0"/>
              <a:buChar char="•"/>
            </a:pPr>
            <a:r>
              <a:rPr lang="en-US" b="1" dirty="0" err="1">
                <a:solidFill>
                  <a:srgbClr val="0070C0"/>
                </a:solidFill>
                <a:latin typeface="Courier New" panose="02070309020205020404" pitchFamily="49" charset="0"/>
                <a:cs typeface="Courier New" panose="02070309020205020404" pitchFamily="49" charset="0"/>
              </a:rPr>
              <a:t>Matplotlib</a:t>
            </a:r>
            <a:r>
              <a:rPr lang="en-US" dirty="0">
                <a:solidFill>
                  <a:prstClr val="black"/>
                </a:solidFill>
                <a:latin typeface="Calibri"/>
              </a:rPr>
              <a:t> allows you to make easy things </a:t>
            </a:r>
          </a:p>
          <a:p>
            <a:pPr marL="342900" indent="-342900">
              <a:buFont typeface="Arial" panose="020B0604020202020204" pitchFamily="34" charset="0"/>
              <a:buChar char="•"/>
            </a:pPr>
            <a:r>
              <a:rPr lang="en-US" dirty="0">
                <a:solidFill>
                  <a:prstClr val="black"/>
                </a:solidFill>
                <a:latin typeface="Calibri"/>
              </a:rPr>
              <a:t>You can generate </a:t>
            </a:r>
            <a:r>
              <a:rPr lang="en-US" b="1" dirty="0">
                <a:solidFill>
                  <a:prstClr val="black"/>
                </a:solidFill>
                <a:latin typeface="Calibri"/>
              </a:rPr>
              <a:t>plots</a:t>
            </a:r>
            <a:r>
              <a:rPr lang="en-US" dirty="0">
                <a:solidFill>
                  <a:prstClr val="black"/>
                </a:solidFill>
                <a:latin typeface="Calibri"/>
              </a:rPr>
              <a:t>, </a:t>
            </a:r>
            <a:r>
              <a:rPr lang="en-US" b="1" dirty="0">
                <a:solidFill>
                  <a:prstClr val="black"/>
                </a:solidFill>
                <a:latin typeface="Calibri"/>
              </a:rPr>
              <a:t>histograms</a:t>
            </a:r>
            <a:r>
              <a:rPr lang="en-US" dirty="0">
                <a:solidFill>
                  <a:prstClr val="black"/>
                </a:solidFill>
                <a:latin typeface="Calibri"/>
              </a:rPr>
              <a:t>, </a:t>
            </a:r>
            <a:r>
              <a:rPr lang="en-US" b="1" dirty="0">
                <a:solidFill>
                  <a:prstClr val="black"/>
                </a:solidFill>
                <a:latin typeface="Calibri"/>
              </a:rPr>
              <a:t>power spectra</a:t>
            </a:r>
            <a:r>
              <a:rPr lang="en-US" dirty="0">
                <a:solidFill>
                  <a:prstClr val="black"/>
                </a:solidFill>
                <a:latin typeface="Calibri"/>
              </a:rPr>
              <a:t>, </a:t>
            </a:r>
            <a:r>
              <a:rPr lang="en-US" b="1" dirty="0">
                <a:solidFill>
                  <a:prstClr val="black"/>
                </a:solidFill>
                <a:latin typeface="Calibri"/>
              </a:rPr>
              <a:t>bar charts</a:t>
            </a:r>
            <a:r>
              <a:rPr lang="en-US" dirty="0">
                <a:solidFill>
                  <a:prstClr val="black"/>
                </a:solidFill>
                <a:latin typeface="Calibri"/>
              </a:rPr>
              <a:t>, </a:t>
            </a:r>
            <a:r>
              <a:rPr lang="en-US" b="1" dirty="0" err="1">
                <a:solidFill>
                  <a:prstClr val="black"/>
                </a:solidFill>
                <a:latin typeface="Calibri"/>
              </a:rPr>
              <a:t>errorcharts</a:t>
            </a:r>
            <a:r>
              <a:rPr lang="en-US" dirty="0">
                <a:solidFill>
                  <a:prstClr val="black"/>
                </a:solidFill>
                <a:latin typeface="Calibri"/>
              </a:rPr>
              <a:t>, </a:t>
            </a:r>
            <a:r>
              <a:rPr lang="en-US" b="1" dirty="0">
                <a:solidFill>
                  <a:prstClr val="black"/>
                </a:solidFill>
                <a:latin typeface="Calibri"/>
              </a:rPr>
              <a:t>scatterplots</a:t>
            </a:r>
            <a:r>
              <a:rPr lang="en-US" dirty="0">
                <a:solidFill>
                  <a:prstClr val="black"/>
                </a:solidFill>
                <a:latin typeface="Calibri"/>
              </a:rPr>
              <a:t>, etc., with just a few lines of code.</a:t>
            </a:r>
          </a:p>
        </p:txBody>
      </p:sp>
    </p:spTree>
    <p:extLst>
      <p:ext uri="{BB962C8B-B14F-4D97-AF65-F5344CB8AC3E}">
        <p14:creationId xmlns:p14="http://schemas.microsoft.com/office/powerpoint/2010/main" val="151301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2A1C-A44D-96F1-17B9-16F26A40E039}"/>
              </a:ext>
            </a:extLst>
          </p:cNvPr>
          <p:cNvSpPr>
            <a:spLocks noGrp="1"/>
          </p:cNvSpPr>
          <p:nvPr>
            <p:ph type="title"/>
          </p:nvPr>
        </p:nvSpPr>
        <p:spPr/>
        <p:txBody>
          <a:bodyPr/>
          <a:lstStyle/>
          <a:p>
            <a:r>
              <a:rPr lang="en-US" sz="3600" dirty="0"/>
              <a:t>E.g. Matplotlib</a:t>
            </a:r>
            <a:endParaRPr lang="fr-DZ" dirty="0"/>
          </a:p>
        </p:txBody>
      </p:sp>
      <p:sp>
        <p:nvSpPr>
          <p:cNvPr id="4" name="Slide Number Placeholder 3">
            <a:extLst>
              <a:ext uri="{FF2B5EF4-FFF2-40B4-BE49-F238E27FC236}">
                <a16:creationId xmlns:a16="http://schemas.microsoft.com/office/drawing/2014/main" id="{2C976F39-0FEE-2BD3-41D9-757744F83A8C}"/>
              </a:ext>
            </a:extLst>
          </p:cNvPr>
          <p:cNvSpPr>
            <a:spLocks noGrp="1"/>
          </p:cNvSpPr>
          <p:nvPr>
            <p:ph type="sldNum" sz="quarter" idx="10"/>
          </p:nvPr>
        </p:nvSpPr>
        <p:spPr/>
        <p:txBody>
          <a:bodyPr/>
          <a:lstStyle/>
          <a:p>
            <a:pPr>
              <a:defRPr/>
            </a:pPr>
            <a:endParaRPr lang="en-US" dirty="0"/>
          </a:p>
        </p:txBody>
      </p:sp>
      <p:pic>
        <p:nvPicPr>
          <p:cNvPr id="8" name="Image 4">
            <a:extLst>
              <a:ext uri="{FF2B5EF4-FFF2-40B4-BE49-F238E27FC236}">
                <a16:creationId xmlns:a16="http://schemas.microsoft.com/office/drawing/2014/main" id="{BF61C466-4190-994D-7BC4-0828AC290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388" y="1284153"/>
            <a:ext cx="2971800"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5">
            <a:extLst>
              <a:ext uri="{FF2B5EF4-FFF2-40B4-BE49-F238E27FC236}">
                <a16:creationId xmlns:a16="http://schemas.microsoft.com/office/drawing/2014/main" id="{A205EC25-32E6-C41C-808E-549333EB5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3" y="3717326"/>
            <a:ext cx="3629025"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6">
            <a:extLst>
              <a:ext uri="{FF2B5EF4-FFF2-40B4-BE49-F238E27FC236}">
                <a16:creationId xmlns:a16="http://schemas.microsoft.com/office/drawing/2014/main" id="{A8BB8165-9257-51B0-6D1E-433F2575F4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249227"/>
            <a:ext cx="29718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 7">
            <a:extLst>
              <a:ext uri="{FF2B5EF4-FFF2-40B4-BE49-F238E27FC236}">
                <a16:creationId xmlns:a16="http://schemas.microsoft.com/office/drawing/2014/main" id="{DDF25CFC-3526-7D9B-0A61-8F38E38F8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7221" y="3717326"/>
            <a:ext cx="35290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23">
            <a:extLst>
              <a:ext uri="{FF2B5EF4-FFF2-40B4-BE49-F238E27FC236}">
                <a16:creationId xmlns:a16="http://schemas.microsoft.com/office/drawing/2014/main" id="{44B9A650-9EDA-7E94-5F8D-5CE1CD1472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9950" y="3923700"/>
            <a:ext cx="3702050" cy="231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545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1ED5C8-DE18-B81D-8CD2-6D84E2E2471E}"/>
              </a:ext>
            </a:extLst>
          </p:cNvPr>
          <p:cNvSpPr>
            <a:spLocks noGrp="1"/>
          </p:cNvSpPr>
          <p:nvPr>
            <p:ph type="sldNum" sz="quarter" idx="10"/>
          </p:nvPr>
        </p:nvSpPr>
        <p:spPr/>
        <p:txBody>
          <a:bodyPr/>
          <a:lstStyle/>
          <a:p>
            <a:pPr>
              <a:defRPr/>
            </a:pPr>
            <a:endParaRPr lang="en-US" dirty="0"/>
          </a:p>
        </p:txBody>
      </p:sp>
      <p:sp>
        <p:nvSpPr>
          <p:cNvPr id="7" name="Rectangle 6">
            <a:extLst>
              <a:ext uri="{FF2B5EF4-FFF2-40B4-BE49-F238E27FC236}">
                <a16:creationId xmlns:a16="http://schemas.microsoft.com/office/drawing/2014/main" id="{555568B8-AC8B-BEF6-2854-820BE652600C}"/>
              </a:ext>
            </a:extLst>
          </p:cNvPr>
          <p:cNvSpPr/>
          <p:nvPr/>
        </p:nvSpPr>
        <p:spPr>
          <a:xfrm>
            <a:off x="367990" y="2621420"/>
            <a:ext cx="3592551" cy="1815882"/>
          </a:xfrm>
          <a:prstGeom prst="rect">
            <a:avLst/>
          </a:prstGeom>
          <a:solidFill>
            <a:schemeClr val="bg1">
              <a:lumMod val="95000"/>
            </a:schemeClr>
          </a:solidFill>
        </p:spPr>
        <p:txBody>
          <a:bodyPr wrap="square">
            <a:spAutoFit/>
          </a:bodyPr>
          <a:lstStyle/>
          <a:p>
            <a:r>
              <a:rPr lang="en-US" sz="1400" dirty="0">
                <a:latin typeface="Courier New" pitchFamily="49" charset="0"/>
                <a:cs typeface="Courier New" pitchFamily="49" charset="0"/>
              </a:rPr>
              <a:t>import </a:t>
            </a:r>
            <a:r>
              <a:rPr lang="en-US" sz="1400" dirty="0" err="1">
                <a:latin typeface="Courier New" pitchFamily="49" charset="0"/>
                <a:cs typeface="Courier New" pitchFamily="49" charset="0"/>
              </a:rPr>
              <a:t>matplotlib.pyplot</a:t>
            </a:r>
            <a:r>
              <a:rPr lang="en-US" sz="1400" dirty="0">
                <a:latin typeface="Courier New" pitchFamily="49" charset="0"/>
                <a:cs typeface="Courier New" pitchFamily="49" charset="0"/>
              </a:rPr>
              <a:t> as </a:t>
            </a:r>
            <a:r>
              <a:rPr lang="en-US" sz="1400" dirty="0" err="1">
                <a:latin typeface="Courier New" pitchFamily="49" charset="0"/>
                <a:cs typeface="Courier New" pitchFamily="49" charset="0"/>
              </a:rPr>
              <a:t>plt</a:t>
            </a:r>
            <a:endParaRPr lang="en-US" sz="1400" dirty="0">
              <a:latin typeface="Courier New" pitchFamily="49" charset="0"/>
              <a:cs typeface="Courier New" pitchFamily="49" charset="0"/>
            </a:endParaRPr>
          </a:p>
          <a:p>
            <a:endParaRPr lang="en-US" sz="1400" dirty="0">
              <a:latin typeface="Courier New" pitchFamily="49" charset="0"/>
              <a:cs typeface="Courier New" pitchFamily="49" charset="0"/>
            </a:endParaRPr>
          </a:p>
          <a:p>
            <a:r>
              <a:rPr lang="en-US" sz="1400" dirty="0" err="1">
                <a:latin typeface="Courier New" pitchFamily="49" charset="0"/>
                <a:cs typeface="Courier New" pitchFamily="49" charset="0"/>
              </a:rPr>
              <a:t>xs</a:t>
            </a:r>
            <a:r>
              <a:rPr lang="en-US" sz="1400" dirty="0">
                <a:latin typeface="Courier New" pitchFamily="49" charset="0"/>
                <a:cs typeface="Courier New" pitchFamily="49" charset="0"/>
              </a:rPr>
              <a:t> = [1,2,3,4,5]</a:t>
            </a:r>
          </a:p>
          <a:p>
            <a:r>
              <a:rPr lang="en-US" sz="1400" dirty="0">
                <a:latin typeface="Courier New" pitchFamily="49" charset="0"/>
                <a:cs typeface="Courier New" pitchFamily="49" charset="0"/>
              </a:rPr>
              <a:t>y = [x**2 for x in </a:t>
            </a:r>
            <a:r>
              <a:rPr lang="en-US" sz="1400" dirty="0" err="1">
                <a:latin typeface="Courier New" pitchFamily="49" charset="0"/>
                <a:cs typeface="Courier New" pitchFamily="49" charset="0"/>
              </a:rPr>
              <a:t>xs</a:t>
            </a:r>
            <a:r>
              <a:rPr lang="en-US" sz="1400" dirty="0">
                <a:latin typeface="Courier New" pitchFamily="49" charset="0"/>
                <a:cs typeface="Courier New" pitchFamily="49" charset="0"/>
              </a:rPr>
              <a:t>]</a:t>
            </a:r>
          </a:p>
          <a:p>
            <a:endParaRPr lang="en-US" sz="1400" dirty="0">
              <a:latin typeface="Courier New" pitchFamily="49" charset="0"/>
              <a:cs typeface="Courier New" pitchFamily="49" charset="0"/>
            </a:endParaRPr>
          </a:p>
          <a:p>
            <a:r>
              <a:rPr lang="en-US" sz="1400" dirty="0" err="1">
                <a:latin typeface="Courier New" pitchFamily="49" charset="0"/>
                <a:cs typeface="Courier New" pitchFamily="49" charset="0"/>
              </a:rPr>
              <a:t>plt.</a:t>
            </a:r>
            <a:r>
              <a:rPr lang="en-US" sz="1400" b="1" dirty="0" err="1">
                <a:latin typeface="Courier New" pitchFamily="49" charset="0"/>
                <a:cs typeface="Courier New" pitchFamily="49" charset="0"/>
              </a:rPr>
              <a:t>plot</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xs</a:t>
            </a:r>
            <a:r>
              <a:rPr lang="en-US" sz="1400" dirty="0">
                <a:latin typeface="Courier New" pitchFamily="49" charset="0"/>
                <a:cs typeface="Courier New" pitchFamily="49" charset="0"/>
              </a:rPr>
              <a:t>, y)</a:t>
            </a:r>
          </a:p>
          <a:p>
            <a:r>
              <a:rPr lang="en-US" sz="1400" dirty="0" err="1">
                <a:latin typeface="Courier New" pitchFamily="49" charset="0"/>
                <a:cs typeface="Courier New" pitchFamily="49" charset="0"/>
              </a:rPr>
              <a:t>plt.show</a:t>
            </a:r>
            <a:r>
              <a:rPr lang="en-US" sz="1400" dirty="0">
                <a:latin typeface="Courier New" pitchFamily="49" charset="0"/>
                <a:cs typeface="Courier New" pitchFamily="49" charset="0"/>
              </a:rPr>
              <a:t>()</a:t>
            </a:r>
          </a:p>
          <a:p>
            <a:endParaRPr lang="en-US" sz="1400" dirty="0">
              <a:latin typeface="Courier New" pitchFamily="49" charset="0"/>
              <a:cs typeface="Courier New" pitchFamily="49" charset="0"/>
            </a:endParaRPr>
          </a:p>
        </p:txBody>
      </p:sp>
      <p:sp>
        <p:nvSpPr>
          <p:cNvPr id="14" name="TextBox 13">
            <a:extLst>
              <a:ext uri="{FF2B5EF4-FFF2-40B4-BE49-F238E27FC236}">
                <a16:creationId xmlns:a16="http://schemas.microsoft.com/office/drawing/2014/main" id="{DFBC892D-8E95-FBAD-D15B-8AF786D50667}"/>
              </a:ext>
            </a:extLst>
          </p:cNvPr>
          <p:cNvSpPr txBox="1"/>
          <p:nvPr/>
        </p:nvSpPr>
        <p:spPr>
          <a:xfrm>
            <a:off x="5136732" y="1427104"/>
            <a:ext cx="6110868" cy="4801314"/>
          </a:xfrm>
          <a:prstGeom prst="rect">
            <a:avLst/>
          </a:prstGeom>
          <a:noFill/>
        </p:spPr>
        <p:txBody>
          <a:bodyPr wrap="square">
            <a:spAutoFit/>
          </a:bodyPr>
          <a:lstStyle/>
          <a:p>
            <a:r>
              <a:rPr lang="en-US" sz="1800" b="1" dirty="0">
                <a:solidFill>
                  <a:srgbClr val="00B050"/>
                </a:solidFill>
                <a:latin typeface="Courier New" panose="02070309020205020404" pitchFamily="49" charset="0"/>
                <a:cs typeface="Courier New" panose="02070309020205020404" pitchFamily="49" charset="0"/>
              </a:rPr>
              <a:t># plotting the points  </a:t>
            </a:r>
          </a:p>
          <a:p>
            <a:r>
              <a:rPr lang="en-US" sz="1800" b="1" dirty="0" err="1">
                <a:solidFill>
                  <a:prstClr val="black"/>
                </a:solidFill>
                <a:latin typeface="Courier New" panose="02070309020205020404" pitchFamily="49" charset="0"/>
                <a:cs typeface="Courier New" panose="02070309020205020404" pitchFamily="49" charset="0"/>
              </a:rPr>
              <a:t>plt.plot</a:t>
            </a:r>
            <a:r>
              <a:rPr lang="en-US" sz="1800" b="1" dirty="0">
                <a:solidFill>
                  <a:prstClr val="black"/>
                </a:solidFill>
                <a:latin typeface="Courier New" panose="02070309020205020404" pitchFamily="49" charset="0"/>
                <a:cs typeface="Courier New" panose="02070309020205020404" pitchFamily="49" charset="0"/>
              </a:rPr>
              <a:t>(x, y, color='</a:t>
            </a:r>
            <a:r>
              <a:rPr lang="en-US" sz="1800" b="1" dirty="0">
                <a:solidFill>
                  <a:srgbClr val="C00000"/>
                </a:solidFill>
                <a:latin typeface="Courier New" panose="02070309020205020404" pitchFamily="49" charset="0"/>
                <a:cs typeface="Courier New" panose="02070309020205020404" pitchFamily="49" charset="0"/>
              </a:rPr>
              <a:t>green</a:t>
            </a:r>
            <a:r>
              <a:rPr lang="en-US" sz="1800" b="1" dirty="0">
                <a:solidFill>
                  <a:prstClr val="black"/>
                </a:solidFill>
                <a:latin typeface="Courier New" panose="02070309020205020404" pitchFamily="49" charset="0"/>
                <a:cs typeface="Courier New" panose="02070309020205020404" pitchFamily="49" charset="0"/>
              </a:rPr>
              <a:t>', </a:t>
            </a:r>
            <a:r>
              <a:rPr lang="en-US" sz="1800" b="1" dirty="0" err="1">
                <a:solidFill>
                  <a:prstClr val="black"/>
                </a:solidFill>
                <a:latin typeface="Courier New" panose="02070309020205020404" pitchFamily="49" charset="0"/>
                <a:cs typeface="Courier New" panose="02070309020205020404" pitchFamily="49" charset="0"/>
              </a:rPr>
              <a:t>linestyle</a:t>
            </a:r>
            <a:r>
              <a:rPr lang="en-US" sz="1800" b="1" dirty="0">
                <a:solidFill>
                  <a:prstClr val="black"/>
                </a:solidFill>
                <a:latin typeface="Courier New" panose="02070309020205020404" pitchFamily="49" charset="0"/>
                <a:cs typeface="Courier New" panose="02070309020205020404" pitchFamily="49" charset="0"/>
              </a:rPr>
              <a:t>='</a:t>
            </a:r>
            <a:r>
              <a:rPr lang="en-US" sz="1800" b="1" dirty="0">
                <a:solidFill>
                  <a:srgbClr val="C00000"/>
                </a:solidFill>
                <a:latin typeface="Courier New" panose="02070309020205020404" pitchFamily="49" charset="0"/>
                <a:cs typeface="Courier New" panose="02070309020205020404" pitchFamily="49" charset="0"/>
              </a:rPr>
              <a:t>dashed</a:t>
            </a:r>
            <a:r>
              <a:rPr lang="en-US" sz="1800" b="1" dirty="0">
                <a:solidFill>
                  <a:prstClr val="black"/>
                </a:solidFill>
                <a:latin typeface="Courier New" panose="02070309020205020404" pitchFamily="49" charset="0"/>
                <a:cs typeface="Courier New" panose="02070309020205020404" pitchFamily="49" charset="0"/>
              </a:rPr>
              <a:t>', linewidth = 3, </a:t>
            </a:r>
          </a:p>
          <a:p>
            <a:r>
              <a:rPr lang="en-US" sz="1800" b="1" dirty="0">
                <a:solidFill>
                  <a:prstClr val="black"/>
                </a:solidFill>
                <a:latin typeface="Courier New" panose="02070309020205020404" pitchFamily="49" charset="0"/>
                <a:cs typeface="Courier New" panose="02070309020205020404" pitchFamily="49" charset="0"/>
              </a:rPr>
              <a:t>         marker='</a:t>
            </a:r>
            <a:r>
              <a:rPr lang="en-US" sz="1800" b="1" dirty="0">
                <a:solidFill>
                  <a:srgbClr val="C00000"/>
                </a:solidFill>
                <a:latin typeface="Courier New" panose="02070309020205020404" pitchFamily="49" charset="0"/>
                <a:cs typeface="Courier New" panose="02070309020205020404" pitchFamily="49" charset="0"/>
              </a:rPr>
              <a:t>o</a:t>
            </a:r>
            <a:r>
              <a:rPr lang="en-US" sz="1800" b="1" dirty="0">
                <a:solidFill>
                  <a:prstClr val="black"/>
                </a:solidFill>
                <a:latin typeface="Courier New" panose="02070309020205020404" pitchFamily="49" charset="0"/>
                <a:cs typeface="Courier New" panose="02070309020205020404" pitchFamily="49" charset="0"/>
              </a:rPr>
              <a:t>', </a:t>
            </a:r>
            <a:r>
              <a:rPr lang="en-US" sz="1800" b="1" dirty="0" err="1">
                <a:solidFill>
                  <a:prstClr val="black"/>
                </a:solidFill>
                <a:latin typeface="Courier New" panose="02070309020205020404" pitchFamily="49" charset="0"/>
                <a:cs typeface="Courier New" panose="02070309020205020404" pitchFamily="49" charset="0"/>
              </a:rPr>
              <a:t>markerfacecolor</a:t>
            </a:r>
            <a:r>
              <a:rPr lang="en-US" sz="1800" b="1" dirty="0">
                <a:solidFill>
                  <a:prstClr val="black"/>
                </a:solidFill>
                <a:latin typeface="Courier New" panose="02070309020205020404" pitchFamily="49" charset="0"/>
                <a:cs typeface="Courier New" panose="02070309020205020404" pitchFamily="49" charset="0"/>
              </a:rPr>
              <a:t>='</a:t>
            </a:r>
            <a:r>
              <a:rPr lang="en-US" sz="1800" b="1" dirty="0">
                <a:solidFill>
                  <a:srgbClr val="C00000"/>
                </a:solidFill>
                <a:latin typeface="Courier New" panose="02070309020205020404" pitchFamily="49" charset="0"/>
                <a:cs typeface="Courier New" panose="02070309020205020404" pitchFamily="49" charset="0"/>
              </a:rPr>
              <a:t>blue</a:t>
            </a:r>
            <a:r>
              <a:rPr lang="en-US" sz="1800" b="1" dirty="0">
                <a:solidFill>
                  <a:prstClr val="black"/>
                </a:solidFill>
                <a:latin typeface="Courier New" panose="02070309020205020404" pitchFamily="49" charset="0"/>
                <a:cs typeface="Courier New" panose="02070309020205020404" pitchFamily="49" charset="0"/>
              </a:rPr>
              <a:t>', </a:t>
            </a:r>
            <a:r>
              <a:rPr lang="en-US" sz="1800" b="1" dirty="0" err="1">
                <a:solidFill>
                  <a:prstClr val="black"/>
                </a:solidFill>
                <a:latin typeface="Courier New" panose="02070309020205020404" pitchFamily="49" charset="0"/>
                <a:cs typeface="Courier New" panose="02070309020205020404" pitchFamily="49" charset="0"/>
              </a:rPr>
              <a:t>markersize</a:t>
            </a:r>
            <a:r>
              <a:rPr lang="en-US" sz="1800" b="1" dirty="0">
                <a:solidFill>
                  <a:prstClr val="black"/>
                </a:solidFill>
                <a:latin typeface="Courier New" panose="02070309020205020404" pitchFamily="49" charset="0"/>
                <a:cs typeface="Courier New" panose="02070309020205020404" pitchFamily="49" charset="0"/>
              </a:rPr>
              <a:t>=12) </a:t>
            </a:r>
          </a:p>
          <a:p>
            <a:r>
              <a:rPr lang="en-US" sz="1800" b="1" dirty="0">
                <a:solidFill>
                  <a:prstClr val="black"/>
                </a:solidFill>
                <a:latin typeface="Courier New" panose="02070309020205020404" pitchFamily="49" charset="0"/>
                <a:cs typeface="Courier New" panose="02070309020205020404" pitchFamily="49" charset="0"/>
              </a:rPr>
              <a:t>  </a:t>
            </a:r>
          </a:p>
          <a:p>
            <a:r>
              <a:rPr lang="en-US" sz="1800" b="1" dirty="0">
                <a:solidFill>
                  <a:srgbClr val="00B050"/>
                </a:solidFill>
                <a:latin typeface="Courier New" panose="02070309020205020404" pitchFamily="49" charset="0"/>
                <a:cs typeface="Courier New" panose="02070309020205020404" pitchFamily="49" charset="0"/>
              </a:rPr>
              <a:t># setting x and y axis range </a:t>
            </a:r>
          </a:p>
          <a:p>
            <a:r>
              <a:rPr lang="en-US" sz="1800" b="1" dirty="0" err="1">
                <a:solidFill>
                  <a:prstClr val="black"/>
                </a:solidFill>
                <a:latin typeface="Courier New" panose="02070309020205020404" pitchFamily="49" charset="0"/>
                <a:cs typeface="Courier New" panose="02070309020205020404" pitchFamily="49" charset="0"/>
              </a:rPr>
              <a:t>plt.ylim</a:t>
            </a:r>
            <a:r>
              <a:rPr lang="en-US" sz="1800" b="1" dirty="0">
                <a:solidFill>
                  <a:prstClr val="black"/>
                </a:solidFill>
                <a:latin typeface="Courier New" panose="02070309020205020404" pitchFamily="49" charset="0"/>
                <a:cs typeface="Courier New" panose="02070309020205020404" pitchFamily="49" charset="0"/>
              </a:rPr>
              <a:t>(1,8) </a:t>
            </a:r>
          </a:p>
          <a:p>
            <a:r>
              <a:rPr lang="en-US" sz="1800" b="1" dirty="0" err="1">
                <a:solidFill>
                  <a:prstClr val="black"/>
                </a:solidFill>
                <a:latin typeface="Courier New" panose="02070309020205020404" pitchFamily="49" charset="0"/>
                <a:cs typeface="Courier New" panose="02070309020205020404" pitchFamily="49" charset="0"/>
              </a:rPr>
              <a:t>plt.xlim</a:t>
            </a:r>
            <a:r>
              <a:rPr lang="en-US" sz="1800" b="1" dirty="0">
                <a:solidFill>
                  <a:prstClr val="black"/>
                </a:solidFill>
                <a:latin typeface="Courier New" panose="02070309020205020404" pitchFamily="49" charset="0"/>
                <a:cs typeface="Courier New" panose="02070309020205020404" pitchFamily="49" charset="0"/>
              </a:rPr>
              <a:t>(1,8) </a:t>
            </a:r>
          </a:p>
          <a:p>
            <a:r>
              <a:rPr lang="en-US" sz="1800" b="1" dirty="0">
                <a:solidFill>
                  <a:prstClr val="black"/>
                </a:solidFill>
                <a:latin typeface="Courier New" panose="02070309020205020404" pitchFamily="49" charset="0"/>
                <a:cs typeface="Courier New" panose="02070309020205020404" pitchFamily="49" charset="0"/>
              </a:rPr>
              <a:t>  </a:t>
            </a:r>
          </a:p>
          <a:p>
            <a:r>
              <a:rPr lang="en-US" sz="1800" b="1" dirty="0">
                <a:solidFill>
                  <a:srgbClr val="00B050"/>
                </a:solidFill>
                <a:latin typeface="Courier New" panose="02070309020205020404" pitchFamily="49" charset="0"/>
                <a:cs typeface="Courier New" panose="02070309020205020404" pitchFamily="49" charset="0"/>
              </a:rPr>
              <a:t># naming the x axis </a:t>
            </a:r>
          </a:p>
          <a:p>
            <a:r>
              <a:rPr lang="en-US" sz="1800" b="1" dirty="0" err="1">
                <a:solidFill>
                  <a:prstClr val="black"/>
                </a:solidFill>
                <a:latin typeface="Courier New" panose="02070309020205020404" pitchFamily="49" charset="0"/>
                <a:cs typeface="Courier New" panose="02070309020205020404" pitchFamily="49" charset="0"/>
              </a:rPr>
              <a:t>plt.xlabel</a:t>
            </a:r>
            <a:r>
              <a:rPr lang="en-US" sz="1800" b="1" dirty="0">
                <a:solidFill>
                  <a:prstClr val="black"/>
                </a:solidFill>
                <a:latin typeface="Courier New" panose="02070309020205020404" pitchFamily="49" charset="0"/>
                <a:cs typeface="Courier New" panose="02070309020205020404" pitchFamily="49" charset="0"/>
              </a:rPr>
              <a:t>('</a:t>
            </a:r>
            <a:r>
              <a:rPr lang="en-US" sz="1800" b="1" dirty="0">
                <a:solidFill>
                  <a:srgbClr val="C00000"/>
                </a:solidFill>
                <a:latin typeface="Courier New" panose="02070309020205020404" pitchFamily="49" charset="0"/>
                <a:cs typeface="Courier New" panose="02070309020205020404" pitchFamily="49" charset="0"/>
              </a:rPr>
              <a:t>x - axis</a:t>
            </a:r>
            <a:r>
              <a:rPr lang="en-US" sz="1800" b="1" dirty="0">
                <a:solidFill>
                  <a:prstClr val="black"/>
                </a:solidFill>
                <a:latin typeface="Courier New" panose="02070309020205020404" pitchFamily="49" charset="0"/>
                <a:cs typeface="Courier New" panose="02070309020205020404" pitchFamily="49" charset="0"/>
              </a:rPr>
              <a:t>')</a:t>
            </a:r>
          </a:p>
          <a:p>
            <a:r>
              <a:rPr lang="en-US" sz="1800" b="1" dirty="0">
                <a:solidFill>
                  <a:srgbClr val="00B050"/>
                </a:solidFill>
                <a:latin typeface="Courier New" panose="02070309020205020404" pitchFamily="49" charset="0"/>
                <a:cs typeface="Courier New" panose="02070309020205020404" pitchFamily="49" charset="0"/>
              </a:rPr>
              <a:t># naming the y axis </a:t>
            </a:r>
          </a:p>
          <a:p>
            <a:r>
              <a:rPr lang="en-US" sz="1800" b="1" dirty="0" err="1">
                <a:solidFill>
                  <a:prstClr val="black"/>
                </a:solidFill>
                <a:latin typeface="Courier New" panose="02070309020205020404" pitchFamily="49" charset="0"/>
                <a:cs typeface="Courier New" panose="02070309020205020404" pitchFamily="49" charset="0"/>
              </a:rPr>
              <a:t>plt.ylabel</a:t>
            </a:r>
            <a:r>
              <a:rPr lang="en-US" sz="1800" b="1" dirty="0">
                <a:solidFill>
                  <a:prstClr val="black"/>
                </a:solidFill>
                <a:latin typeface="Courier New" panose="02070309020205020404" pitchFamily="49" charset="0"/>
                <a:cs typeface="Courier New" panose="02070309020205020404" pitchFamily="49" charset="0"/>
              </a:rPr>
              <a:t>('</a:t>
            </a:r>
            <a:r>
              <a:rPr lang="en-US" sz="1800" b="1" dirty="0">
                <a:solidFill>
                  <a:srgbClr val="C00000"/>
                </a:solidFill>
                <a:latin typeface="Courier New" panose="02070309020205020404" pitchFamily="49" charset="0"/>
                <a:cs typeface="Courier New" panose="02070309020205020404" pitchFamily="49" charset="0"/>
              </a:rPr>
              <a:t>y - axis</a:t>
            </a:r>
            <a:r>
              <a:rPr lang="en-US" sz="1800" b="1" dirty="0">
                <a:solidFill>
                  <a:prstClr val="black"/>
                </a:solidFill>
                <a:latin typeface="Courier New" panose="02070309020205020404" pitchFamily="49" charset="0"/>
                <a:cs typeface="Courier New" panose="02070309020205020404" pitchFamily="49" charset="0"/>
              </a:rPr>
              <a:t>') </a:t>
            </a:r>
          </a:p>
          <a:p>
            <a:r>
              <a:rPr lang="en-US" sz="1800" b="1" dirty="0">
                <a:solidFill>
                  <a:prstClr val="black"/>
                </a:solidFill>
                <a:latin typeface="Courier New" panose="02070309020205020404" pitchFamily="49" charset="0"/>
                <a:cs typeface="Courier New" panose="02070309020205020404" pitchFamily="49" charset="0"/>
              </a:rPr>
              <a:t>  </a:t>
            </a:r>
          </a:p>
          <a:p>
            <a:r>
              <a:rPr lang="en-US" sz="1800" b="1" dirty="0">
                <a:solidFill>
                  <a:srgbClr val="00B050"/>
                </a:solidFill>
                <a:latin typeface="Courier New" panose="02070309020205020404" pitchFamily="49" charset="0"/>
                <a:cs typeface="Courier New" panose="02070309020205020404" pitchFamily="49" charset="0"/>
              </a:rPr>
              <a:t># giving a title to my graph </a:t>
            </a:r>
          </a:p>
          <a:p>
            <a:r>
              <a:rPr lang="en-US" sz="1800" b="1" dirty="0" err="1">
                <a:solidFill>
                  <a:prstClr val="black"/>
                </a:solidFill>
                <a:latin typeface="Courier New" panose="02070309020205020404" pitchFamily="49" charset="0"/>
                <a:cs typeface="Courier New" panose="02070309020205020404" pitchFamily="49" charset="0"/>
              </a:rPr>
              <a:t>plt.title</a:t>
            </a:r>
            <a:r>
              <a:rPr lang="en-US" sz="1800" b="1" dirty="0">
                <a:solidFill>
                  <a:prstClr val="black"/>
                </a:solidFill>
                <a:latin typeface="Courier New" panose="02070309020205020404" pitchFamily="49" charset="0"/>
                <a:cs typeface="Courier New" panose="02070309020205020404" pitchFamily="49" charset="0"/>
              </a:rPr>
              <a:t>('</a:t>
            </a:r>
            <a:r>
              <a:rPr lang="en-US" sz="1800" b="1" dirty="0">
                <a:solidFill>
                  <a:srgbClr val="C00000"/>
                </a:solidFill>
                <a:latin typeface="Courier New" panose="02070309020205020404" pitchFamily="49" charset="0"/>
                <a:cs typeface="Courier New" panose="02070309020205020404" pitchFamily="49" charset="0"/>
              </a:rPr>
              <a:t>Some cool customizations!</a:t>
            </a:r>
            <a:r>
              <a:rPr lang="en-US" sz="1800" b="1" dirty="0">
                <a:solidFill>
                  <a:prstClr val="black"/>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72137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0C6E0-6D8B-E351-4451-E959569D9BDA}"/>
              </a:ext>
            </a:extLst>
          </p:cNvPr>
          <p:cNvSpPr>
            <a:spLocks noGrp="1"/>
          </p:cNvSpPr>
          <p:nvPr>
            <p:ph type="title"/>
          </p:nvPr>
        </p:nvSpPr>
        <p:spPr>
          <a:xfrm>
            <a:off x="609600" y="288430"/>
            <a:ext cx="10972800" cy="790787"/>
          </a:xfrm>
        </p:spPr>
        <p:txBody>
          <a:bodyPr/>
          <a:lstStyle/>
          <a:p>
            <a:r>
              <a:rPr lang="nn-NO" sz="2800" dirty="0">
                <a:latin typeface="Arial" panose="020B0604020202020204" pitchFamily="34" charset="0"/>
                <a:cs typeface="Arial" panose="020B0604020202020204" pitchFamily="34" charset="0"/>
              </a:rPr>
              <a:t>Data Analyst vs Data Scientist vs Data Engineer</a:t>
            </a:r>
            <a:br>
              <a:rPr lang="nn-NO" sz="2800" dirty="0">
                <a:latin typeface="Arial" panose="020B0604020202020204" pitchFamily="34" charset="0"/>
                <a:cs typeface="Arial" panose="020B0604020202020204" pitchFamily="34" charset="0"/>
              </a:rPr>
            </a:br>
            <a:r>
              <a:rPr lang="nn-NO" sz="2800" dirty="0">
                <a:solidFill>
                  <a:srgbClr val="FF0000"/>
                </a:solidFill>
                <a:latin typeface="Arial" panose="020B0604020202020204" pitchFamily="34" charset="0"/>
                <a:cs typeface="Arial" panose="020B0604020202020204" pitchFamily="34" charset="0"/>
              </a:rPr>
              <a:t>-Skills</a:t>
            </a:r>
            <a:endParaRPr lang="fr-DZ" sz="2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6A54FA5-128A-FA17-3D83-0D1966718F91}"/>
              </a:ext>
            </a:extLst>
          </p:cNvPr>
          <p:cNvSpPr>
            <a:spLocks noGrp="1"/>
          </p:cNvSpPr>
          <p:nvPr>
            <p:ph type="sldNum" sz="quarter" idx="10"/>
          </p:nvPr>
        </p:nvSpPr>
        <p:spPr/>
        <p:txBody>
          <a:bodyPr/>
          <a:lstStyle/>
          <a:p>
            <a:pPr>
              <a:defRPr/>
            </a:pPr>
            <a:fld id="{326C6059-A255-C24B-AAEC-93A3405961B0}" type="slidenum">
              <a:rPr lang="en-US" smtClean="0"/>
              <a:pPr>
                <a:defRPr/>
              </a:pPr>
              <a:t>15</a:t>
            </a:fld>
            <a:endParaRPr lang="en-US" dirty="0"/>
          </a:p>
        </p:txBody>
      </p:sp>
      <p:pic>
        <p:nvPicPr>
          <p:cNvPr id="3" name="Picture 2">
            <a:extLst>
              <a:ext uri="{FF2B5EF4-FFF2-40B4-BE49-F238E27FC236}">
                <a16:creationId xmlns:a16="http://schemas.microsoft.com/office/drawing/2014/main" id="{731CB8F9-2822-EEFC-EEFC-EC55B1B363BC}"/>
              </a:ext>
            </a:extLst>
          </p:cNvPr>
          <p:cNvPicPr>
            <a:picLocks noChangeAspect="1"/>
          </p:cNvPicPr>
          <p:nvPr/>
        </p:nvPicPr>
        <p:blipFill>
          <a:blip r:embed="rId2"/>
          <a:stretch>
            <a:fillRect/>
          </a:stretch>
        </p:blipFill>
        <p:spPr>
          <a:xfrm>
            <a:off x="1814284" y="1769850"/>
            <a:ext cx="9026723" cy="4342477"/>
          </a:xfrm>
          <a:prstGeom prst="rect">
            <a:avLst/>
          </a:prstGeom>
        </p:spPr>
      </p:pic>
    </p:spTree>
    <p:extLst>
      <p:ext uri="{BB962C8B-B14F-4D97-AF65-F5344CB8AC3E}">
        <p14:creationId xmlns:p14="http://schemas.microsoft.com/office/powerpoint/2010/main" val="32954960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41ED5C8-DE18-B81D-8CD2-6D84E2E2471E}"/>
              </a:ext>
            </a:extLst>
          </p:cNvPr>
          <p:cNvSpPr>
            <a:spLocks noGrp="1"/>
          </p:cNvSpPr>
          <p:nvPr>
            <p:ph type="sldNum" sz="quarter" idx="10"/>
          </p:nvPr>
        </p:nvSpPr>
        <p:spPr/>
        <p:txBody>
          <a:bodyPr/>
          <a:lstStyle/>
          <a:p>
            <a:pPr>
              <a:defRPr/>
            </a:pPr>
            <a:endParaRPr lang="en-US" dirty="0"/>
          </a:p>
        </p:txBody>
      </p:sp>
      <p:sp>
        <p:nvSpPr>
          <p:cNvPr id="7" name="Rectangle 6">
            <a:extLst>
              <a:ext uri="{FF2B5EF4-FFF2-40B4-BE49-F238E27FC236}">
                <a16:creationId xmlns:a16="http://schemas.microsoft.com/office/drawing/2014/main" id="{555568B8-AC8B-BEF6-2854-820BE652600C}"/>
              </a:ext>
            </a:extLst>
          </p:cNvPr>
          <p:cNvSpPr/>
          <p:nvPr/>
        </p:nvSpPr>
        <p:spPr>
          <a:xfrm>
            <a:off x="0" y="285228"/>
            <a:ext cx="3592551" cy="1815882"/>
          </a:xfrm>
          <a:prstGeom prst="rect">
            <a:avLst/>
          </a:prstGeom>
          <a:solidFill>
            <a:schemeClr val="bg1">
              <a:lumMod val="95000"/>
            </a:schemeClr>
          </a:solidFill>
        </p:spPr>
        <p:txBody>
          <a:bodyPr wrap="square">
            <a:spAutoFit/>
          </a:bodyPr>
          <a:lstStyle/>
          <a:p>
            <a:r>
              <a:rPr lang="en-US" sz="1400" dirty="0">
                <a:latin typeface="Courier New" pitchFamily="49" charset="0"/>
                <a:cs typeface="Courier New" pitchFamily="49" charset="0"/>
              </a:rPr>
              <a:t>import </a:t>
            </a:r>
            <a:r>
              <a:rPr lang="en-US" sz="1400" dirty="0" err="1">
                <a:latin typeface="Courier New" pitchFamily="49" charset="0"/>
                <a:cs typeface="Courier New" pitchFamily="49" charset="0"/>
              </a:rPr>
              <a:t>matplotlib.pyplot</a:t>
            </a:r>
            <a:r>
              <a:rPr lang="en-US" sz="1400" dirty="0">
                <a:latin typeface="Courier New" pitchFamily="49" charset="0"/>
                <a:cs typeface="Courier New" pitchFamily="49" charset="0"/>
              </a:rPr>
              <a:t> as </a:t>
            </a:r>
            <a:r>
              <a:rPr lang="en-US" sz="1400" dirty="0" err="1">
                <a:latin typeface="Courier New" pitchFamily="49" charset="0"/>
                <a:cs typeface="Courier New" pitchFamily="49" charset="0"/>
              </a:rPr>
              <a:t>plt</a:t>
            </a:r>
            <a:endParaRPr lang="en-US" sz="1400" dirty="0">
              <a:latin typeface="Courier New" pitchFamily="49" charset="0"/>
              <a:cs typeface="Courier New" pitchFamily="49" charset="0"/>
            </a:endParaRPr>
          </a:p>
          <a:p>
            <a:endParaRPr lang="en-US" sz="1400" dirty="0">
              <a:latin typeface="Courier New" pitchFamily="49" charset="0"/>
              <a:cs typeface="Courier New" pitchFamily="49" charset="0"/>
            </a:endParaRPr>
          </a:p>
          <a:p>
            <a:r>
              <a:rPr lang="en-US" sz="1400" dirty="0" err="1">
                <a:latin typeface="Courier New" pitchFamily="49" charset="0"/>
                <a:cs typeface="Courier New" pitchFamily="49" charset="0"/>
              </a:rPr>
              <a:t>xs</a:t>
            </a:r>
            <a:r>
              <a:rPr lang="en-US" sz="1400" dirty="0">
                <a:latin typeface="Courier New" pitchFamily="49" charset="0"/>
                <a:cs typeface="Courier New" pitchFamily="49" charset="0"/>
              </a:rPr>
              <a:t> = [1,2,3,4,5]</a:t>
            </a:r>
          </a:p>
          <a:p>
            <a:r>
              <a:rPr lang="en-US" sz="1400" dirty="0" err="1">
                <a:latin typeface="Courier New" pitchFamily="49" charset="0"/>
                <a:cs typeface="Courier New" pitchFamily="49" charset="0"/>
              </a:rPr>
              <a:t>ys</a:t>
            </a:r>
            <a:r>
              <a:rPr lang="en-US" sz="1400" dirty="0">
                <a:latin typeface="Courier New" pitchFamily="49" charset="0"/>
                <a:cs typeface="Courier New" pitchFamily="49" charset="0"/>
              </a:rPr>
              <a:t> = [x**2 for x in </a:t>
            </a:r>
            <a:r>
              <a:rPr lang="en-US" sz="1400" dirty="0" err="1">
                <a:latin typeface="Courier New" pitchFamily="49" charset="0"/>
                <a:cs typeface="Courier New" pitchFamily="49" charset="0"/>
              </a:rPr>
              <a:t>xs</a:t>
            </a:r>
            <a:r>
              <a:rPr lang="en-US" sz="1400" dirty="0">
                <a:latin typeface="Courier New" pitchFamily="49" charset="0"/>
                <a:cs typeface="Courier New" pitchFamily="49" charset="0"/>
              </a:rPr>
              <a:t>]</a:t>
            </a:r>
          </a:p>
          <a:p>
            <a:endParaRPr lang="en-US" sz="1400" dirty="0">
              <a:latin typeface="Courier New" pitchFamily="49" charset="0"/>
              <a:cs typeface="Courier New" pitchFamily="49" charset="0"/>
            </a:endParaRPr>
          </a:p>
          <a:p>
            <a:r>
              <a:rPr lang="en-US" sz="1400" dirty="0" err="1">
                <a:latin typeface="Courier New" pitchFamily="49" charset="0"/>
                <a:cs typeface="Courier New" pitchFamily="49" charset="0"/>
              </a:rPr>
              <a:t>plt.</a:t>
            </a:r>
            <a:r>
              <a:rPr lang="en-US" sz="1400" b="1" dirty="0" err="1">
                <a:latin typeface="Courier New" pitchFamily="49" charset="0"/>
                <a:cs typeface="Courier New" pitchFamily="49" charset="0"/>
              </a:rPr>
              <a:t>plot</a:t>
            </a:r>
            <a:r>
              <a:rPr lang="en-US" sz="1400" dirty="0">
                <a:latin typeface="Courier New" pitchFamily="49" charset="0"/>
                <a:cs typeface="Courier New" pitchFamily="49" charset="0"/>
              </a:rPr>
              <a:t>(</a:t>
            </a:r>
            <a:r>
              <a:rPr lang="en-US" sz="1400" dirty="0" err="1">
                <a:latin typeface="Courier New" pitchFamily="49" charset="0"/>
                <a:cs typeface="Courier New" pitchFamily="49" charset="0"/>
              </a:rPr>
              <a:t>xs</a:t>
            </a: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ys</a:t>
            </a:r>
            <a:r>
              <a:rPr lang="en-US" sz="1400" dirty="0">
                <a:latin typeface="Courier New" pitchFamily="49" charset="0"/>
                <a:cs typeface="Courier New" pitchFamily="49" charset="0"/>
              </a:rPr>
              <a:t>)</a:t>
            </a:r>
          </a:p>
          <a:p>
            <a:r>
              <a:rPr lang="en-US" sz="1400" dirty="0" err="1">
                <a:latin typeface="Courier New" pitchFamily="49" charset="0"/>
                <a:cs typeface="Courier New" pitchFamily="49" charset="0"/>
              </a:rPr>
              <a:t>plt.show</a:t>
            </a:r>
            <a:r>
              <a:rPr lang="en-US" sz="1400" dirty="0">
                <a:latin typeface="Courier New" pitchFamily="49" charset="0"/>
                <a:cs typeface="Courier New" pitchFamily="49" charset="0"/>
              </a:rPr>
              <a:t>()</a:t>
            </a:r>
          </a:p>
          <a:p>
            <a:endParaRPr lang="en-US" sz="1400" dirty="0">
              <a:latin typeface="Courier New" pitchFamily="49" charset="0"/>
              <a:cs typeface="Courier New" pitchFamily="49" charset="0"/>
            </a:endParaRPr>
          </a:p>
        </p:txBody>
      </p:sp>
      <p:sp>
        <p:nvSpPr>
          <p:cNvPr id="9" name="TextBox 8">
            <a:extLst>
              <a:ext uri="{FF2B5EF4-FFF2-40B4-BE49-F238E27FC236}">
                <a16:creationId xmlns:a16="http://schemas.microsoft.com/office/drawing/2014/main" id="{DC547A04-6430-F9BE-786F-6E0CA52D5E1F}"/>
              </a:ext>
            </a:extLst>
          </p:cNvPr>
          <p:cNvSpPr txBox="1"/>
          <p:nvPr/>
        </p:nvSpPr>
        <p:spPr>
          <a:xfrm>
            <a:off x="3729558" y="285228"/>
            <a:ext cx="6094140" cy="2308324"/>
          </a:xfrm>
          <a:prstGeom prst="rect">
            <a:avLst/>
          </a:prstGeom>
          <a:solidFill>
            <a:schemeClr val="bg1">
              <a:lumMod val="95000"/>
            </a:schemeClr>
          </a:solidFill>
        </p:spPr>
        <p:txBody>
          <a:bodyPr wrap="square">
            <a:spAutoFit/>
          </a:bodyPr>
          <a:lstStyle/>
          <a:p>
            <a:pPr eaLnBrk="0" fontAlgn="base" hangingPunct="0">
              <a:spcBef>
                <a:spcPct val="0"/>
              </a:spcBef>
              <a:spcAft>
                <a:spcPct val="0"/>
              </a:spcAft>
            </a:pPr>
            <a:r>
              <a:rPr lang="en-US" b="1" dirty="0">
                <a:solidFill>
                  <a:srgbClr val="0070C0"/>
                </a:solidFill>
                <a:latin typeface="Courier New"/>
                <a:cs typeface="Courier New"/>
              </a:rPr>
              <a:t>import</a:t>
            </a:r>
            <a:r>
              <a:rPr lang="en-US" b="1" dirty="0">
                <a:solidFill>
                  <a:prstClr val="black"/>
                </a:solidFill>
                <a:latin typeface="Courier New"/>
                <a:cs typeface="Courier New"/>
              </a:rPr>
              <a:t> </a:t>
            </a:r>
            <a:r>
              <a:rPr lang="en-US" b="1" dirty="0" err="1">
                <a:solidFill>
                  <a:prstClr val="black"/>
                </a:solidFill>
                <a:latin typeface="Courier New"/>
                <a:cs typeface="Courier New"/>
              </a:rPr>
              <a:t>matplotlib.pyplot</a:t>
            </a:r>
            <a:r>
              <a:rPr lang="en-US" b="1" dirty="0">
                <a:solidFill>
                  <a:prstClr val="black"/>
                </a:solidFill>
                <a:latin typeface="Courier New"/>
                <a:cs typeface="Courier New"/>
              </a:rPr>
              <a:t> </a:t>
            </a:r>
            <a:r>
              <a:rPr lang="en-US" b="1" dirty="0">
                <a:solidFill>
                  <a:srgbClr val="0070C0"/>
                </a:solidFill>
                <a:latin typeface="Courier New"/>
                <a:cs typeface="Courier New"/>
              </a:rPr>
              <a:t>as</a:t>
            </a:r>
            <a:r>
              <a:rPr lang="en-US" b="1" dirty="0">
                <a:solidFill>
                  <a:prstClr val="black"/>
                </a:solidFill>
                <a:latin typeface="Courier New"/>
                <a:cs typeface="Courier New"/>
              </a:rPr>
              <a:t> </a:t>
            </a:r>
            <a:r>
              <a:rPr lang="en-US" b="1" dirty="0" err="1">
                <a:solidFill>
                  <a:prstClr val="black"/>
                </a:solidFill>
                <a:latin typeface="Courier New"/>
                <a:cs typeface="Courier New"/>
              </a:rPr>
              <a:t>plt</a:t>
            </a:r>
            <a:endParaRPr lang="en-US" b="1" dirty="0">
              <a:solidFill>
                <a:prstClr val="black"/>
              </a:solidFill>
              <a:latin typeface="Courier New"/>
              <a:cs typeface="Courier New"/>
            </a:endParaRPr>
          </a:p>
          <a:p>
            <a:pPr eaLnBrk="0" fontAlgn="base" hangingPunct="0">
              <a:spcBef>
                <a:spcPct val="0"/>
              </a:spcBef>
              <a:spcAft>
                <a:spcPct val="0"/>
              </a:spcAft>
            </a:pPr>
            <a:endParaRPr lang="en-US" b="1" dirty="0">
              <a:solidFill>
                <a:prstClr val="black"/>
              </a:solidFill>
              <a:latin typeface="Courier New"/>
              <a:cs typeface="Courier New"/>
            </a:endParaRPr>
          </a:p>
          <a:p>
            <a:pPr eaLnBrk="0" fontAlgn="base" hangingPunct="0">
              <a:spcBef>
                <a:spcPct val="0"/>
              </a:spcBef>
              <a:spcAft>
                <a:spcPct val="0"/>
              </a:spcAft>
            </a:pPr>
            <a:r>
              <a:rPr lang="en-US" b="1" dirty="0">
                <a:solidFill>
                  <a:srgbClr val="00B050"/>
                </a:solidFill>
                <a:latin typeface="Courier New"/>
                <a:cs typeface="Courier New"/>
              </a:rPr>
              <a:t>#Create data for plotting</a:t>
            </a:r>
          </a:p>
          <a:p>
            <a:pPr eaLnBrk="0" fontAlgn="base" hangingPunct="0">
              <a:spcBef>
                <a:spcPct val="0"/>
              </a:spcBef>
              <a:spcAft>
                <a:spcPct val="0"/>
              </a:spcAft>
            </a:pPr>
            <a:r>
              <a:rPr lang="en-US" b="1" dirty="0">
                <a:solidFill>
                  <a:prstClr val="black"/>
                </a:solidFill>
                <a:latin typeface="Courier New"/>
                <a:cs typeface="Courier New"/>
              </a:rPr>
              <a:t>values = [5, 6, 3, 7, 2]</a:t>
            </a:r>
          </a:p>
          <a:p>
            <a:pPr eaLnBrk="0" fontAlgn="base" hangingPunct="0">
              <a:spcBef>
                <a:spcPct val="0"/>
              </a:spcBef>
              <a:spcAft>
                <a:spcPct val="0"/>
              </a:spcAft>
            </a:pPr>
            <a:r>
              <a:rPr lang="en-US" b="1" dirty="0">
                <a:solidFill>
                  <a:prstClr val="black"/>
                </a:solidFill>
                <a:latin typeface="Courier New"/>
                <a:cs typeface="Courier New"/>
              </a:rPr>
              <a:t>names  = ["</a:t>
            </a:r>
            <a:r>
              <a:rPr lang="en-US" b="1" dirty="0">
                <a:solidFill>
                  <a:srgbClr val="C00000"/>
                </a:solidFill>
                <a:latin typeface="Courier New"/>
                <a:cs typeface="Courier New"/>
              </a:rPr>
              <a:t>A</a:t>
            </a:r>
            <a:r>
              <a:rPr lang="en-US" b="1" dirty="0">
                <a:solidFill>
                  <a:prstClr val="black"/>
                </a:solidFill>
                <a:latin typeface="Courier New"/>
                <a:cs typeface="Courier New"/>
              </a:rPr>
              <a:t>", "</a:t>
            </a:r>
            <a:r>
              <a:rPr lang="en-US" b="1" dirty="0">
                <a:solidFill>
                  <a:srgbClr val="C00000"/>
                </a:solidFill>
                <a:latin typeface="Courier New"/>
                <a:cs typeface="Courier New"/>
              </a:rPr>
              <a:t>B</a:t>
            </a:r>
            <a:r>
              <a:rPr lang="en-US" b="1" dirty="0">
                <a:solidFill>
                  <a:prstClr val="black"/>
                </a:solidFill>
                <a:latin typeface="Courier New"/>
                <a:cs typeface="Courier New"/>
              </a:rPr>
              <a:t>", "</a:t>
            </a:r>
            <a:r>
              <a:rPr lang="en-US" b="1" dirty="0">
                <a:solidFill>
                  <a:srgbClr val="C00000"/>
                </a:solidFill>
                <a:latin typeface="Courier New"/>
                <a:cs typeface="Courier New"/>
              </a:rPr>
              <a:t>C</a:t>
            </a:r>
            <a:r>
              <a:rPr lang="en-US" b="1" dirty="0">
                <a:solidFill>
                  <a:prstClr val="black"/>
                </a:solidFill>
                <a:latin typeface="Courier New"/>
                <a:cs typeface="Courier New"/>
              </a:rPr>
              <a:t>", "</a:t>
            </a:r>
            <a:r>
              <a:rPr lang="en-US" b="1" dirty="0">
                <a:solidFill>
                  <a:srgbClr val="C00000"/>
                </a:solidFill>
                <a:latin typeface="Courier New"/>
                <a:cs typeface="Courier New"/>
              </a:rPr>
              <a:t>D</a:t>
            </a:r>
            <a:r>
              <a:rPr lang="en-US" b="1" dirty="0">
                <a:solidFill>
                  <a:prstClr val="black"/>
                </a:solidFill>
                <a:latin typeface="Courier New"/>
                <a:cs typeface="Courier New"/>
              </a:rPr>
              <a:t>", "</a:t>
            </a:r>
            <a:r>
              <a:rPr lang="en-US" b="1" dirty="0">
                <a:solidFill>
                  <a:srgbClr val="C00000"/>
                </a:solidFill>
                <a:latin typeface="Courier New"/>
                <a:cs typeface="Courier New"/>
              </a:rPr>
              <a:t>E</a:t>
            </a:r>
            <a:r>
              <a:rPr lang="en-US" b="1" dirty="0">
                <a:solidFill>
                  <a:prstClr val="black"/>
                </a:solidFill>
                <a:latin typeface="Courier New"/>
                <a:cs typeface="Courier New"/>
              </a:rPr>
              <a:t>"]</a:t>
            </a:r>
          </a:p>
          <a:p>
            <a:pPr eaLnBrk="0" fontAlgn="base" hangingPunct="0">
              <a:spcBef>
                <a:spcPct val="0"/>
              </a:spcBef>
              <a:spcAft>
                <a:spcPct val="0"/>
              </a:spcAft>
            </a:pPr>
            <a:endParaRPr lang="en-US" b="1" dirty="0">
              <a:solidFill>
                <a:prstClr val="black"/>
              </a:solidFill>
              <a:latin typeface="Courier New"/>
              <a:cs typeface="Courier New"/>
            </a:endParaRPr>
          </a:p>
          <a:p>
            <a:pPr eaLnBrk="0" fontAlgn="base" hangingPunct="0">
              <a:spcBef>
                <a:spcPct val="0"/>
              </a:spcBef>
              <a:spcAft>
                <a:spcPct val="0"/>
              </a:spcAft>
            </a:pPr>
            <a:r>
              <a:rPr lang="en-US" b="1" dirty="0" err="1">
                <a:solidFill>
                  <a:prstClr val="black"/>
                </a:solidFill>
                <a:latin typeface="Courier New"/>
                <a:cs typeface="Courier New"/>
              </a:rPr>
              <a:t>plt.</a:t>
            </a:r>
            <a:r>
              <a:rPr lang="en-US" b="1" dirty="0" err="1">
                <a:solidFill>
                  <a:srgbClr val="00B0F0"/>
                </a:solidFill>
                <a:latin typeface="Courier New"/>
                <a:cs typeface="Courier New"/>
              </a:rPr>
              <a:t>bar</a:t>
            </a:r>
            <a:r>
              <a:rPr lang="en-US" b="1" dirty="0">
                <a:solidFill>
                  <a:prstClr val="black"/>
                </a:solidFill>
                <a:latin typeface="Courier New"/>
                <a:cs typeface="Courier New"/>
              </a:rPr>
              <a:t>(names, values, color="green")</a:t>
            </a:r>
          </a:p>
          <a:p>
            <a:pPr eaLnBrk="0" fontAlgn="base" hangingPunct="0">
              <a:spcBef>
                <a:spcPct val="0"/>
              </a:spcBef>
              <a:spcAft>
                <a:spcPct val="0"/>
              </a:spcAft>
            </a:pPr>
            <a:r>
              <a:rPr lang="en-US" b="1" dirty="0" err="1">
                <a:solidFill>
                  <a:prstClr val="black"/>
                </a:solidFill>
                <a:latin typeface="Courier New"/>
                <a:cs typeface="Courier New"/>
              </a:rPr>
              <a:t>plt.show</a:t>
            </a:r>
            <a:r>
              <a:rPr lang="en-US" b="1" dirty="0">
                <a:solidFill>
                  <a:prstClr val="black"/>
                </a:solidFill>
                <a:latin typeface="Courier New"/>
                <a:cs typeface="Courier New"/>
              </a:rPr>
              <a:t>() </a:t>
            </a:r>
            <a:endParaRPr lang="en-US" altLang="en-US" b="1" dirty="0">
              <a:solidFill>
                <a:prstClr val="black"/>
              </a:solidFill>
              <a:latin typeface="Courier New" panose="02070309020205020404" pitchFamily="49" charset="0"/>
              <a:cs typeface="Courier New" panose="02070309020205020404" pitchFamily="49" charset="0"/>
            </a:endParaRPr>
          </a:p>
        </p:txBody>
      </p:sp>
      <p:sp>
        <p:nvSpPr>
          <p:cNvPr id="10" name="Rectangle 1">
            <a:extLst>
              <a:ext uri="{FF2B5EF4-FFF2-40B4-BE49-F238E27FC236}">
                <a16:creationId xmlns:a16="http://schemas.microsoft.com/office/drawing/2014/main" id="{1468790E-938B-C400-AB65-EF76C48FF7BD}"/>
              </a:ext>
            </a:extLst>
          </p:cNvPr>
          <p:cNvSpPr>
            <a:spLocks noChangeArrowheads="1"/>
          </p:cNvSpPr>
          <p:nvPr/>
        </p:nvSpPr>
        <p:spPr bwMode="auto">
          <a:xfrm>
            <a:off x="148683" y="2787121"/>
            <a:ext cx="4960435" cy="1969770"/>
          </a:xfrm>
          <a:prstGeom prst="rect">
            <a:avLst/>
          </a:prstGeom>
          <a:solidFill>
            <a:schemeClr val="accent6">
              <a:lumMod val="20000"/>
              <a:lumOff val="80000"/>
              <a:alpha val="25000"/>
            </a:schemeClr>
          </a:solidFill>
          <a:ln>
            <a:solidFill>
              <a:schemeClr val="accent1"/>
            </a:solidFill>
          </a:ln>
          <a:effectLst/>
        </p:spPr>
        <p:txBody>
          <a:bodyPr vert="horz" wrap="square" lIns="91440" tIns="91440" rIns="0" bIns="0" numCol="1" anchor="ctr" anchorCtr="0" compatLnSpc="1">
            <a:prstTxWarp prst="textNoShape">
              <a:avLst/>
            </a:prstTxWarp>
            <a:spAutoFit/>
          </a:bodyPr>
          <a:lstStyle/>
          <a:p>
            <a:pPr eaLnBrk="0" fontAlgn="base" hangingPunct="0">
              <a:spcBef>
                <a:spcPct val="0"/>
              </a:spcBef>
              <a:spcAft>
                <a:spcPct val="0"/>
              </a:spcAft>
            </a:pPr>
            <a:r>
              <a:rPr lang="en-US" sz="1400" b="1" dirty="0">
                <a:solidFill>
                  <a:srgbClr val="0070C0"/>
                </a:solidFill>
                <a:latin typeface="Courier New"/>
                <a:cs typeface="Courier New"/>
              </a:rPr>
              <a:t>import</a:t>
            </a:r>
            <a:r>
              <a:rPr lang="en-US" sz="1400" b="1" dirty="0">
                <a:solidFill>
                  <a:srgbClr val="A23A8A"/>
                </a:solidFill>
                <a:latin typeface="Courier New"/>
                <a:cs typeface="Courier New"/>
              </a:rPr>
              <a:t> </a:t>
            </a:r>
            <a:r>
              <a:rPr lang="en-US" sz="1400" b="1" dirty="0" err="1">
                <a:solidFill>
                  <a:prstClr val="black"/>
                </a:solidFill>
                <a:latin typeface="Courier New"/>
                <a:cs typeface="Courier New"/>
              </a:rPr>
              <a:t>matplotlib.pyplot</a:t>
            </a:r>
            <a:r>
              <a:rPr lang="en-US" sz="1400" b="1" dirty="0">
                <a:solidFill>
                  <a:prstClr val="black"/>
                </a:solidFill>
                <a:latin typeface="Courier New"/>
                <a:cs typeface="Courier New"/>
              </a:rPr>
              <a:t> </a:t>
            </a:r>
            <a:r>
              <a:rPr lang="en-US" sz="1400" b="1" dirty="0">
                <a:solidFill>
                  <a:srgbClr val="0070C0"/>
                </a:solidFill>
                <a:latin typeface="Courier New"/>
                <a:cs typeface="Courier New"/>
              </a:rPr>
              <a:t>as</a:t>
            </a:r>
            <a:r>
              <a:rPr lang="en-US" sz="1400" b="1" dirty="0">
                <a:solidFill>
                  <a:prstClr val="black"/>
                </a:solidFill>
                <a:latin typeface="Courier New"/>
                <a:cs typeface="Courier New"/>
              </a:rPr>
              <a:t> </a:t>
            </a:r>
            <a:r>
              <a:rPr lang="en-US" sz="1400" b="1" dirty="0" err="1">
                <a:solidFill>
                  <a:prstClr val="black"/>
                </a:solidFill>
                <a:latin typeface="Courier New"/>
                <a:cs typeface="Courier New"/>
              </a:rPr>
              <a:t>plt</a:t>
            </a:r>
            <a:endParaRPr lang="en-US" sz="1400" b="1" dirty="0">
              <a:solidFill>
                <a:prstClr val="black"/>
              </a:solidFill>
              <a:latin typeface="Courier New"/>
              <a:cs typeface="Courier New"/>
            </a:endParaRPr>
          </a:p>
          <a:p>
            <a:pPr eaLnBrk="0" fontAlgn="base" hangingPunct="0">
              <a:spcBef>
                <a:spcPct val="0"/>
              </a:spcBef>
              <a:spcAft>
                <a:spcPct val="0"/>
              </a:spcAft>
            </a:pPr>
            <a:endParaRPr lang="en-US" altLang="en-US" sz="1400" b="1" dirty="0">
              <a:solidFill>
                <a:prstClr val="black"/>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1200" b="1" dirty="0">
                <a:solidFill>
                  <a:srgbClr val="00B050"/>
                </a:solidFill>
                <a:latin typeface="Courier New" panose="02070309020205020404" pitchFamily="49" charset="0"/>
                <a:cs typeface="Courier New" panose="02070309020205020404" pitchFamily="49" charset="0"/>
              </a:rPr>
              <a:t>#Create data for plotting</a:t>
            </a:r>
            <a:br>
              <a:rPr lang="en-US" altLang="en-US" sz="1400" b="1" dirty="0">
                <a:solidFill>
                  <a:prstClr val="black"/>
                </a:solidFill>
                <a:latin typeface="Courier New" panose="02070309020205020404" pitchFamily="49" charset="0"/>
                <a:cs typeface="Courier New" panose="02070309020205020404" pitchFamily="49" charset="0"/>
              </a:rPr>
            </a:br>
            <a:r>
              <a:rPr lang="en-US" altLang="en-US" sz="1400" b="1" dirty="0">
                <a:solidFill>
                  <a:prstClr val="black"/>
                </a:solidFill>
                <a:latin typeface="Courier New" panose="02070309020205020404" pitchFamily="49" charset="0"/>
                <a:cs typeface="Courier New" panose="02070309020205020404" pitchFamily="49" charset="0"/>
              </a:rPr>
              <a:t>values = [5,6,3,7,2]</a:t>
            </a:r>
            <a:br>
              <a:rPr lang="en-US" altLang="en-US" sz="1400" b="1" dirty="0">
                <a:solidFill>
                  <a:prstClr val="black"/>
                </a:solidFill>
                <a:latin typeface="Courier New" panose="02070309020205020404" pitchFamily="49" charset="0"/>
                <a:cs typeface="Courier New" panose="02070309020205020404" pitchFamily="49" charset="0"/>
              </a:rPr>
            </a:br>
            <a:r>
              <a:rPr lang="en-US" altLang="en-US" sz="1400" b="1" dirty="0">
                <a:solidFill>
                  <a:prstClr val="black"/>
                </a:solidFill>
                <a:latin typeface="Courier New" panose="02070309020205020404" pitchFamily="49" charset="0"/>
                <a:cs typeface="Courier New" panose="02070309020205020404" pitchFamily="49" charset="0"/>
              </a:rPr>
              <a:t>names  = ["</a:t>
            </a:r>
            <a:r>
              <a:rPr lang="en-US" altLang="en-US" sz="1400" b="1" dirty="0">
                <a:solidFill>
                  <a:srgbClr val="C00000"/>
                </a:solidFill>
                <a:latin typeface="Courier New" panose="02070309020205020404" pitchFamily="49" charset="0"/>
                <a:cs typeface="Courier New" panose="02070309020205020404" pitchFamily="49" charset="0"/>
              </a:rPr>
              <a:t>A</a:t>
            </a:r>
            <a:r>
              <a:rPr lang="en-US" altLang="en-US" sz="1400" b="1" dirty="0">
                <a:solidFill>
                  <a:prstClr val="black"/>
                </a:solidFill>
                <a:latin typeface="Courier New" panose="02070309020205020404" pitchFamily="49" charset="0"/>
                <a:cs typeface="Courier New" panose="02070309020205020404" pitchFamily="49" charset="0"/>
              </a:rPr>
              <a:t>", "</a:t>
            </a:r>
            <a:r>
              <a:rPr lang="en-US" altLang="en-US" sz="1400" b="1" dirty="0">
                <a:solidFill>
                  <a:srgbClr val="C00000"/>
                </a:solidFill>
                <a:latin typeface="Courier New" panose="02070309020205020404" pitchFamily="49" charset="0"/>
                <a:cs typeface="Courier New" panose="02070309020205020404" pitchFamily="49" charset="0"/>
              </a:rPr>
              <a:t>B</a:t>
            </a:r>
            <a:r>
              <a:rPr lang="en-US" altLang="en-US" sz="1400" b="1" dirty="0">
                <a:solidFill>
                  <a:prstClr val="black"/>
                </a:solidFill>
                <a:latin typeface="Courier New" panose="02070309020205020404" pitchFamily="49" charset="0"/>
                <a:cs typeface="Courier New" panose="02070309020205020404" pitchFamily="49" charset="0"/>
              </a:rPr>
              <a:t>", "</a:t>
            </a:r>
            <a:r>
              <a:rPr lang="en-US" altLang="en-US" sz="1400" b="1" dirty="0">
                <a:solidFill>
                  <a:srgbClr val="C00000"/>
                </a:solidFill>
                <a:latin typeface="Courier New" panose="02070309020205020404" pitchFamily="49" charset="0"/>
                <a:cs typeface="Courier New" panose="02070309020205020404" pitchFamily="49" charset="0"/>
              </a:rPr>
              <a:t>C</a:t>
            </a:r>
            <a:r>
              <a:rPr lang="en-US" altLang="en-US" sz="1400" b="1" dirty="0">
                <a:solidFill>
                  <a:prstClr val="black"/>
                </a:solidFill>
                <a:latin typeface="Courier New" panose="02070309020205020404" pitchFamily="49" charset="0"/>
                <a:cs typeface="Courier New" panose="02070309020205020404" pitchFamily="49" charset="0"/>
              </a:rPr>
              <a:t>", "</a:t>
            </a:r>
            <a:r>
              <a:rPr lang="en-US" altLang="en-US" sz="1400" b="1" dirty="0">
                <a:solidFill>
                  <a:srgbClr val="C00000"/>
                </a:solidFill>
                <a:latin typeface="Courier New" panose="02070309020205020404" pitchFamily="49" charset="0"/>
                <a:cs typeface="Courier New" panose="02070309020205020404" pitchFamily="49" charset="0"/>
              </a:rPr>
              <a:t>D</a:t>
            </a:r>
            <a:r>
              <a:rPr lang="en-US" altLang="en-US" sz="1400" b="1" dirty="0">
                <a:solidFill>
                  <a:prstClr val="black"/>
                </a:solidFill>
                <a:latin typeface="Courier New" panose="02070309020205020404" pitchFamily="49" charset="0"/>
                <a:cs typeface="Courier New" panose="02070309020205020404" pitchFamily="49" charset="0"/>
              </a:rPr>
              <a:t>", "</a:t>
            </a:r>
            <a:r>
              <a:rPr lang="en-US" altLang="en-US" sz="1400" b="1" dirty="0">
                <a:solidFill>
                  <a:srgbClr val="C00000"/>
                </a:solidFill>
                <a:latin typeface="Courier New" panose="02070309020205020404" pitchFamily="49" charset="0"/>
                <a:cs typeface="Courier New" panose="02070309020205020404" pitchFamily="49" charset="0"/>
              </a:rPr>
              <a:t>E</a:t>
            </a:r>
            <a:r>
              <a:rPr lang="en-US" altLang="en-US" sz="1400" b="1" dirty="0">
                <a:solidFill>
                  <a:prstClr val="black"/>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endParaRPr lang="en-US" altLang="en-US" sz="1400" b="1" dirty="0">
              <a:solidFill>
                <a:prstClr val="black"/>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1200" b="1" dirty="0">
                <a:solidFill>
                  <a:srgbClr val="00B050"/>
                </a:solidFill>
                <a:latin typeface="Courier New" panose="02070309020205020404" pitchFamily="49" charset="0"/>
                <a:cs typeface="Courier New" panose="02070309020205020404" pitchFamily="49" charset="0"/>
              </a:rPr>
              <a:t># Adding an "h" after bar will flip the graph</a:t>
            </a:r>
            <a:br>
              <a:rPr lang="en-US" altLang="en-US" sz="1400" b="1" dirty="0">
                <a:solidFill>
                  <a:prstClr val="black"/>
                </a:solidFill>
                <a:latin typeface="Courier New" panose="02070309020205020404" pitchFamily="49" charset="0"/>
                <a:cs typeface="Courier New" panose="02070309020205020404" pitchFamily="49" charset="0"/>
              </a:rPr>
            </a:br>
            <a:r>
              <a:rPr lang="en-US" altLang="en-US" sz="1400" b="1" dirty="0" err="1">
                <a:solidFill>
                  <a:prstClr val="black"/>
                </a:solidFill>
                <a:latin typeface="Courier New" panose="02070309020205020404" pitchFamily="49" charset="0"/>
                <a:cs typeface="Courier New" panose="02070309020205020404" pitchFamily="49" charset="0"/>
              </a:rPr>
              <a:t>plt.</a:t>
            </a:r>
            <a:r>
              <a:rPr lang="en-US" altLang="en-US" sz="1400" b="1" dirty="0" err="1">
                <a:solidFill>
                  <a:srgbClr val="00B0F0"/>
                </a:solidFill>
                <a:latin typeface="Courier New" panose="02070309020205020404" pitchFamily="49" charset="0"/>
                <a:cs typeface="Courier New" panose="02070309020205020404" pitchFamily="49" charset="0"/>
              </a:rPr>
              <a:t>barh</a:t>
            </a:r>
            <a:r>
              <a:rPr lang="en-US" altLang="en-US" sz="1400" b="1" dirty="0">
                <a:solidFill>
                  <a:prstClr val="black"/>
                </a:solidFill>
                <a:latin typeface="Courier New" panose="02070309020205020404" pitchFamily="49" charset="0"/>
                <a:cs typeface="Courier New" panose="02070309020205020404" pitchFamily="49" charset="0"/>
              </a:rPr>
              <a:t>(names, values, color="</a:t>
            </a:r>
            <a:r>
              <a:rPr lang="en-US" altLang="en-US" sz="1400" b="1" dirty="0" err="1">
                <a:solidFill>
                  <a:srgbClr val="C00000"/>
                </a:solidFill>
                <a:latin typeface="Courier New" panose="02070309020205020404" pitchFamily="49" charset="0"/>
                <a:cs typeface="Courier New" panose="02070309020205020404" pitchFamily="49" charset="0"/>
              </a:rPr>
              <a:t>yellowgreen</a:t>
            </a:r>
            <a:r>
              <a:rPr lang="en-US" altLang="en-US" sz="1400" b="1" dirty="0">
                <a:solidFill>
                  <a:prstClr val="black"/>
                </a:solidFill>
                <a:latin typeface="Courier New" panose="02070309020205020404" pitchFamily="49" charset="0"/>
                <a:cs typeface="Courier New" panose="02070309020205020404" pitchFamily="49" charset="0"/>
              </a:rPr>
              <a:t>")</a:t>
            </a:r>
            <a:br>
              <a:rPr lang="en-US" altLang="en-US" sz="1400" b="1" dirty="0">
                <a:solidFill>
                  <a:prstClr val="black"/>
                </a:solidFill>
                <a:latin typeface="Courier New" panose="02070309020205020404" pitchFamily="49" charset="0"/>
                <a:cs typeface="Courier New" panose="02070309020205020404" pitchFamily="49" charset="0"/>
              </a:rPr>
            </a:br>
            <a:r>
              <a:rPr lang="en-US" altLang="en-US" sz="1400" b="1" dirty="0" err="1">
                <a:solidFill>
                  <a:prstClr val="black"/>
                </a:solidFill>
                <a:latin typeface="Courier New" panose="02070309020205020404" pitchFamily="49" charset="0"/>
                <a:cs typeface="Courier New" panose="02070309020205020404" pitchFamily="49" charset="0"/>
              </a:rPr>
              <a:t>plt.show</a:t>
            </a:r>
            <a:r>
              <a:rPr lang="en-US" altLang="en-US" sz="1400" b="1" dirty="0">
                <a:solidFill>
                  <a:prstClr val="black"/>
                </a:solidFill>
                <a:latin typeface="Courier New" panose="02070309020205020404" pitchFamily="49" charset="0"/>
                <a:cs typeface="Courier New" panose="02070309020205020404" pitchFamily="49" charset="0"/>
              </a:rPr>
              <a:t>() </a:t>
            </a:r>
          </a:p>
        </p:txBody>
      </p:sp>
      <p:sp>
        <p:nvSpPr>
          <p:cNvPr id="11" name="Rectangle 10">
            <a:extLst>
              <a:ext uri="{FF2B5EF4-FFF2-40B4-BE49-F238E27FC236}">
                <a16:creationId xmlns:a16="http://schemas.microsoft.com/office/drawing/2014/main" id="{AD646911-ED6F-3D63-59DB-72A11CADD981}"/>
              </a:ext>
            </a:extLst>
          </p:cNvPr>
          <p:cNvSpPr/>
          <p:nvPr/>
        </p:nvSpPr>
        <p:spPr>
          <a:xfrm>
            <a:off x="5230187" y="2787121"/>
            <a:ext cx="6590106" cy="1754326"/>
          </a:xfrm>
          <a:prstGeom prst="rect">
            <a:avLst/>
          </a:prstGeom>
          <a:solidFill>
            <a:schemeClr val="accent6">
              <a:lumMod val="20000"/>
              <a:lumOff val="80000"/>
              <a:alpha val="25000"/>
            </a:schemeClr>
          </a:solidFill>
          <a:ln>
            <a:solidFill>
              <a:schemeClr val="accent1"/>
            </a:solidFill>
          </a:ln>
        </p:spPr>
        <p:txBody>
          <a:bodyPr wrap="square">
            <a:spAutoFit/>
          </a:bodyPr>
          <a:lstStyle/>
          <a:p>
            <a:r>
              <a:rPr lang="en-US" sz="1400" b="1" dirty="0">
                <a:solidFill>
                  <a:srgbClr val="0070C0"/>
                </a:solidFill>
                <a:latin typeface="Courier New"/>
                <a:cs typeface="Courier New"/>
              </a:rPr>
              <a:t>import</a:t>
            </a:r>
            <a:r>
              <a:rPr lang="en-US" sz="1400" b="1" dirty="0">
                <a:solidFill>
                  <a:srgbClr val="A23A8A"/>
                </a:solidFill>
                <a:latin typeface="Courier New"/>
                <a:cs typeface="Courier New"/>
              </a:rPr>
              <a:t> </a:t>
            </a:r>
            <a:r>
              <a:rPr lang="en-US" sz="1400" b="1" dirty="0" err="1">
                <a:solidFill>
                  <a:prstClr val="black"/>
                </a:solidFill>
                <a:latin typeface="Courier New"/>
                <a:cs typeface="Courier New"/>
              </a:rPr>
              <a:t>matplotlib.pyplot</a:t>
            </a:r>
            <a:r>
              <a:rPr lang="en-US" sz="1400" b="1" dirty="0">
                <a:solidFill>
                  <a:prstClr val="black"/>
                </a:solidFill>
                <a:latin typeface="Courier New"/>
                <a:cs typeface="Courier New"/>
              </a:rPr>
              <a:t> </a:t>
            </a:r>
            <a:r>
              <a:rPr lang="en-US" sz="1400" b="1" dirty="0">
                <a:solidFill>
                  <a:srgbClr val="0070C0"/>
                </a:solidFill>
                <a:latin typeface="Courier New"/>
                <a:cs typeface="Courier New"/>
              </a:rPr>
              <a:t>as</a:t>
            </a:r>
            <a:r>
              <a:rPr lang="en-US" sz="1400" b="1" dirty="0">
                <a:solidFill>
                  <a:prstClr val="black"/>
                </a:solidFill>
                <a:latin typeface="Courier New"/>
                <a:cs typeface="Courier New"/>
              </a:rPr>
              <a:t> </a:t>
            </a:r>
            <a:r>
              <a:rPr lang="en-US" sz="1400" b="1" dirty="0" err="1">
                <a:solidFill>
                  <a:prstClr val="black"/>
                </a:solidFill>
                <a:latin typeface="Courier New"/>
                <a:cs typeface="Courier New"/>
              </a:rPr>
              <a:t>plt</a:t>
            </a:r>
            <a:endParaRPr lang="en-US" sz="1400" b="1" dirty="0">
              <a:solidFill>
                <a:prstClr val="black"/>
              </a:solidFill>
              <a:latin typeface="Courier New"/>
              <a:cs typeface="Courier New"/>
            </a:endParaRPr>
          </a:p>
          <a:p>
            <a:endParaRPr lang="en-US" sz="1400" b="1" dirty="0">
              <a:solidFill>
                <a:prstClr val="black"/>
              </a:solidFill>
              <a:latin typeface="Courier New" panose="02070309020205020404" pitchFamily="49" charset="0"/>
              <a:cs typeface="Courier New" panose="02070309020205020404" pitchFamily="49" charset="0"/>
            </a:endParaRPr>
          </a:p>
          <a:p>
            <a:r>
              <a:rPr lang="en-US" sz="1200" b="1" dirty="0">
                <a:solidFill>
                  <a:srgbClr val="00B050"/>
                </a:solidFill>
                <a:latin typeface="Courier New" panose="02070309020205020404" pitchFamily="49" charset="0"/>
                <a:cs typeface="Courier New" panose="02070309020205020404" pitchFamily="49" charset="0"/>
              </a:rPr>
              <a:t>#generate fake data</a:t>
            </a:r>
          </a:p>
          <a:p>
            <a:r>
              <a:rPr lang="en-US" sz="1400" b="1" dirty="0">
                <a:solidFill>
                  <a:prstClr val="black"/>
                </a:solidFill>
                <a:latin typeface="Courier New" panose="02070309020205020404" pitchFamily="49" charset="0"/>
                <a:cs typeface="Courier New" panose="02070309020205020404" pitchFamily="49" charset="0"/>
              </a:rPr>
              <a:t>x = [2,1,6,4,2,4,8,9,4,2,4,10,6,4,5,7,7,3,2,7,5,3,5,9,2,1]</a:t>
            </a:r>
          </a:p>
          <a:p>
            <a:endParaRPr lang="en-US" sz="1400" b="1" dirty="0">
              <a:solidFill>
                <a:prstClr val="black"/>
              </a:solidFill>
              <a:latin typeface="Courier New" panose="02070309020205020404" pitchFamily="49" charset="0"/>
              <a:cs typeface="Courier New" panose="02070309020205020404" pitchFamily="49" charset="0"/>
            </a:endParaRPr>
          </a:p>
          <a:p>
            <a:r>
              <a:rPr lang="en-US" sz="1200" b="1" dirty="0">
                <a:solidFill>
                  <a:srgbClr val="00B050"/>
                </a:solidFill>
                <a:latin typeface="Courier New" panose="02070309020205020404" pitchFamily="49" charset="0"/>
                <a:cs typeface="Courier New" panose="02070309020205020404" pitchFamily="49" charset="0"/>
              </a:rPr>
              <a:t>#plot for a histogram</a:t>
            </a:r>
          </a:p>
          <a:p>
            <a:r>
              <a:rPr lang="en-US" sz="1400" b="1" dirty="0" err="1">
                <a:solidFill>
                  <a:prstClr val="black"/>
                </a:solidFill>
                <a:latin typeface="Courier New" panose="02070309020205020404" pitchFamily="49" charset="0"/>
                <a:cs typeface="Courier New" panose="02070309020205020404" pitchFamily="49" charset="0"/>
              </a:rPr>
              <a:t>plt.</a:t>
            </a:r>
            <a:r>
              <a:rPr lang="en-US" sz="1400" b="1" dirty="0" err="1">
                <a:solidFill>
                  <a:srgbClr val="00B0F0"/>
                </a:solidFill>
                <a:latin typeface="Courier New" panose="02070309020205020404" pitchFamily="49" charset="0"/>
                <a:cs typeface="Courier New" panose="02070309020205020404" pitchFamily="49" charset="0"/>
              </a:rPr>
              <a:t>hist</a:t>
            </a:r>
            <a:r>
              <a:rPr lang="en-US" sz="1400" b="1" dirty="0">
                <a:solidFill>
                  <a:prstClr val="black"/>
                </a:solidFill>
                <a:latin typeface="Courier New" panose="02070309020205020404" pitchFamily="49" charset="0"/>
                <a:cs typeface="Courier New" panose="02070309020205020404" pitchFamily="49" charset="0"/>
              </a:rPr>
              <a:t>(x, bins = 10, color='</a:t>
            </a:r>
            <a:r>
              <a:rPr lang="en-US" sz="1400" b="1" dirty="0">
                <a:solidFill>
                  <a:srgbClr val="C00000"/>
                </a:solidFill>
                <a:latin typeface="Courier New" panose="02070309020205020404" pitchFamily="49" charset="0"/>
                <a:cs typeface="Courier New" panose="02070309020205020404" pitchFamily="49" charset="0"/>
              </a:rPr>
              <a:t>blue</a:t>
            </a:r>
            <a:r>
              <a:rPr lang="en-US" sz="1400" b="1" dirty="0">
                <a:solidFill>
                  <a:prstClr val="black"/>
                </a:solidFill>
                <a:latin typeface="Courier New" panose="02070309020205020404" pitchFamily="49" charset="0"/>
                <a:cs typeface="Courier New" panose="02070309020205020404" pitchFamily="49" charset="0"/>
              </a:rPr>
              <a:t>', alpha=0.5)</a:t>
            </a:r>
          </a:p>
          <a:p>
            <a:r>
              <a:rPr lang="en-US" sz="1400" b="1" dirty="0" err="1">
                <a:solidFill>
                  <a:prstClr val="black"/>
                </a:solidFill>
                <a:latin typeface="Courier New" panose="02070309020205020404" pitchFamily="49" charset="0"/>
                <a:cs typeface="Courier New" panose="02070309020205020404" pitchFamily="49" charset="0"/>
              </a:rPr>
              <a:t>plt.show</a:t>
            </a:r>
            <a:r>
              <a:rPr lang="en-US" sz="1400" b="1" dirty="0">
                <a:solidFill>
                  <a:prstClr val="black"/>
                </a:solidFill>
                <a:latin typeface="Courier New" panose="02070309020205020404" pitchFamily="49" charset="0"/>
                <a:cs typeface="Courier New" panose="02070309020205020404" pitchFamily="49" charset="0"/>
              </a:rPr>
              <a:t>()</a:t>
            </a:r>
          </a:p>
        </p:txBody>
      </p:sp>
      <p:sp>
        <p:nvSpPr>
          <p:cNvPr id="12" name="Rectangle 11">
            <a:extLst>
              <a:ext uri="{FF2B5EF4-FFF2-40B4-BE49-F238E27FC236}">
                <a16:creationId xmlns:a16="http://schemas.microsoft.com/office/drawing/2014/main" id="{9D48C7E8-1075-8FFC-9F6C-D4D1EE5A5756}"/>
              </a:ext>
            </a:extLst>
          </p:cNvPr>
          <p:cNvSpPr/>
          <p:nvPr/>
        </p:nvSpPr>
        <p:spPr>
          <a:xfrm>
            <a:off x="5285563" y="4735016"/>
            <a:ext cx="6906437" cy="1938992"/>
          </a:xfrm>
          <a:prstGeom prst="rect">
            <a:avLst/>
          </a:prstGeom>
          <a:solidFill>
            <a:schemeClr val="accent6">
              <a:lumMod val="20000"/>
              <a:lumOff val="80000"/>
              <a:alpha val="25000"/>
            </a:schemeClr>
          </a:solidFill>
          <a:ln>
            <a:solidFill>
              <a:schemeClr val="accent1"/>
            </a:solidFill>
          </a:ln>
        </p:spPr>
        <p:txBody>
          <a:bodyPr wrap="square">
            <a:spAutoFit/>
          </a:bodyPr>
          <a:lstStyle/>
          <a:p>
            <a:r>
              <a:rPr lang="en-US" sz="1200" b="1" dirty="0">
                <a:solidFill>
                  <a:srgbClr val="0070C0"/>
                </a:solidFill>
                <a:latin typeface="Courier New"/>
                <a:cs typeface="Courier New"/>
              </a:rPr>
              <a:t>import</a:t>
            </a:r>
            <a:r>
              <a:rPr lang="en-US" sz="1200" b="1" dirty="0">
                <a:solidFill>
                  <a:srgbClr val="A23A8A"/>
                </a:solidFill>
                <a:latin typeface="Courier New"/>
                <a:cs typeface="Courier New"/>
              </a:rPr>
              <a:t> </a:t>
            </a:r>
            <a:r>
              <a:rPr lang="en-US" sz="1200" b="1" dirty="0" err="1">
                <a:solidFill>
                  <a:prstClr val="black"/>
                </a:solidFill>
                <a:latin typeface="Courier New"/>
                <a:cs typeface="Courier New"/>
              </a:rPr>
              <a:t>matplotlib.pyplot</a:t>
            </a:r>
            <a:r>
              <a:rPr lang="en-US" sz="1200" b="1" dirty="0">
                <a:solidFill>
                  <a:prstClr val="black"/>
                </a:solidFill>
                <a:latin typeface="Courier New"/>
                <a:cs typeface="Courier New"/>
              </a:rPr>
              <a:t> </a:t>
            </a:r>
            <a:r>
              <a:rPr lang="en-US" sz="1200" b="1" dirty="0">
                <a:solidFill>
                  <a:srgbClr val="0070C0"/>
                </a:solidFill>
                <a:latin typeface="Courier New"/>
                <a:cs typeface="Courier New"/>
              </a:rPr>
              <a:t>as</a:t>
            </a:r>
            <a:r>
              <a:rPr lang="en-US" sz="1200" b="1" dirty="0">
                <a:solidFill>
                  <a:prstClr val="black"/>
                </a:solidFill>
                <a:latin typeface="Courier New"/>
                <a:cs typeface="Courier New"/>
              </a:rPr>
              <a:t> </a:t>
            </a:r>
            <a:r>
              <a:rPr lang="en-US" sz="1200" b="1" dirty="0" err="1">
                <a:solidFill>
                  <a:prstClr val="black"/>
                </a:solidFill>
                <a:latin typeface="Courier New"/>
                <a:cs typeface="Courier New"/>
              </a:rPr>
              <a:t>plt</a:t>
            </a:r>
            <a:endParaRPr lang="en-US" sz="1200" b="1" dirty="0">
              <a:solidFill>
                <a:prstClr val="black"/>
              </a:solidFill>
              <a:latin typeface="Courier New" panose="02070309020205020404" pitchFamily="49" charset="0"/>
              <a:cs typeface="Courier New" panose="02070309020205020404" pitchFamily="49" charset="0"/>
            </a:endParaRPr>
          </a:p>
          <a:p>
            <a:r>
              <a:rPr lang="en-US" sz="1200" b="1" dirty="0">
                <a:solidFill>
                  <a:prstClr val="black"/>
                </a:solidFill>
                <a:latin typeface="Courier New" panose="02070309020205020404" pitchFamily="49" charset="0"/>
                <a:cs typeface="Courier New" panose="02070309020205020404" pitchFamily="49" charset="0"/>
              </a:rPr>
              <a:t>x = [1,2,3,4,5,6,7,8,9,10] </a:t>
            </a:r>
          </a:p>
          <a:p>
            <a:r>
              <a:rPr lang="en-US" sz="1200" b="1" dirty="0">
                <a:solidFill>
                  <a:prstClr val="black"/>
                </a:solidFill>
                <a:latin typeface="Courier New" panose="02070309020205020404" pitchFamily="49" charset="0"/>
                <a:cs typeface="Courier New" panose="02070309020205020404" pitchFamily="49" charset="0"/>
              </a:rPr>
              <a:t>y = [2,4,5,7,6,8,9,11,12,12]  </a:t>
            </a:r>
          </a:p>
          <a:p>
            <a:r>
              <a:rPr lang="en-US" sz="1200" b="1" dirty="0" err="1">
                <a:solidFill>
                  <a:prstClr val="black"/>
                </a:solidFill>
                <a:latin typeface="Courier New" panose="02070309020205020404" pitchFamily="49" charset="0"/>
                <a:cs typeface="Courier New" panose="02070309020205020404" pitchFamily="49" charset="0"/>
              </a:rPr>
              <a:t>plt.scatter</a:t>
            </a:r>
            <a:r>
              <a:rPr lang="en-US" sz="1200" b="1" dirty="0">
                <a:solidFill>
                  <a:prstClr val="black"/>
                </a:solidFill>
                <a:latin typeface="Courier New" panose="02070309020205020404" pitchFamily="49" charset="0"/>
                <a:cs typeface="Courier New" panose="02070309020205020404" pitchFamily="49" charset="0"/>
              </a:rPr>
              <a:t>(x, y, label= "</a:t>
            </a:r>
            <a:r>
              <a:rPr lang="en-US" sz="1200" b="1" dirty="0">
                <a:solidFill>
                  <a:srgbClr val="C00000"/>
                </a:solidFill>
                <a:latin typeface="Courier New" panose="02070309020205020404" pitchFamily="49" charset="0"/>
                <a:cs typeface="Courier New" panose="02070309020205020404" pitchFamily="49" charset="0"/>
              </a:rPr>
              <a:t>stars</a:t>
            </a:r>
            <a:r>
              <a:rPr lang="en-US" sz="1200" b="1" dirty="0">
                <a:solidFill>
                  <a:prstClr val="black"/>
                </a:solidFill>
                <a:latin typeface="Courier New" panose="02070309020205020404" pitchFamily="49" charset="0"/>
                <a:cs typeface="Courier New" panose="02070309020205020404" pitchFamily="49" charset="0"/>
              </a:rPr>
              <a:t>", color="</a:t>
            </a:r>
            <a:r>
              <a:rPr lang="en-US" sz="1200" b="1" dirty="0">
                <a:solidFill>
                  <a:srgbClr val="C00000"/>
                </a:solidFill>
                <a:latin typeface="Courier New" panose="02070309020205020404" pitchFamily="49" charset="0"/>
                <a:cs typeface="Courier New" panose="02070309020205020404" pitchFamily="49" charset="0"/>
              </a:rPr>
              <a:t>green</a:t>
            </a:r>
            <a:r>
              <a:rPr lang="en-US" sz="1200" b="1" dirty="0">
                <a:solidFill>
                  <a:prstClr val="black"/>
                </a:solidFill>
                <a:latin typeface="Courier New" panose="02070309020205020404" pitchFamily="49" charset="0"/>
                <a:cs typeface="Courier New" panose="02070309020205020404" pitchFamily="49" charset="0"/>
              </a:rPr>
              <a:t>", marker="</a:t>
            </a:r>
            <a:r>
              <a:rPr lang="en-US" sz="1200" b="1" dirty="0">
                <a:solidFill>
                  <a:srgbClr val="C00000"/>
                </a:solidFill>
                <a:latin typeface="Courier New" panose="02070309020205020404" pitchFamily="49" charset="0"/>
                <a:cs typeface="Courier New" panose="02070309020205020404" pitchFamily="49" charset="0"/>
              </a:rPr>
              <a:t>*</a:t>
            </a:r>
            <a:r>
              <a:rPr lang="en-US" sz="1200" b="1" dirty="0">
                <a:solidFill>
                  <a:prstClr val="black"/>
                </a:solidFill>
                <a:latin typeface="Courier New" panose="02070309020205020404" pitchFamily="49" charset="0"/>
                <a:cs typeface="Courier New" panose="02070309020205020404" pitchFamily="49" charset="0"/>
              </a:rPr>
              <a:t>", s=30) </a:t>
            </a:r>
          </a:p>
          <a:p>
            <a:r>
              <a:rPr lang="en-US" sz="1200" b="1" dirty="0">
                <a:solidFill>
                  <a:prstClr val="black"/>
                </a:solidFill>
                <a:latin typeface="Courier New" panose="02070309020205020404" pitchFamily="49" charset="0"/>
                <a:cs typeface="Courier New" panose="02070309020205020404" pitchFamily="49" charset="0"/>
              </a:rPr>
              <a:t>  </a:t>
            </a:r>
          </a:p>
          <a:p>
            <a:r>
              <a:rPr lang="en-US" sz="1200" b="1" dirty="0" err="1">
                <a:solidFill>
                  <a:prstClr val="black"/>
                </a:solidFill>
                <a:latin typeface="Courier New" panose="02070309020205020404" pitchFamily="49" charset="0"/>
                <a:cs typeface="Courier New" panose="02070309020205020404" pitchFamily="49" charset="0"/>
              </a:rPr>
              <a:t>plt.xlabel</a:t>
            </a:r>
            <a:r>
              <a:rPr lang="en-US" sz="1200" b="1" dirty="0">
                <a:solidFill>
                  <a:prstClr val="black"/>
                </a:solidFill>
                <a:latin typeface="Courier New" panose="02070309020205020404" pitchFamily="49" charset="0"/>
                <a:cs typeface="Courier New" panose="02070309020205020404" pitchFamily="49" charset="0"/>
              </a:rPr>
              <a:t>('</a:t>
            </a:r>
            <a:r>
              <a:rPr lang="en-US" sz="1200" b="1" dirty="0">
                <a:solidFill>
                  <a:srgbClr val="C00000"/>
                </a:solidFill>
                <a:latin typeface="Courier New" panose="02070309020205020404" pitchFamily="49" charset="0"/>
                <a:cs typeface="Courier New" panose="02070309020205020404" pitchFamily="49" charset="0"/>
              </a:rPr>
              <a:t>x - axis</a:t>
            </a:r>
            <a:r>
              <a:rPr lang="en-US" sz="1200" b="1" dirty="0">
                <a:solidFill>
                  <a:prstClr val="black"/>
                </a:solidFill>
                <a:latin typeface="Courier New" panose="02070309020205020404" pitchFamily="49" charset="0"/>
                <a:cs typeface="Courier New" panose="02070309020205020404" pitchFamily="49" charset="0"/>
              </a:rPr>
              <a:t>') </a:t>
            </a:r>
          </a:p>
          <a:p>
            <a:r>
              <a:rPr lang="en-US" sz="1200" b="1" dirty="0" err="1">
                <a:solidFill>
                  <a:prstClr val="black"/>
                </a:solidFill>
                <a:latin typeface="Courier New" panose="02070309020205020404" pitchFamily="49" charset="0"/>
                <a:cs typeface="Courier New" panose="02070309020205020404" pitchFamily="49" charset="0"/>
              </a:rPr>
              <a:t>plt.ylabel</a:t>
            </a:r>
            <a:r>
              <a:rPr lang="en-US" sz="1200" b="1" dirty="0">
                <a:solidFill>
                  <a:prstClr val="black"/>
                </a:solidFill>
                <a:latin typeface="Courier New" panose="02070309020205020404" pitchFamily="49" charset="0"/>
                <a:cs typeface="Courier New" panose="02070309020205020404" pitchFamily="49" charset="0"/>
              </a:rPr>
              <a:t>('</a:t>
            </a:r>
            <a:r>
              <a:rPr lang="en-US" sz="1200" b="1" dirty="0">
                <a:solidFill>
                  <a:srgbClr val="C00000"/>
                </a:solidFill>
                <a:latin typeface="Courier New" panose="02070309020205020404" pitchFamily="49" charset="0"/>
                <a:cs typeface="Courier New" panose="02070309020205020404" pitchFamily="49" charset="0"/>
              </a:rPr>
              <a:t>y - axis</a:t>
            </a:r>
            <a:r>
              <a:rPr lang="en-US" sz="1200" b="1" dirty="0">
                <a:solidFill>
                  <a:prstClr val="black"/>
                </a:solidFill>
                <a:latin typeface="Courier New" panose="02070309020205020404" pitchFamily="49" charset="0"/>
                <a:cs typeface="Courier New" panose="02070309020205020404" pitchFamily="49" charset="0"/>
              </a:rPr>
              <a:t>') </a:t>
            </a:r>
          </a:p>
          <a:p>
            <a:r>
              <a:rPr lang="en-US" sz="1200" b="1" dirty="0" err="1">
                <a:solidFill>
                  <a:prstClr val="black"/>
                </a:solidFill>
                <a:latin typeface="Courier New" panose="02070309020205020404" pitchFamily="49" charset="0"/>
                <a:cs typeface="Courier New" panose="02070309020205020404" pitchFamily="49" charset="0"/>
              </a:rPr>
              <a:t>plt.title</a:t>
            </a:r>
            <a:r>
              <a:rPr lang="en-US" sz="1200" b="1" dirty="0">
                <a:solidFill>
                  <a:prstClr val="black"/>
                </a:solidFill>
                <a:latin typeface="Courier New" panose="02070309020205020404" pitchFamily="49" charset="0"/>
                <a:cs typeface="Courier New" panose="02070309020205020404" pitchFamily="49" charset="0"/>
              </a:rPr>
              <a:t>('</a:t>
            </a:r>
            <a:r>
              <a:rPr lang="en-US" sz="1200" b="1" dirty="0">
                <a:solidFill>
                  <a:srgbClr val="C00000"/>
                </a:solidFill>
                <a:latin typeface="Courier New" panose="02070309020205020404" pitchFamily="49" charset="0"/>
                <a:cs typeface="Courier New" panose="02070309020205020404" pitchFamily="49" charset="0"/>
              </a:rPr>
              <a:t>My scatter plot!</a:t>
            </a:r>
            <a:r>
              <a:rPr lang="en-US" sz="1200" b="1" dirty="0">
                <a:solidFill>
                  <a:prstClr val="black"/>
                </a:solidFill>
                <a:latin typeface="Courier New" panose="02070309020205020404" pitchFamily="49" charset="0"/>
                <a:cs typeface="Courier New" panose="02070309020205020404" pitchFamily="49" charset="0"/>
              </a:rPr>
              <a:t>') </a:t>
            </a:r>
          </a:p>
          <a:p>
            <a:r>
              <a:rPr lang="en-US" sz="1200" b="1" dirty="0" err="1">
                <a:solidFill>
                  <a:prstClr val="black"/>
                </a:solidFill>
                <a:latin typeface="Courier New" panose="02070309020205020404" pitchFamily="49" charset="0"/>
                <a:cs typeface="Courier New" panose="02070309020205020404" pitchFamily="49" charset="0"/>
              </a:rPr>
              <a:t>plt.legend</a:t>
            </a:r>
            <a:r>
              <a:rPr lang="en-US" sz="1200" b="1" dirty="0">
                <a:solidFill>
                  <a:prstClr val="black"/>
                </a:solidFill>
                <a:latin typeface="Courier New" panose="02070309020205020404" pitchFamily="49" charset="0"/>
                <a:cs typeface="Courier New" panose="02070309020205020404" pitchFamily="49" charset="0"/>
              </a:rPr>
              <a:t>() </a:t>
            </a:r>
          </a:p>
          <a:p>
            <a:r>
              <a:rPr lang="en-US" sz="1200" b="1" dirty="0" err="1">
                <a:solidFill>
                  <a:prstClr val="black"/>
                </a:solidFill>
                <a:latin typeface="Courier New" panose="02070309020205020404" pitchFamily="49" charset="0"/>
                <a:cs typeface="Courier New" panose="02070309020205020404" pitchFamily="49" charset="0"/>
              </a:rPr>
              <a:t>plt.show</a:t>
            </a:r>
            <a:r>
              <a:rPr lang="en-US" sz="1200" b="1" dirty="0">
                <a:solidFill>
                  <a:prstClr val="black"/>
                </a:solidFill>
                <a:latin typeface="Courier New" panose="02070309020205020404" pitchFamily="49" charset="0"/>
                <a:cs typeface="Courier New" panose="02070309020205020404" pitchFamily="49" charset="0"/>
              </a:rPr>
              <a:t>() </a:t>
            </a:r>
          </a:p>
        </p:txBody>
      </p:sp>
      <p:sp>
        <p:nvSpPr>
          <p:cNvPr id="2" name="Rectangle 1">
            <a:extLst>
              <a:ext uri="{FF2B5EF4-FFF2-40B4-BE49-F238E27FC236}">
                <a16:creationId xmlns:a16="http://schemas.microsoft.com/office/drawing/2014/main" id="{0DBFCF2E-EC0D-1996-79B2-36151659E6F6}"/>
              </a:ext>
            </a:extLst>
          </p:cNvPr>
          <p:cNvSpPr>
            <a:spLocks noChangeArrowheads="1"/>
          </p:cNvSpPr>
          <p:nvPr/>
        </p:nvSpPr>
        <p:spPr bwMode="auto">
          <a:xfrm>
            <a:off x="148683" y="5012014"/>
            <a:ext cx="4960435" cy="1384995"/>
          </a:xfrm>
          <a:prstGeom prst="rect">
            <a:avLst/>
          </a:prstGeom>
          <a:solidFill>
            <a:schemeClr val="accent6">
              <a:lumMod val="20000"/>
              <a:lumOff val="80000"/>
              <a:alpha val="25000"/>
            </a:schemeClr>
          </a:solidFill>
          <a:ln>
            <a:solidFill>
              <a:schemeClr val="accent1"/>
            </a:solidFill>
          </a:ln>
          <a:effectLst/>
        </p:spPr>
        <p:txBody>
          <a:bodyPr vert="horz" wrap="square" lIns="91440" tIns="91440" rIns="0" bIns="0" numCol="1" anchor="ctr" anchorCtr="0" compatLnSpc="1">
            <a:prstTxWarp prst="textNoShape">
              <a:avLst/>
            </a:prstTxWarp>
            <a:spAutoFit/>
          </a:bodyPr>
          <a:lstStyle/>
          <a:p>
            <a:pPr eaLnBrk="0" fontAlgn="base" hangingPunct="0">
              <a:spcBef>
                <a:spcPct val="0"/>
              </a:spcBef>
              <a:spcAft>
                <a:spcPct val="0"/>
              </a:spcAft>
            </a:pPr>
            <a:r>
              <a:rPr lang="en-US" sz="1400" b="1" dirty="0">
                <a:solidFill>
                  <a:srgbClr val="0070C0"/>
                </a:solidFill>
                <a:latin typeface="Courier New"/>
                <a:cs typeface="Courier New"/>
              </a:rPr>
              <a:t>import</a:t>
            </a:r>
            <a:r>
              <a:rPr lang="en-US" sz="1400" b="1" dirty="0">
                <a:solidFill>
                  <a:srgbClr val="A23A8A"/>
                </a:solidFill>
                <a:latin typeface="Courier New"/>
                <a:cs typeface="Courier New"/>
              </a:rPr>
              <a:t> </a:t>
            </a:r>
            <a:r>
              <a:rPr lang="en-US" sz="1400" b="1" dirty="0" err="1">
                <a:solidFill>
                  <a:prstClr val="black"/>
                </a:solidFill>
                <a:latin typeface="Courier New"/>
                <a:cs typeface="Courier New"/>
              </a:rPr>
              <a:t>matplotlib.pyplot</a:t>
            </a:r>
            <a:r>
              <a:rPr lang="en-US" sz="1400" b="1" dirty="0">
                <a:solidFill>
                  <a:prstClr val="black"/>
                </a:solidFill>
                <a:latin typeface="Courier New"/>
                <a:cs typeface="Courier New"/>
              </a:rPr>
              <a:t> </a:t>
            </a:r>
            <a:r>
              <a:rPr lang="en-US" sz="1400" b="1" dirty="0">
                <a:solidFill>
                  <a:srgbClr val="0070C0"/>
                </a:solidFill>
                <a:latin typeface="Courier New"/>
                <a:cs typeface="Courier New"/>
              </a:rPr>
              <a:t>as</a:t>
            </a:r>
            <a:r>
              <a:rPr lang="en-US" sz="1400" b="1" dirty="0">
                <a:solidFill>
                  <a:prstClr val="black"/>
                </a:solidFill>
                <a:latin typeface="Courier New"/>
                <a:cs typeface="Courier New"/>
              </a:rPr>
              <a:t> </a:t>
            </a:r>
            <a:r>
              <a:rPr lang="en-US" sz="1400" b="1" dirty="0" err="1">
                <a:solidFill>
                  <a:prstClr val="black"/>
                </a:solidFill>
                <a:latin typeface="Courier New"/>
                <a:cs typeface="Courier New"/>
              </a:rPr>
              <a:t>plt</a:t>
            </a:r>
            <a:br>
              <a:rPr lang="en-US" altLang="en-US" sz="1400" b="1" dirty="0">
                <a:solidFill>
                  <a:prstClr val="black"/>
                </a:solidFill>
                <a:latin typeface="Courier New" panose="02070309020205020404" pitchFamily="49" charset="0"/>
                <a:cs typeface="Courier New" panose="02070309020205020404" pitchFamily="49" charset="0"/>
              </a:rPr>
            </a:br>
            <a:r>
              <a:rPr lang="en-US" altLang="en-US" sz="1400" b="1" dirty="0">
                <a:solidFill>
                  <a:prstClr val="black"/>
                </a:solidFill>
                <a:latin typeface="Courier New" panose="02070309020205020404" pitchFamily="49" charset="0"/>
                <a:cs typeface="Courier New" panose="02070309020205020404" pitchFamily="49" charset="0"/>
              </a:rPr>
              <a:t>values = [5,6,3,7,2]</a:t>
            </a:r>
            <a:br>
              <a:rPr lang="en-US" altLang="en-US" sz="1400" b="1" dirty="0">
                <a:solidFill>
                  <a:prstClr val="black"/>
                </a:solidFill>
                <a:latin typeface="Courier New" panose="02070309020205020404" pitchFamily="49" charset="0"/>
                <a:cs typeface="Courier New" panose="02070309020205020404" pitchFamily="49" charset="0"/>
              </a:rPr>
            </a:br>
            <a:r>
              <a:rPr lang="en-US" altLang="en-US" sz="1400" b="1" dirty="0">
                <a:solidFill>
                  <a:prstClr val="black"/>
                </a:solidFill>
                <a:latin typeface="Courier New" panose="02070309020205020404" pitchFamily="49" charset="0"/>
                <a:cs typeface="Courier New" panose="02070309020205020404" pitchFamily="49" charset="0"/>
              </a:rPr>
              <a:t>lab  = ["</a:t>
            </a:r>
            <a:r>
              <a:rPr lang="en-US" altLang="en-US" sz="1400" b="1" dirty="0">
                <a:solidFill>
                  <a:srgbClr val="C00000"/>
                </a:solidFill>
                <a:latin typeface="Courier New" panose="02070309020205020404" pitchFamily="49" charset="0"/>
                <a:cs typeface="Courier New" panose="02070309020205020404" pitchFamily="49" charset="0"/>
              </a:rPr>
              <a:t>A</a:t>
            </a:r>
            <a:r>
              <a:rPr lang="en-US" altLang="en-US" sz="1400" b="1" dirty="0">
                <a:solidFill>
                  <a:prstClr val="black"/>
                </a:solidFill>
                <a:latin typeface="Courier New" panose="02070309020205020404" pitchFamily="49" charset="0"/>
                <a:cs typeface="Courier New" panose="02070309020205020404" pitchFamily="49" charset="0"/>
              </a:rPr>
              <a:t>", "</a:t>
            </a:r>
            <a:r>
              <a:rPr lang="en-US" altLang="en-US" sz="1400" b="1" dirty="0">
                <a:solidFill>
                  <a:srgbClr val="C00000"/>
                </a:solidFill>
                <a:latin typeface="Courier New" panose="02070309020205020404" pitchFamily="49" charset="0"/>
                <a:cs typeface="Courier New" panose="02070309020205020404" pitchFamily="49" charset="0"/>
              </a:rPr>
              <a:t>B</a:t>
            </a:r>
            <a:r>
              <a:rPr lang="en-US" altLang="en-US" sz="1400" b="1" dirty="0">
                <a:solidFill>
                  <a:prstClr val="black"/>
                </a:solidFill>
                <a:latin typeface="Courier New" panose="02070309020205020404" pitchFamily="49" charset="0"/>
                <a:cs typeface="Courier New" panose="02070309020205020404" pitchFamily="49" charset="0"/>
              </a:rPr>
              <a:t>", "</a:t>
            </a:r>
            <a:r>
              <a:rPr lang="en-US" altLang="en-US" sz="1400" b="1" dirty="0">
                <a:solidFill>
                  <a:srgbClr val="C00000"/>
                </a:solidFill>
                <a:latin typeface="Courier New" panose="02070309020205020404" pitchFamily="49" charset="0"/>
                <a:cs typeface="Courier New" panose="02070309020205020404" pitchFamily="49" charset="0"/>
              </a:rPr>
              <a:t>C</a:t>
            </a:r>
            <a:r>
              <a:rPr lang="en-US" altLang="en-US" sz="1400" b="1" dirty="0">
                <a:solidFill>
                  <a:prstClr val="black"/>
                </a:solidFill>
                <a:latin typeface="Courier New" panose="02070309020205020404" pitchFamily="49" charset="0"/>
                <a:cs typeface="Courier New" panose="02070309020205020404" pitchFamily="49" charset="0"/>
              </a:rPr>
              <a:t>", "</a:t>
            </a:r>
            <a:r>
              <a:rPr lang="en-US" altLang="en-US" sz="1400" b="1" dirty="0">
                <a:solidFill>
                  <a:srgbClr val="C00000"/>
                </a:solidFill>
                <a:latin typeface="Courier New" panose="02070309020205020404" pitchFamily="49" charset="0"/>
                <a:cs typeface="Courier New" panose="02070309020205020404" pitchFamily="49" charset="0"/>
              </a:rPr>
              <a:t>D</a:t>
            </a:r>
            <a:r>
              <a:rPr lang="en-US" altLang="en-US" sz="1400" b="1" dirty="0">
                <a:solidFill>
                  <a:prstClr val="black"/>
                </a:solidFill>
                <a:latin typeface="Courier New" panose="02070309020205020404" pitchFamily="49" charset="0"/>
                <a:cs typeface="Courier New" panose="02070309020205020404" pitchFamily="49" charset="0"/>
              </a:rPr>
              <a:t>", "</a:t>
            </a:r>
            <a:r>
              <a:rPr lang="en-US" altLang="en-US" sz="1400" b="1" dirty="0">
                <a:solidFill>
                  <a:srgbClr val="C00000"/>
                </a:solidFill>
                <a:latin typeface="Courier New" panose="02070309020205020404" pitchFamily="49" charset="0"/>
                <a:cs typeface="Courier New" panose="02070309020205020404" pitchFamily="49" charset="0"/>
              </a:rPr>
              <a:t>E</a:t>
            </a:r>
            <a:r>
              <a:rPr lang="en-US" altLang="en-US" sz="1400" b="1" dirty="0">
                <a:solidFill>
                  <a:prstClr val="black"/>
                </a:solidFill>
                <a:latin typeface="Courier New" panose="02070309020205020404" pitchFamily="49" charset="0"/>
                <a:cs typeface="Courier New" panose="02070309020205020404" pitchFamily="49" charset="0"/>
              </a:rPr>
              <a:t>"]</a:t>
            </a:r>
          </a:p>
          <a:p>
            <a:r>
              <a:rPr lang="en-US" sz="1400" b="1" dirty="0" err="1">
                <a:solidFill>
                  <a:prstClr val="black"/>
                </a:solidFill>
                <a:latin typeface="Courier New" panose="02070309020205020404" pitchFamily="49" charset="0"/>
                <a:cs typeface="Courier New" panose="02070309020205020404" pitchFamily="49" charset="0"/>
              </a:rPr>
              <a:t>plt.</a:t>
            </a:r>
            <a:r>
              <a:rPr lang="en-US" sz="1400" b="1" dirty="0" err="1">
                <a:solidFill>
                  <a:srgbClr val="00B0F0"/>
                </a:solidFill>
                <a:latin typeface="Courier New" panose="02070309020205020404" pitchFamily="49" charset="0"/>
                <a:cs typeface="Courier New" panose="02070309020205020404" pitchFamily="49" charset="0"/>
              </a:rPr>
              <a:t>pie</a:t>
            </a:r>
            <a:r>
              <a:rPr lang="en-US" sz="1400" b="1" dirty="0">
                <a:solidFill>
                  <a:prstClr val="black"/>
                </a:solidFill>
                <a:latin typeface="Courier New" panose="02070309020205020404" pitchFamily="49" charset="0"/>
                <a:cs typeface="Courier New" panose="02070309020205020404" pitchFamily="49" charset="0"/>
              </a:rPr>
              <a:t>(</a:t>
            </a:r>
            <a:r>
              <a:rPr lang="en-US" altLang="en-US" sz="1400" b="1" dirty="0">
                <a:solidFill>
                  <a:prstClr val="black"/>
                </a:solidFill>
                <a:latin typeface="Courier New" panose="02070309020205020404" pitchFamily="49" charset="0"/>
                <a:cs typeface="Courier New" panose="02070309020205020404" pitchFamily="49" charset="0"/>
              </a:rPr>
              <a:t>values</a:t>
            </a:r>
            <a:r>
              <a:rPr lang="en-US" sz="1400" b="1" dirty="0">
                <a:solidFill>
                  <a:prstClr val="black"/>
                </a:solidFill>
                <a:latin typeface="Courier New" panose="02070309020205020404" pitchFamily="49" charset="0"/>
                <a:cs typeface="Courier New" panose="02070309020205020404" pitchFamily="49" charset="0"/>
              </a:rPr>
              <a:t>, labels = lab , </a:t>
            </a:r>
            <a:r>
              <a:rPr lang="en-US" sz="1400" b="1" dirty="0" err="1">
                <a:solidFill>
                  <a:prstClr val="black"/>
                </a:solidFill>
                <a:latin typeface="Courier New" panose="02070309020205020404" pitchFamily="49" charset="0"/>
                <a:cs typeface="Courier New" panose="02070309020205020404" pitchFamily="49" charset="0"/>
              </a:rPr>
              <a:t>autopct</a:t>
            </a:r>
            <a:r>
              <a:rPr lang="en-US" sz="1400" b="1" dirty="0">
                <a:solidFill>
                  <a:prstClr val="black"/>
                </a:solidFill>
                <a:latin typeface="Courier New" panose="02070309020205020404" pitchFamily="49" charset="0"/>
                <a:cs typeface="Courier New" panose="02070309020205020404" pitchFamily="49" charset="0"/>
              </a:rPr>
              <a:t> = '</a:t>
            </a:r>
            <a:r>
              <a:rPr lang="en-US" sz="1400" b="1" dirty="0">
                <a:solidFill>
                  <a:srgbClr val="C00000"/>
                </a:solidFill>
                <a:latin typeface="Courier New" panose="02070309020205020404" pitchFamily="49" charset="0"/>
                <a:cs typeface="Courier New" panose="02070309020205020404" pitchFamily="49" charset="0"/>
              </a:rPr>
              <a:t>%1.1f%%</a:t>
            </a:r>
            <a:r>
              <a:rPr lang="en-US" sz="1400" b="1" dirty="0">
                <a:solidFill>
                  <a:prstClr val="black"/>
                </a:solidFill>
                <a:latin typeface="Courier New" panose="02070309020205020404" pitchFamily="49" charset="0"/>
                <a:cs typeface="Courier New" panose="02070309020205020404" pitchFamily="49" charset="0"/>
              </a:rPr>
              <a:t>')</a:t>
            </a:r>
            <a:br>
              <a:rPr lang="en-US" altLang="en-US" sz="1400" b="1" dirty="0">
                <a:solidFill>
                  <a:prstClr val="black"/>
                </a:solidFill>
                <a:latin typeface="Courier New" panose="02070309020205020404" pitchFamily="49" charset="0"/>
                <a:cs typeface="Courier New" panose="02070309020205020404" pitchFamily="49" charset="0"/>
              </a:rPr>
            </a:br>
            <a:r>
              <a:rPr lang="en-US" altLang="en-US" sz="1400" b="1" dirty="0" err="1">
                <a:solidFill>
                  <a:prstClr val="black"/>
                </a:solidFill>
                <a:latin typeface="Courier New" panose="02070309020205020404" pitchFamily="49" charset="0"/>
                <a:cs typeface="Courier New" panose="02070309020205020404" pitchFamily="49" charset="0"/>
              </a:rPr>
              <a:t>plt.show</a:t>
            </a:r>
            <a:r>
              <a:rPr lang="en-US" altLang="en-US" sz="1400" b="1" dirty="0">
                <a:solidFill>
                  <a:prstClr val="black"/>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9049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BD85-F30C-6870-A1A5-8F3393C70021}"/>
              </a:ext>
            </a:extLst>
          </p:cNvPr>
          <p:cNvSpPr>
            <a:spLocks noGrp="1"/>
          </p:cNvSpPr>
          <p:nvPr>
            <p:ph type="title"/>
          </p:nvPr>
        </p:nvSpPr>
        <p:spPr>
          <a:xfrm>
            <a:off x="6322740" y="310203"/>
            <a:ext cx="5259659" cy="790787"/>
          </a:xfrm>
        </p:spPr>
        <p:txBody>
          <a:bodyPr/>
          <a:lstStyle/>
          <a:p>
            <a:pPr algn="r"/>
            <a:r>
              <a:rPr lang="fr-FR" dirty="0" err="1">
                <a:latin typeface="Arial" panose="020B0604020202020204" pitchFamily="34" charset="0"/>
                <a:cs typeface="Arial" panose="020B0604020202020204" pitchFamily="34" charset="0"/>
              </a:rPr>
              <a:t>Customization</a:t>
            </a:r>
            <a:r>
              <a:rPr lang="fr-FR" dirty="0">
                <a:latin typeface="Arial" panose="020B0604020202020204" pitchFamily="34" charset="0"/>
                <a:cs typeface="Arial" panose="020B0604020202020204" pitchFamily="34" charset="0"/>
              </a:rPr>
              <a:t> of Plots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C436FC5-9404-0D88-E659-5EA4082464B0}"/>
              </a:ext>
            </a:extLst>
          </p:cNvPr>
          <p:cNvSpPr>
            <a:spLocks noGrp="1"/>
          </p:cNvSpPr>
          <p:nvPr>
            <p:ph type="sldNum" sz="quarter" idx="10"/>
          </p:nvPr>
        </p:nvSpPr>
        <p:spPr/>
        <p:txBody>
          <a:bodyPr/>
          <a:lstStyle/>
          <a:p>
            <a:pPr>
              <a:defRPr/>
            </a:pPr>
            <a:endParaRPr lang="en-US" dirty="0"/>
          </a:p>
        </p:txBody>
      </p:sp>
      <p:sp>
        <p:nvSpPr>
          <p:cNvPr id="5" name="Rectangle 4">
            <a:extLst>
              <a:ext uri="{FF2B5EF4-FFF2-40B4-BE49-F238E27FC236}">
                <a16:creationId xmlns:a16="http://schemas.microsoft.com/office/drawing/2014/main" id="{96445429-814E-CE65-0008-BA1A8C45A6EC}"/>
              </a:ext>
            </a:extLst>
          </p:cNvPr>
          <p:cNvSpPr/>
          <p:nvPr/>
        </p:nvSpPr>
        <p:spPr>
          <a:xfrm>
            <a:off x="183995" y="299933"/>
            <a:ext cx="8991600" cy="6247864"/>
          </a:xfrm>
          <a:prstGeom prst="rect">
            <a:avLst/>
          </a:prstGeom>
          <a:solidFill>
            <a:schemeClr val="accent6">
              <a:lumMod val="20000"/>
              <a:lumOff val="80000"/>
              <a:alpha val="25000"/>
            </a:schemeClr>
          </a:solidFill>
          <a:ln>
            <a:solidFill>
              <a:schemeClr val="accent1"/>
            </a:solidFill>
          </a:ln>
        </p:spPr>
        <p:txBody>
          <a:bodyPr wrap="square">
            <a:spAutoFit/>
          </a:bodyPr>
          <a:lstStyle/>
          <a:p>
            <a:r>
              <a:rPr lang="en-US" sz="1600" b="1" dirty="0">
                <a:solidFill>
                  <a:srgbClr val="0070C0"/>
                </a:solidFill>
                <a:latin typeface="Courier New" panose="02070309020205020404" pitchFamily="49" charset="0"/>
                <a:cs typeface="Courier New" panose="02070309020205020404" pitchFamily="49" charset="0"/>
              </a:rPr>
              <a:t>import</a:t>
            </a:r>
            <a:r>
              <a:rPr lang="en-US" sz="1600" b="1" dirty="0">
                <a:solidFill>
                  <a:prstClr val="black"/>
                </a:solidFill>
                <a:latin typeface="Courier New" panose="02070309020205020404" pitchFamily="49" charset="0"/>
                <a:cs typeface="Courier New" panose="02070309020205020404" pitchFamily="49" charset="0"/>
              </a:rPr>
              <a:t> </a:t>
            </a:r>
            <a:r>
              <a:rPr lang="en-US" sz="1600" b="1" dirty="0" err="1">
                <a:solidFill>
                  <a:prstClr val="black"/>
                </a:solidFill>
                <a:latin typeface="Courier New" panose="02070309020205020404" pitchFamily="49" charset="0"/>
                <a:cs typeface="Courier New" panose="02070309020205020404" pitchFamily="49" charset="0"/>
              </a:rPr>
              <a:t>matplotlib.pyplot</a:t>
            </a:r>
            <a:r>
              <a:rPr lang="en-US" sz="1600" b="1" dirty="0">
                <a:solidFill>
                  <a:prstClr val="black"/>
                </a:solidFill>
                <a:latin typeface="Courier New" panose="02070309020205020404" pitchFamily="49" charset="0"/>
                <a:cs typeface="Courier New" panose="02070309020205020404" pitchFamily="49" charset="0"/>
              </a:rPr>
              <a:t> </a:t>
            </a:r>
            <a:r>
              <a:rPr lang="en-US" sz="1600" b="1" dirty="0">
                <a:solidFill>
                  <a:srgbClr val="0070C0"/>
                </a:solidFill>
                <a:latin typeface="Courier New" panose="02070309020205020404" pitchFamily="49" charset="0"/>
                <a:cs typeface="Courier New" panose="02070309020205020404" pitchFamily="49" charset="0"/>
              </a:rPr>
              <a:t>as</a:t>
            </a:r>
            <a:r>
              <a:rPr lang="en-US" sz="1600" b="1" dirty="0">
                <a:solidFill>
                  <a:prstClr val="black"/>
                </a:solidFill>
                <a:latin typeface="Courier New" panose="02070309020205020404" pitchFamily="49" charset="0"/>
                <a:cs typeface="Courier New" panose="02070309020205020404" pitchFamily="49" charset="0"/>
              </a:rPr>
              <a:t> </a:t>
            </a:r>
            <a:r>
              <a:rPr lang="en-US" sz="1600" b="1" dirty="0" err="1">
                <a:solidFill>
                  <a:prstClr val="black"/>
                </a:solidFill>
                <a:latin typeface="Courier New" panose="02070309020205020404" pitchFamily="49" charset="0"/>
                <a:cs typeface="Courier New" panose="02070309020205020404" pitchFamily="49" charset="0"/>
              </a:rPr>
              <a:t>plt</a:t>
            </a:r>
            <a:r>
              <a:rPr lang="en-US" sz="1600" b="1" dirty="0">
                <a:solidFill>
                  <a:prstClr val="black"/>
                </a:solidFill>
                <a:latin typeface="Courier New" panose="02070309020205020404" pitchFamily="49" charset="0"/>
                <a:cs typeface="Courier New" panose="02070309020205020404" pitchFamily="49" charset="0"/>
              </a:rPr>
              <a:t> </a:t>
            </a:r>
          </a:p>
          <a:p>
            <a:r>
              <a:rPr lang="en-US" sz="1600" b="1" dirty="0">
                <a:solidFill>
                  <a:prstClr val="black"/>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x axis values </a:t>
            </a:r>
          </a:p>
          <a:p>
            <a:r>
              <a:rPr lang="en-US" sz="1600" b="1" dirty="0">
                <a:solidFill>
                  <a:prstClr val="black"/>
                </a:solidFill>
                <a:latin typeface="Courier New" panose="02070309020205020404" pitchFamily="49" charset="0"/>
                <a:cs typeface="Courier New" panose="02070309020205020404" pitchFamily="49" charset="0"/>
              </a:rPr>
              <a:t>x = [1,2,3,4,5,6] </a:t>
            </a:r>
          </a:p>
          <a:p>
            <a:r>
              <a:rPr lang="en-US" sz="1600" b="1" dirty="0">
                <a:solidFill>
                  <a:srgbClr val="00B050"/>
                </a:solidFill>
                <a:latin typeface="Courier New" panose="02070309020205020404" pitchFamily="49" charset="0"/>
                <a:cs typeface="Courier New" panose="02070309020205020404" pitchFamily="49" charset="0"/>
              </a:rPr>
              <a:t># corresponding y axis values </a:t>
            </a:r>
          </a:p>
          <a:p>
            <a:r>
              <a:rPr lang="en-US" sz="1600" b="1" dirty="0">
                <a:solidFill>
                  <a:prstClr val="black"/>
                </a:solidFill>
                <a:latin typeface="Courier New" panose="02070309020205020404" pitchFamily="49" charset="0"/>
                <a:cs typeface="Courier New" panose="02070309020205020404" pitchFamily="49" charset="0"/>
              </a:rPr>
              <a:t>y = [2,4,1,5,2,6] </a:t>
            </a:r>
          </a:p>
          <a:p>
            <a:r>
              <a:rPr lang="en-US" sz="1600" b="1" dirty="0">
                <a:solidFill>
                  <a:prstClr val="black"/>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plotting the points  </a:t>
            </a:r>
          </a:p>
          <a:p>
            <a:r>
              <a:rPr lang="en-US" sz="1600" b="1" dirty="0" err="1">
                <a:solidFill>
                  <a:prstClr val="black"/>
                </a:solidFill>
                <a:latin typeface="Courier New" panose="02070309020205020404" pitchFamily="49" charset="0"/>
                <a:cs typeface="Courier New" panose="02070309020205020404" pitchFamily="49" charset="0"/>
              </a:rPr>
              <a:t>plt.plot</a:t>
            </a:r>
            <a:r>
              <a:rPr lang="en-US" sz="1600" b="1" dirty="0">
                <a:solidFill>
                  <a:prstClr val="black"/>
                </a:solidFill>
                <a:latin typeface="Courier New" panose="02070309020205020404" pitchFamily="49" charset="0"/>
                <a:cs typeface="Courier New" panose="02070309020205020404" pitchFamily="49" charset="0"/>
              </a:rPr>
              <a:t>(x, y, color='</a:t>
            </a:r>
            <a:r>
              <a:rPr lang="en-US" sz="1600" b="1" dirty="0">
                <a:solidFill>
                  <a:srgbClr val="C00000"/>
                </a:solidFill>
                <a:latin typeface="Courier New" panose="02070309020205020404" pitchFamily="49" charset="0"/>
                <a:cs typeface="Courier New" panose="02070309020205020404" pitchFamily="49" charset="0"/>
              </a:rPr>
              <a:t>green</a:t>
            </a:r>
            <a:r>
              <a:rPr lang="en-US" sz="1600" b="1" dirty="0">
                <a:solidFill>
                  <a:prstClr val="black"/>
                </a:solidFill>
                <a:latin typeface="Courier New" panose="02070309020205020404" pitchFamily="49" charset="0"/>
                <a:cs typeface="Courier New" panose="02070309020205020404" pitchFamily="49" charset="0"/>
              </a:rPr>
              <a:t>', </a:t>
            </a:r>
            <a:r>
              <a:rPr lang="en-US" sz="1600" b="1" dirty="0" err="1">
                <a:solidFill>
                  <a:prstClr val="black"/>
                </a:solidFill>
                <a:latin typeface="Courier New" panose="02070309020205020404" pitchFamily="49" charset="0"/>
                <a:cs typeface="Courier New" panose="02070309020205020404" pitchFamily="49" charset="0"/>
              </a:rPr>
              <a:t>linestyle</a:t>
            </a:r>
            <a:r>
              <a:rPr lang="en-US" sz="1600" b="1" dirty="0">
                <a:solidFill>
                  <a:prstClr val="black"/>
                </a:solidFill>
                <a:latin typeface="Courier New" panose="02070309020205020404" pitchFamily="49" charset="0"/>
                <a:cs typeface="Courier New" panose="02070309020205020404" pitchFamily="49" charset="0"/>
              </a:rPr>
              <a:t>='</a:t>
            </a:r>
            <a:r>
              <a:rPr lang="en-US" sz="1600" b="1" dirty="0">
                <a:solidFill>
                  <a:srgbClr val="C00000"/>
                </a:solidFill>
                <a:latin typeface="Courier New" panose="02070309020205020404" pitchFamily="49" charset="0"/>
                <a:cs typeface="Courier New" panose="02070309020205020404" pitchFamily="49" charset="0"/>
              </a:rPr>
              <a:t>dashed</a:t>
            </a:r>
            <a:r>
              <a:rPr lang="en-US" sz="1600" b="1" dirty="0">
                <a:solidFill>
                  <a:prstClr val="black"/>
                </a:solidFill>
                <a:latin typeface="Courier New" panose="02070309020205020404" pitchFamily="49" charset="0"/>
                <a:cs typeface="Courier New" panose="02070309020205020404" pitchFamily="49" charset="0"/>
              </a:rPr>
              <a:t>', linewidth = 3, </a:t>
            </a:r>
          </a:p>
          <a:p>
            <a:r>
              <a:rPr lang="en-US" sz="1600" b="1" dirty="0">
                <a:solidFill>
                  <a:prstClr val="black"/>
                </a:solidFill>
                <a:latin typeface="Courier New" panose="02070309020205020404" pitchFamily="49" charset="0"/>
                <a:cs typeface="Courier New" panose="02070309020205020404" pitchFamily="49" charset="0"/>
              </a:rPr>
              <a:t>         marker='</a:t>
            </a:r>
            <a:r>
              <a:rPr lang="en-US" sz="1600" b="1" dirty="0">
                <a:solidFill>
                  <a:srgbClr val="C00000"/>
                </a:solidFill>
                <a:latin typeface="Courier New" panose="02070309020205020404" pitchFamily="49" charset="0"/>
                <a:cs typeface="Courier New" panose="02070309020205020404" pitchFamily="49" charset="0"/>
              </a:rPr>
              <a:t>o</a:t>
            </a:r>
            <a:r>
              <a:rPr lang="en-US" sz="1600" b="1" dirty="0">
                <a:solidFill>
                  <a:prstClr val="black"/>
                </a:solidFill>
                <a:latin typeface="Courier New" panose="02070309020205020404" pitchFamily="49" charset="0"/>
                <a:cs typeface="Courier New" panose="02070309020205020404" pitchFamily="49" charset="0"/>
              </a:rPr>
              <a:t>', </a:t>
            </a:r>
            <a:r>
              <a:rPr lang="en-US" sz="1600" b="1" dirty="0" err="1">
                <a:solidFill>
                  <a:prstClr val="black"/>
                </a:solidFill>
                <a:latin typeface="Courier New" panose="02070309020205020404" pitchFamily="49" charset="0"/>
                <a:cs typeface="Courier New" panose="02070309020205020404" pitchFamily="49" charset="0"/>
              </a:rPr>
              <a:t>markerfacecolor</a:t>
            </a:r>
            <a:r>
              <a:rPr lang="en-US" sz="1600" b="1" dirty="0">
                <a:solidFill>
                  <a:prstClr val="black"/>
                </a:solidFill>
                <a:latin typeface="Courier New" panose="02070309020205020404" pitchFamily="49" charset="0"/>
                <a:cs typeface="Courier New" panose="02070309020205020404" pitchFamily="49" charset="0"/>
              </a:rPr>
              <a:t>='</a:t>
            </a:r>
            <a:r>
              <a:rPr lang="en-US" sz="1600" b="1" dirty="0">
                <a:solidFill>
                  <a:srgbClr val="C00000"/>
                </a:solidFill>
                <a:latin typeface="Courier New" panose="02070309020205020404" pitchFamily="49" charset="0"/>
                <a:cs typeface="Courier New" panose="02070309020205020404" pitchFamily="49" charset="0"/>
              </a:rPr>
              <a:t>blue</a:t>
            </a:r>
            <a:r>
              <a:rPr lang="en-US" sz="1600" b="1" dirty="0">
                <a:solidFill>
                  <a:prstClr val="black"/>
                </a:solidFill>
                <a:latin typeface="Courier New" panose="02070309020205020404" pitchFamily="49" charset="0"/>
                <a:cs typeface="Courier New" panose="02070309020205020404" pitchFamily="49" charset="0"/>
              </a:rPr>
              <a:t>', </a:t>
            </a:r>
            <a:r>
              <a:rPr lang="en-US" sz="1600" b="1" dirty="0" err="1">
                <a:solidFill>
                  <a:prstClr val="black"/>
                </a:solidFill>
                <a:latin typeface="Courier New" panose="02070309020205020404" pitchFamily="49" charset="0"/>
                <a:cs typeface="Courier New" panose="02070309020205020404" pitchFamily="49" charset="0"/>
              </a:rPr>
              <a:t>markersize</a:t>
            </a:r>
            <a:r>
              <a:rPr lang="en-US" sz="1600" b="1" dirty="0">
                <a:solidFill>
                  <a:prstClr val="black"/>
                </a:solidFill>
                <a:latin typeface="Courier New" panose="02070309020205020404" pitchFamily="49" charset="0"/>
                <a:cs typeface="Courier New" panose="02070309020205020404" pitchFamily="49" charset="0"/>
              </a:rPr>
              <a:t>=12) </a:t>
            </a:r>
          </a:p>
          <a:p>
            <a:r>
              <a:rPr lang="en-US" sz="1600" b="1" dirty="0">
                <a:solidFill>
                  <a:prstClr val="black"/>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setting x and y axis range </a:t>
            </a:r>
          </a:p>
          <a:p>
            <a:r>
              <a:rPr lang="en-US" sz="1600" b="1" dirty="0" err="1">
                <a:solidFill>
                  <a:prstClr val="black"/>
                </a:solidFill>
                <a:latin typeface="Courier New" panose="02070309020205020404" pitchFamily="49" charset="0"/>
                <a:cs typeface="Courier New" panose="02070309020205020404" pitchFamily="49" charset="0"/>
              </a:rPr>
              <a:t>plt.ylim</a:t>
            </a:r>
            <a:r>
              <a:rPr lang="en-US" sz="1600" b="1" dirty="0">
                <a:solidFill>
                  <a:prstClr val="black"/>
                </a:solidFill>
                <a:latin typeface="Courier New" panose="02070309020205020404" pitchFamily="49" charset="0"/>
                <a:cs typeface="Courier New" panose="02070309020205020404" pitchFamily="49" charset="0"/>
              </a:rPr>
              <a:t>(1,8) </a:t>
            </a:r>
          </a:p>
          <a:p>
            <a:r>
              <a:rPr lang="en-US" sz="1600" b="1" dirty="0" err="1">
                <a:solidFill>
                  <a:prstClr val="black"/>
                </a:solidFill>
                <a:latin typeface="Courier New" panose="02070309020205020404" pitchFamily="49" charset="0"/>
                <a:cs typeface="Courier New" panose="02070309020205020404" pitchFamily="49" charset="0"/>
              </a:rPr>
              <a:t>plt.xlim</a:t>
            </a:r>
            <a:r>
              <a:rPr lang="en-US" sz="1600" b="1" dirty="0">
                <a:solidFill>
                  <a:prstClr val="black"/>
                </a:solidFill>
                <a:latin typeface="Courier New" panose="02070309020205020404" pitchFamily="49" charset="0"/>
                <a:cs typeface="Courier New" panose="02070309020205020404" pitchFamily="49" charset="0"/>
              </a:rPr>
              <a:t>(1,8) </a:t>
            </a:r>
          </a:p>
          <a:p>
            <a:r>
              <a:rPr lang="en-US" sz="1600" b="1" dirty="0">
                <a:solidFill>
                  <a:prstClr val="black"/>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naming the x axis </a:t>
            </a:r>
          </a:p>
          <a:p>
            <a:r>
              <a:rPr lang="en-US" sz="1600" b="1" dirty="0" err="1">
                <a:solidFill>
                  <a:prstClr val="black"/>
                </a:solidFill>
                <a:latin typeface="Courier New" panose="02070309020205020404" pitchFamily="49" charset="0"/>
                <a:cs typeface="Courier New" panose="02070309020205020404" pitchFamily="49" charset="0"/>
              </a:rPr>
              <a:t>plt.xlabel</a:t>
            </a:r>
            <a:r>
              <a:rPr lang="en-US" sz="1600" b="1" dirty="0">
                <a:solidFill>
                  <a:prstClr val="black"/>
                </a:solidFill>
                <a:latin typeface="Courier New" panose="02070309020205020404" pitchFamily="49" charset="0"/>
                <a:cs typeface="Courier New" panose="02070309020205020404" pitchFamily="49" charset="0"/>
              </a:rPr>
              <a:t>('</a:t>
            </a:r>
            <a:r>
              <a:rPr lang="en-US" sz="1600" b="1" dirty="0">
                <a:solidFill>
                  <a:srgbClr val="C00000"/>
                </a:solidFill>
                <a:latin typeface="Courier New" panose="02070309020205020404" pitchFamily="49" charset="0"/>
                <a:cs typeface="Courier New" panose="02070309020205020404" pitchFamily="49" charset="0"/>
              </a:rPr>
              <a:t>x - axis</a:t>
            </a:r>
            <a:r>
              <a:rPr lang="en-US" sz="1600" b="1" dirty="0">
                <a:solidFill>
                  <a:prstClr val="black"/>
                </a:solidFill>
                <a:latin typeface="Courier New" panose="02070309020205020404" pitchFamily="49" charset="0"/>
                <a:cs typeface="Courier New" panose="02070309020205020404" pitchFamily="49" charset="0"/>
              </a:rPr>
              <a:t>')</a:t>
            </a:r>
          </a:p>
          <a:p>
            <a:r>
              <a:rPr lang="en-US" sz="1600" b="1" dirty="0">
                <a:solidFill>
                  <a:srgbClr val="00B050"/>
                </a:solidFill>
                <a:latin typeface="Courier New" panose="02070309020205020404" pitchFamily="49" charset="0"/>
                <a:cs typeface="Courier New" panose="02070309020205020404" pitchFamily="49" charset="0"/>
              </a:rPr>
              <a:t># naming the y axis </a:t>
            </a:r>
          </a:p>
          <a:p>
            <a:r>
              <a:rPr lang="en-US" sz="1600" b="1" dirty="0" err="1">
                <a:solidFill>
                  <a:prstClr val="black"/>
                </a:solidFill>
                <a:latin typeface="Courier New" panose="02070309020205020404" pitchFamily="49" charset="0"/>
                <a:cs typeface="Courier New" panose="02070309020205020404" pitchFamily="49" charset="0"/>
              </a:rPr>
              <a:t>plt.ylabel</a:t>
            </a:r>
            <a:r>
              <a:rPr lang="en-US" sz="1600" b="1" dirty="0">
                <a:solidFill>
                  <a:prstClr val="black"/>
                </a:solidFill>
                <a:latin typeface="Courier New" panose="02070309020205020404" pitchFamily="49" charset="0"/>
                <a:cs typeface="Courier New" panose="02070309020205020404" pitchFamily="49" charset="0"/>
              </a:rPr>
              <a:t>('</a:t>
            </a:r>
            <a:r>
              <a:rPr lang="en-US" sz="1600" b="1" dirty="0">
                <a:solidFill>
                  <a:srgbClr val="C00000"/>
                </a:solidFill>
                <a:latin typeface="Courier New" panose="02070309020205020404" pitchFamily="49" charset="0"/>
                <a:cs typeface="Courier New" panose="02070309020205020404" pitchFamily="49" charset="0"/>
              </a:rPr>
              <a:t>y - axis</a:t>
            </a:r>
            <a:r>
              <a:rPr lang="en-US" sz="1600" b="1" dirty="0">
                <a:solidFill>
                  <a:prstClr val="black"/>
                </a:solidFill>
                <a:latin typeface="Courier New" panose="02070309020205020404" pitchFamily="49" charset="0"/>
                <a:cs typeface="Courier New" panose="02070309020205020404" pitchFamily="49" charset="0"/>
              </a:rPr>
              <a:t>') </a:t>
            </a:r>
          </a:p>
          <a:p>
            <a:r>
              <a:rPr lang="en-US" sz="1600" b="1" dirty="0">
                <a:solidFill>
                  <a:prstClr val="black"/>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giving a title to my graph </a:t>
            </a:r>
          </a:p>
          <a:p>
            <a:r>
              <a:rPr lang="en-US" sz="1600" b="1" dirty="0" err="1">
                <a:solidFill>
                  <a:prstClr val="black"/>
                </a:solidFill>
                <a:latin typeface="Courier New" panose="02070309020205020404" pitchFamily="49" charset="0"/>
                <a:cs typeface="Courier New" panose="02070309020205020404" pitchFamily="49" charset="0"/>
              </a:rPr>
              <a:t>plt.title</a:t>
            </a:r>
            <a:r>
              <a:rPr lang="en-US" sz="1600" b="1" dirty="0">
                <a:solidFill>
                  <a:prstClr val="black"/>
                </a:solidFill>
                <a:latin typeface="Courier New" panose="02070309020205020404" pitchFamily="49" charset="0"/>
                <a:cs typeface="Courier New" panose="02070309020205020404" pitchFamily="49" charset="0"/>
              </a:rPr>
              <a:t>('</a:t>
            </a:r>
            <a:r>
              <a:rPr lang="en-US" sz="1600" b="1" dirty="0">
                <a:solidFill>
                  <a:srgbClr val="C00000"/>
                </a:solidFill>
                <a:latin typeface="Courier New" panose="02070309020205020404" pitchFamily="49" charset="0"/>
                <a:cs typeface="Courier New" panose="02070309020205020404" pitchFamily="49" charset="0"/>
              </a:rPr>
              <a:t>Some cool customizations!</a:t>
            </a:r>
            <a:r>
              <a:rPr lang="en-US" sz="1600" b="1" dirty="0">
                <a:solidFill>
                  <a:prstClr val="black"/>
                </a:solidFill>
                <a:latin typeface="Courier New" panose="02070309020205020404" pitchFamily="49" charset="0"/>
                <a:cs typeface="Courier New" panose="02070309020205020404" pitchFamily="49" charset="0"/>
              </a:rPr>
              <a:t>') </a:t>
            </a:r>
          </a:p>
          <a:p>
            <a:r>
              <a:rPr lang="en-US" sz="1600" b="1" dirty="0">
                <a:solidFill>
                  <a:prstClr val="black"/>
                </a:solidFill>
                <a:latin typeface="Courier New" panose="02070309020205020404" pitchFamily="49" charset="0"/>
                <a:cs typeface="Courier New" panose="02070309020205020404" pitchFamily="49" charset="0"/>
              </a:rPr>
              <a:t>  </a:t>
            </a:r>
          </a:p>
          <a:p>
            <a:r>
              <a:rPr lang="en-US" sz="1600" b="1" dirty="0">
                <a:solidFill>
                  <a:srgbClr val="00B050"/>
                </a:solidFill>
                <a:latin typeface="Courier New" panose="02070309020205020404" pitchFamily="49" charset="0"/>
                <a:cs typeface="Courier New" panose="02070309020205020404" pitchFamily="49" charset="0"/>
              </a:rPr>
              <a:t># function to show the plot </a:t>
            </a:r>
          </a:p>
          <a:p>
            <a:r>
              <a:rPr lang="en-US" sz="1600" b="1" dirty="0" err="1">
                <a:solidFill>
                  <a:prstClr val="black"/>
                </a:solidFill>
                <a:latin typeface="Courier New" panose="02070309020205020404" pitchFamily="49" charset="0"/>
                <a:cs typeface="Courier New" panose="02070309020205020404" pitchFamily="49" charset="0"/>
              </a:rPr>
              <a:t>plt.show</a:t>
            </a:r>
            <a:r>
              <a:rPr lang="en-US" sz="1600" b="1" dirty="0">
                <a:solidFill>
                  <a:prstClr val="black"/>
                </a:solidFill>
                <a:latin typeface="Courier New" panose="02070309020205020404" pitchFamily="49" charset="0"/>
                <a:cs typeface="Courier New" panose="02070309020205020404" pitchFamily="49" charset="0"/>
              </a:rPr>
              <a:t>() </a:t>
            </a:r>
          </a:p>
        </p:txBody>
      </p:sp>
      <p:pic>
        <p:nvPicPr>
          <p:cNvPr id="6" name="Picture 4" descr="mp3">
            <a:extLst>
              <a:ext uri="{FF2B5EF4-FFF2-40B4-BE49-F238E27FC236}">
                <a16:creationId xmlns:a16="http://schemas.microsoft.com/office/drawing/2014/main" id="{EEF1C96C-23C8-F4C5-E1C9-69DD4AB72D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1795" y="3423865"/>
            <a:ext cx="3619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87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2A1C-A44D-96F1-17B9-16F26A40E039}"/>
              </a:ext>
            </a:extLst>
          </p:cNvPr>
          <p:cNvSpPr>
            <a:spLocks noGrp="1"/>
          </p:cNvSpPr>
          <p:nvPr>
            <p:ph type="title"/>
          </p:nvPr>
        </p:nvSpPr>
        <p:spPr/>
        <p:txBody>
          <a:bodyPr/>
          <a:lstStyle/>
          <a:p>
            <a:pPr algn="ctr"/>
            <a:r>
              <a:rPr lang="en-US" sz="3600" dirty="0">
                <a:latin typeface="Arial" panose="020B0604020202020204" pitchFamily="34" charset="0"/>
                <a:cs typeface="Arial" panose="020B0604020202020204" pitchFamily="34" charset="0"/>
              </a:rPr>
              <a:t>Plot</a:t>
            </a:r>
            <a:endParaRPr lang="fr-DZ" dirty="0"/>
          </a:p>
        </p:txBody>
      </p:sp>
      <p:sp>
        <p:nvSpPr>
          <p:cNvPr id="4" name="Slide Number Placeholder 3">
            <a:extLst>
              <a:ext uri="{FF2B5EF4-FFF2-40B4-BE49-F238E27FC236}">
                <a16:creationId xmlns:a16="http://schemas.microsoft.com/office/drawing/2014/main" id="{2C976F39-0FEE-2BD3-41D9-757744F83A8C}"/>
              </a:ext>
            </a:extLst>
          </p:cNvPr>
          <p:cNvSpPr>
            <a:spLocks noGrp="1"/>
          </p:cNvSpPr>
          <p:nvPr>
            <p:ph type="sldNum" sz="quarter" idx="10"/>
          </p:nvPr>
        </p:nvSpPr>
        <p:spPr/>
        <p:txBody>
          <a:bodyPr/>
          <a:lstStyle/>
          <a:p>
            <a:pPr>
              <a:defRPr/>
            </a:pPr>
            <a:endParaRPr lang="en-US" dirty="0"/>
          </a:p>
        </p:txBody>
      </p:sp>
      <p:pic>
        <p:nvPicPr>
          <p:cNvPr id="8" name="Picture 7" descr="Picture 43.png">
            <a:extLst>
              <a:ext uri="{FF2B5EF4-FFF2-40B4-BE49-F238E27FC236}">
                <a16:creationId xmlns:a16="http://schemas.microsoft.com/office/drawing/2014/main" id="{0FEE07C1-DE87-5DF7-AF32-732E23CED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065" y="1300976"/>
            <a:ext cx="8743555" cy="4495800"/>
          </a:xfrm>
          <a:prstGeom prst="rect">
            <a:avLst/>
          </a:prstGeom>
        </p:spPr>
      </p:pic>
      <p:sp>
        <p:nvSpPr>
          <p:cNvPr id="9" name="TextBox 8">
            <a:extLst>
              <a:ext uri="{FF2B5EF4-FFF2-40B4-BE49-F238E27FC236}">
                <a16:creationId xmlns:a16="http://schemas.microsoft.com/office/drawing/2014/main" id="{DC5DAAE1-7CE7-3CAD-01F6-76429867723A}"/>
              </a:ext>
            </a:extLst>
          </p:cNvPr>
          <p:cNvSpPr txBox="1"/>
          <p:nvPr/>
        </p:nvSpPr>
        <p:spPr>
          <a:xfrm>
            <a:off x="2233961" y="5901466"/>
            <a:ext cx="7315200" cy="646331"/>
          </a:xfrm>
          <a:prstGeom prst="rect">
            <a:avLst/>
          </a:prstGeom>
          <a:solidFill>
            <a:schemeClr val="accent1">
              <a:lumMod val="20000"/>
              <a:lumOff val="80000"/>
            </a:schemeClr>
          </a:solidFill>
        </p:spPr>
        <p:txBody>
          <a:bodyPr wrap="square" rtlCol="0">
            <a:spAutoFit/>
          </a:bodyPr>
          <a:lstStyle/>
          <a:p>
            <a:pPr algn="ctr"/>
            <a:r>
              <a:rPr lang="en-US" dirty="0">
                <a:solidFill>
                  <a:schemeClr val="accent2"/>
                </a:solidFill>
              </a:rPr>
              <a:t>We can group these options into functions as usual, but remember that they are operating on a global, hidden variable</a:t>
            </a:r>
          </a:p>
        </p:txBody>
      </p:sp>
    </p:spTree>
    <p:extLst>
      <p:ext uri="{BB962C8B-B14F-4D97-AF65-F5344CB8AC3E}">
        <p14:creationId xmlns:p14="http://schemas.microsoft.com/office/powerpoint/2010/main" val="333149018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D35CD-F861-2A65-1220-D6B300C9F607}"/>
              </a:ext>
            </a:extLst>
          </p:cNvPr>
          <p:cNvSpPr>
            <a:spLocks noGrp="1"/>
          </p:cNvSpPr>
          <p:nvPr>
            <p:ph type="title"/>
          </p:nvPr>
        </p:nvSpPr>
        <p:spPr/>
        <p:txBody>
          <a:bodyPr/>
          <a:lstStyle/>
          <a:p>
            <a:r>
              <a:rPr lang="fr-FR" b="0" i="0" dirty="0" err="1">
                <a:effectLst/>
                <a:latin typeface="Arial" panose="020B0604020202020204" pitchFamily="34" charset="0"/>
                <a:cs typeface="Arial" panose="020B0604020202020204" pitchFamily="34" charset="0"/>
              </a:rPr>
              <a:t>Boxplots</a:t>
            </a:r>
            <a:endParaRPr lang="fr-DZ" dirty="0"/>
          </a:p>
        </p:txBody>
      </p:sp>
      <p:sp>
        <p:nvSpPr>
          <p:cNvPr id="4" name="Slide Number Placeholder 3">
            <a:extLst>
              <a:ext uri="{FF2B5EF4-FFF2-40B4-BE49-F238E27FC236}">
                <a16:creationId xmlns:a16="http://schemas.microsoft.com/office/drawing/2014/main" id="{FF6FB87B-4764-6F39-CDE8-D865719ABEDD}"/>
              </a:ext>
            </a:extLst>
          </p:cNvPr>
          <p:cNvSpPr>
            <a:spLocks noGrp="1"/>
          </p:cNvSpPr>
          <p:nvPr>
            <p:ph type="sldNum" sz="quarter" idx="10"/>
          </p:nvPr>
        </p:nvSpPr>
        <p:spPr/>
        <p:txBody>
          <a:bodyPr/>
          <a:lstStyle/>
          <a:p>
            <a:pPr>
              <a:defRPr/>
            </a:pPr>
            <a:endParaRPr lang="en-US" dirty="0"/>
          </a:p>
        </p:txBody>
      </p:sp>
      <p:pic>
        <p:nvPicPr>
          <p:cNvPr id="6" name="Picture 5">
            <a:extLst>
              <a:ext uri="{FF2B5EF4-FFF2-40B4-BE49-F238E27FC236}">
                <a16:creationId xmlns:a16="http://schemas.microsoft.com/office/drawing/2014/main" id="{A65F0B40-9D14-518B-0A1E-1C52349534AA}"/>
              </a:ext>
            </a:extLst>
          </p:cNvPr>
          <p:cNvPicPr>
            <a:picLocks noChangeAspect="1"/>
          </p:cNvPicPr>
          <p:nvPr/>
        </p:nvPicPr>
        <p:blipFill>
          <a:blip r:embed="rId2"/>
          <a:stretch>
            <a:fillRect/>
          </a:stretch>
        </p:blipFill>
        <p:spPr>
          <a:xfrm>
            <a:off x="1010868" y="1601513"/>
            <a:ext cx="9669224" cy="4782217"/>
          </a:xfrm>
          <a:prstGeom prst="rect">
            <a:avLst/>
          </a:prstGeom>
        </p:spPr>
      </p:pic>
    </p:spTree>
    <p:extLst>
      <p:ext uri="{BB962C8B-B14F-4D97-AF65-F5344CB8AC3E}">
        <p14:creationId xmlns:p14="http://schemas.microsoft.com/office/powerpoint/2010/main" val="311682781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0F37A-9B9E-9F44-394E-DCA8B421118E}"/>
              </a:ext>
            </a:extLst>
          </p:cNvPr>
          <p:cNvSpPr>
            <a:spLocks noGrp="1"/>
          </p:cNvSpPr>
          <p:nvPr>
            <p:ph type="title"/>
          </p:nvPr>
        </p:nvSpPr>
        <p:spPr/>
        <p:txBody>
          <a:bodyPr/>
          <a:lstStyle/>
          <a:p>
            <a:r>
              <a:rPr lang="fr-FR" b="0" i="0" dirty="0" err="1">
                <a:effectLst/>
                <a:latin typeface="Arial" panose="020B0604020202020204" pitchFamily="34" charset="0"/>
                <a:cs typeface="Arial" panose="020B0604020202020204" pitchFamily="34" charset="0"/>
              </a:rPr>
              <a:t>Boxplots</a:t>
            </a:r>
            <a:endParaRPr lang="fr-DZ" dirty="0"/>
          </a:p>
        </p:txBody>
      </p:sp>
      <p:sp>
        <p:nvSpPr>
          <p:cNvPr id="3" name="Content Placeholder 2">
            <a:extLst>
              <a:ext uri="{FF2B5EF4-FFF2-40B4-BE49-F238E27FC236}">
                <a16:creationId xmlns:a16="http://schemas.microsoft.com/office/drawing/2014/main" id="{4E9FCA07-CDD2-70B8-E3A0-62F3DF4A47E3}"/>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A0FACF5A-FFC2-04B7-07FD-52EBE4E5CD00}"/>
              </a:ext>
            </a:extLst>
          </p:cNvPr>
          <p:cNvSpPr>
            <a:spLocks noGrp="1"/>
          </p:cNvSpPr>
          <p:nvPr>
            <p:ph type="sldNum" sz="quarter" idx="10"/>
          </p:nvPr>
        </p:nvSpPr>
        <p:spPr/>
        <p:txBody>
          <a:bodyPr/>
          <a:lstStyle/>
          <a:p>
            <a:pPr>
              <a:defRPr/>
            </a:pPr>
            <a:endParaRPr lang="en-US" dirty="0"/>
          </a:p>
        </p:txBody>
      </p:sp>
      <p:pic>
        <p:nvPicPr>
          <p:cNvPr id="6" name="Picture 5">
            <a:extLst>
              <a:ext uri="{FF2B5EF4-FFF2-40B4-BE49-F238E27FC236}">
                <a16:creationId xmlns:a16="http://schemas.microsoft.com/office/drawing/2014/main" id="{44A8FB92-14BC-C9E9-ADC2-151E61CA103A}"/>
              </a:ext>
            </a:extLst>
          </p:cNvPr>
          <p:cNvPicPr>
            <a:picLocks noChangeAspect="1"/>
          </p:cNvPicPr>
          <p:nvPr/>
        </p:nvPicPr>
        <p:blipFill>
          <a:blip r:embed="rId2"/>
          <a:stretch>
            <a:fillRect/>
          </a:stretch>
        </p:blipFill>
        <p:spPr>
          <a:xfrm>
            <a:off x="227781" y="1440747"/>
            <a:ext cx="11736438" cy="4810796"/>
          </a:xfrm>
          <a:prstGeom prst="rect">
            <a:avLst/>
          </a:prstGeom>
        </p:spPr>
      </p:pic>
      <p:sp>
        <p:nvSpPr>
          <p:cNvPr id="5" name="Rectangle 4">
            <a:extLst>
              <a:ext uri="{FF2B5EF4-FFF2-40B4-BE49-F238E27FC236}">
                <a16:creationId xmlns:a16="http://schemas.microsoft.com/office/drawing/2014/main" id="{E1C4F2D7-71F3-4243-993B-D17B9594CE57}"/>
              </a:ext>
            </a:extLst>
          </p:cNvPr>
          <p:cNvSpPr/>
          <p:nvPr/>
        </p:nvSpPr>
        <p:spPr>
          <a:xfrm>
            <a:off x="4896740" y="3093578"/>
            <a:ext cx="1948441" cy="14869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000000"/>
              </a:solidFill>
              <a:latin typeface="CMR9"/>
            </a:endParaRPr>
          </a:p>
        </p:txBody>
      </p:sp>
    </p:spTree>
    <p:extLst>
      <p:ext uri="{BB962C8B-B14F-4D97-AF65-F5344CB8AC3E}">
        <p14:creationId xmlns:p14="http://schemas.microsoft.com/office/powerpoint/2010/main" val="35261165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A59C-38A7-F3E5-BD99-A314DA32F852}"/>
              </a:ext>
            </a:extLst>
          </p:cNvPr>
          <p:cNvSpPr>
            <a:spLocks noGrp="1"/>
          </p:cNvSpPr>
          <p:nvPr>
            <p:ph type="title"/>
          </p:nvPr>
        </p:nvSpPr>
        <p:spPr/>
        <p:txBody>
          <a:bodyPr>
            <a:normAutofit fontScale="90000"/>
          </a:bodyPr>
          <a:lstStyle/>
          <a:p>
            <a:pPr algn="ctr"/>
            <a:r>
              <a:rPr lang="fr-FR" b="0" i="0" dirty="0" err="1">
                <a:effectLst/>
                <a:latin typeface="Arial" panose="020B0604020202020204" pitchFamily="34" charset="0"/>
                <a:cs typeface="Arial" panose="020B0604020202020204" pitchFamily="34" charset="0"/>
              </a:rPr>
              <a:t>Boxplots</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CCA39CE-1239-D9A1-BF78-7A87007E7745}"/>
              </a:ext>
            </a:extLst>
          </p:cNvPr>
          <p:cNvSpPr>
            <a:spLocks noGrp="1"/>
          </p:cNvSpPr>
          <p:nvPr>
            <p:ph idx="1"/>
          </p:nvPr>
        </p:nvSpPr>
        <p:spPr>
          <a:xfrm>
            <a:off x="609600" y="1388282"/>
            <a:ext cx="10608527" cy="5058078"/>
          </a:xfrm>
        </p:spPr>
        <p:txBody>
          <a:bodyPr/>
          <a:lstStyle/>
          <a:p>
            <a:r>
              <a:rPr lang="en-US" dirty="0"/>
              <a:t>import </a:t>
            </a:r>
            <a:r>
              <a:rPr lang="en-US" dirty="0" err="1"/>
              <a:t>matplotlib.pyplot</a:t>
            </a:r>
            <a:r>
              <a:rPr lang="en-US" dirty="0"/>
              <a:t> as </a:t>
            </a:r>
            <a:r>
              <a:rPr lang="en-US" dirty="0" err="1"/>
              <a:t>plt</a:t>
            </a:r>
            <a:endParaRPr lang="en-US" dirty="0"/>
          </a:p>
          <a:p>
            <a:r>
              <a:rPr lang="en-US" dirty="0"/>
              <a:t>import </a:t>
            </a:r>
            <a:r>
              <a:rPr lang="en-US" dirty="0" err="1"/>
              <a:t>numpy</a:t>
            </a:r>
            <a:r>
              <a:rPr lang="en-US" dirty="0"/>
              <a:t> as np</a:t>
            </a:r>
          </a:p>
          <a:p>
            <a:endParaRPr lang="en-US" dirty="0"/>
          </a:p>
          <a:p>
            <a:r>
              <a:rPr lang="en-US" dirty="0"/>
              <a:t>x1 = </a:t>
            </a:r>
            <a:r>
              <a:rPr lang="en-US" dirty="0" err="1"/>
              <a:t>np.linspace</a:t>
            </a:r>
            <a:r>
              <a:rPr lang="en-US" dirty="0"/>
              <a:t>(0, 20, 140)</a:t>
            </a:r>
          </a:p>
          <a:p>
            <a:r>
              <a:rPr lang="en-US" dirty="0"/>
              <a:t>x1 = </a:t>
            </a:r>
            <a:r>
              <a:rPr lang="en-US" dirty="0" err="1"/>
              <a:t>np.random.randint</a:t>
            </a:r>
            <a:r>
              <a:rPr lang="en-US" dirty="0"/>
              <a:t>(1, 20, size=(140))</a:t>
            </a:r>
          </a:p>
          <a:p>
            <a:r>
              <a:rPr lang="en-US" dirty="0"/>
              <a:t>fig, ax = </a:t>
            </a:r>
            <a:r>
              <a:rPr lang="en-US" dirty="0" err="1"/>
              <a:t>plt.subplots</a:t>
            </a:r>
            <a:r>
              <a:rPr lang="en-US" dirty="0"/>
              <a:t>()</a:t>
            </a:r>
          </a:p>
          <a:p>
            <a:r>
              <a:rPr lang="en-US" dirty="0" err="1"/>
              <a:t>ax.boxplot</a:t>
            </a:r>
            <a:r>
              <a:rPr lang="en-US" dirty="0"/>
              <a:t>([x1, x2])</a:t>
            </a:r>
          </a:p>
          <a:p>
            <a:endParaRPr lang="en-US" dirty="0"/>
          </a:p>
          <a:p>
            <a:r>
              <a:rPr lang="en-US" dirty="0" err="1"/>
              <a:t>plt.show</a:t>
            </a:r>
            <a:r>
              <a:rPr lang="en-US" dirty="0"/>
              <a:t>()</a:t>
            </a:r>
          </a:p>
        </p:txBody>
      </p:sp>
      <p:sp>
        <p:nvSpPr>
          <p:cNvPr id="4" name="Slide Number Placeholder 3">
            <a:extLst>
              <a:ext uri="{FF2B5EF4-FFF2-40B4-BE49-F238E27FC236}">
                <a16:creationId xmlns:a16="http://schemas.microsoft.com/office/drawing/2014/main" id="{8A8A2BAD-C888-6F1A-B7BB-3444E93588D6}"/>
              </a:ext>
            </a:extLst>
          </p:cNvPr>
          <p:cNvSpPr>
            <a:spLocks noGrp="1"/>
          </p:cNvSpPr>
          <p:nvPr>
            <p:ph type="sldNum" sz="quarter" idx="10"/>
          </p:nvPr>
        </p:nvSpPr>
        <p:spPr/>
        <p:txBody>
          <a:bodyPr/>
          <a:lstStyle/>
          <a:p>
            <a:pPr>
              <a:defRPr/>
            </a:pPr>
            <a:endParaRPr lang="en-US" dirty="0"/>
          </a:p>
        </p:txBody>
      </p:sp>
      <p:pic>
        <p:nvPicPr>
          <p:cNvPr id="9" name="Picture 8">
            <a:extLst>
              <a:ext uri="{FF2B5EF4-FFF2-40B4-BE49-F238E27FC236}">
                <a16:creationId xmlns:a16="http://schemas.microsoft.com/office/drawing/2014/main" id="{CD9CF4AE-1401-D752-C5E7-0F759D0934DD}"/>
              </a:ext>
            </a:extLst>
          </p:cNvPr>
          <p:cNvPicPr>
            <a:picLocks noChangeAspect="1"/>
          </p:cNvPicPr>
          <p:nvPr/>
        </p:nvPicPr>
        <p:blipFill>
          <a:blip r:embed="rId2"/>
          <a:stretch>
            <a:fillRect/>
          </a:stretch>
        </p:blipFill>
        <p:spPr>
          <a:xfrm>
            <a:off x="6981492" y="2198824"/>
            <a:ext cx="4842587" cy="3050273"/>
          </a:xfrm>
          <a:prstGeom prst="rect">
            <a:avLst/>
          </a:prstGeom>
        </p:spPr>
      </p:pic>
    </p:spTree>
    <p:extLst>
      <p:ext uri="{BB962C8B-B14F-4D97-AF65-F5344CB8AC3E}">
        <p14:creationId xmlns:p14="http://schemas.microsoft.com/office/powerpoint/2010/main" val="21011105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6E2A1-2DAB-82E3-85E8-539A59D4E6CB}"/>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Correlation</a:t>
            </a:r>
            <a:r>
              <a:rPr lang="fr-FR" dirty="0">
                <a:latin typeface="Arial" panose="020B0604020202020204" pitchFamily="34" charset="0"/>
                <a:cs typeface="Arial" panose="020B0604020202020204" pitchFamily="34" charset="0"/>
              </a:rPr>
              <a:t> matrix</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5D9F58-7A2D-41D4-6746-E8C4C580DB1D}"/>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7DF2A7B9-CCC2-3EB8-8BE3-2BDE2F42E4F1}"/>
              </a:ext>
            </a:extLst>
          </p:cNvPr>
          <p:cNvSpPr>
            <a:spLocks noGrp="1"/>
          </p:cNvSpPr>
          <p:nvPr>
            <p:ph type="sldNum" sz="quarter" idx="10"/>
          </p:nvPr>
        </p:nvSpPr>
        <p:spPr/>
        <p:txBody>
          <a:bodyPr/>
          <a:lstStyle/>
          <a:p>
            <a:pPr>
              <a:defRPr/>
            </a:pPr>
            <a:endParaRPr lang="en-US" dirty="0"/>
          </a:p>
        </p:txBody>
      </p:sp>
      <p:pic>
        <p:nvPicPr>
          <p:cNvPr id="6" name="Image 5">
            <a:extLst>
              <a:ext uri="{FF2B5EF4-FFF2-40B4-BE49-F238E27FC236}">
                <a16:creationId xmlns:a16="http://schemas.microsoft.com/office/drawing/2014/main" id="{7A843820-6E47-5D79-B0AC-43575CC454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857" y="1388282"/>
            <a:ext cx="6734285" cy="505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711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5F90-D5FC-B536-8290-F93DD73F207D}"/>
              </a:ext>
            </a:extLst>
          </p:cNvPr>
          <p:cNvSpPr>
            <a:spLocks noGrp="1"/>
          </p:cNvSpPr>
          <p:nvPr>
            <p:ph type="title"/>
          </p:nvPr>
        </p:nvSpPr>
        <p:spPr/>
        <p:txBody>
          <a:bodyPr/>
          <a:lstStyle/>
          <a:p>
            <a:endParaRPr lang="fr-DZ"/>
          </a:p>
        </p:txBody>
      </p:sp>
      <p:sp>
        <p:nvSpPr>
          <p:cNvPr id="4" name="Slide Number Placeholder 3">
            <a:extLst>
              <a:ext uri="{FF2B5EF4-FFF2-40B4-BE49-F238E27FC236}">
                <a16:creationId xmlns:a16="http://schemas.microsoft.com/office/drawing/2014/main" id="{60D00D2B-F9D9-33C5-4D64-666E66FCEC26}"/>
              </a:ext>
            </a:extLst>
          </p:cNvPr>
          <p:cNvSpPr>
            <a:spLocks noGrp="1"/>
          </p:cNvSpPr>
          <p:nvPr>
            <p:ph type="sldNum" sz="quarter" idx="10"/>
          </p:nvPr>
        </p:nvSpPr>
        <p:spPr/>
        <p:txBody>
          <a:bodyPr/>
          <a:lstStyle/>
          <a:p>
            <a:pPr>
              <a:defRPr/>
            </a:pPr>
            <a:endParaRPr lang="en-US" dirty="0"/>
          </a:p>
        </p:txBody>
      </p:sp>
      <p:pic>
        <p:nvPicPr>
          <p:cNvPr id="5" name="Image 4">
            <a:extLst>
              <a:ext uri="{FF2B5EF4-FFF2-40B4-BE49-F238E27FC236}">
                <a16:creationId xmlns:a16="http://schemas.microsoft.com/office/drawing/2014/main" id="{F4A235F7-C354-B472-B6CE-B53252B04A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3366" y="1380944"/>
            <a:ext cx="7307766" cy="4930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447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00BD-392C-7EBB-00C2-3C348773280C}"/>
              </a:ext>
            </a:extLst>
          </p:cNvPr>
          <p:cNvSpPr>
            <a:spLocks noGrp="1"/>
          </p:cNvSpPr>
          <p:nvPr>
            <p:ph type="title"/>
          </p:nvPr>
        </p:nvSpPr>
        <p:spPr/>
        <p:txBody>
          <a:bodyPr/>
          <a:lstStyle/>
          <a:p>
            <a:r>
              <a:rPr lang="fr-FR" dirty="0"/>
              <a:t>Data </a:t>
            </a:r>
            <a:r>
              <a:rPr lang="fr-FR" dirty="0" err="1"/>
              <a:t>Preparation</a:t>
            </a:r>
            <a:r>
              <a:rPr lang="fr-FR" dirty="0"/>
              <a:t> </a:t>
            </a:r>
            <a:r>
              <a:rPr lang="fr-FR" dirty="0" err="1"/>
              <a:t>Steps</a:t>
            </a:r>
            <a:br>
              <a:rPr lang="fr-FR" dirty="0">
                <a:latin typeface="Arial" panose="020B0604020202020204" pitchFamily="34" charset="0"/>
                <a:cs typeface="Arial" panose="020B0604020202020204" pitchFamily="34" charset="0"/>
              </a:rPr>
            </a:br>
            <a:r>
              <a:rPr lang="fr-FR" dirty="0" err="1">
                <a:latin typeface="Arial" panose="020B0604020202020204" pitchFamily="34" charset="0"/>
                <a:cs typeface="Arial" panose="020B0604020202020204" pitchFamily="34" charset="0"/>
              </a:rPr>
              <a:t>Feature</a:t>
            </a:r>
            <a:r>
              <a:rPr lang="fr-FR" dirty="0">
                <a:latin typeface="Arial" panose="020B0604020202020204" pitchFamily="34" charset="0"/>
                <a:cs typeface="Arial" panose="020B0604020202020204" pitchFamily="34" charset="0"/>
              </a:rPr>
              <a:t> Engineering Methods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1CDBD1B-A4AB-4F40-E619-B143B117E0B5}"/>
              </a:ext>
            </a:extLst>
          </p:cNvPr>
          <p:cNvSpPr>
            <a:spLocks noGrp="1"/>
          </p:cNvSpPr>
          <p:nvPr>
            <p:ph type="sldNum" sz="quarter" idx="10"/>
          </p:nvPr>
        </p:nvSpPr>
        <p:spPr/>
        <p:txBody>
          <a:bodyPr/>
          <a:lstStyle/>
          <a:p>
            <a:pPr>
              <a:defRPr/>
            </a:pPr>
            <a:fld id="{326C6059-A255-C24B-AAEC-93A3405961B0}" type="slidenum">
              <a:rPr lang="en-US" smtClean="0"/>
              <a:pPr>
                <a:defRPr/>
              </a:pPr>
              <a:t>158</a:t>
            </a:fld>
            <a:endParaRPr lang="en-US" dirty="0"/>
          </a:p>
        </p:txBody>
      </p:sp>
      <p:pic>
        <p:nvPicPr>
          <p:cNvPr id="6" name="Picture 5">
            <a:extLst>
              <a:ext uri="{FF2B5EF4-FFF2-40B4-BE49-F238E27FC236}">
                <a16:creationId xmlns:a16="http://schemas.microsoft.com/office/drawing/2014/main" id="{DDA42D2E-34A5-458F-1BF4-048D4AFBC3AE}"/>
              </a:ext>
            </a:extLst>
          </p:cNvPr>
          <p:cNvPicPr>
            <a:picLocks noChangeAspect="1"/>
          </p:cNvPicPr>
          <p:nvPr/>
        </p:nvPicPr>
        <p:blipFill>
          <a:blip r:embed="rId2"/>
          <a:stretch>
            <a:fillRect/>
          </a:stretch>
        </p:blipFill>
        <p:spPr>
          <a:xfrm>
            <a:off x="127754" y="2150457"/>
            <a:ext cx="11936491" cy="3391373"/>
          </a:xfrm>
          <a:prstGeom prst="rect">
            <a:avLst/>
          </a:prstGeom>
        </p:spPr>
      </p:pic>
    </p:spTree>
    <p:extLst>
      <p:ext uri="{BB962C8B-B14F-4D97-AF65-F5344CB8AC3E}">
        <p14:creationId xmlns:p14="http://schemas.microsoft.com/office/powerpoint/2010/main" val="15418067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00BD-392C-7EBB-00C2-3C348773280C}"/>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Feature</a:t>
            </a:r>
            <a:r>
              <a:rPr lang="fr-FR" dirty="0">
                <a:latin typeface="Arial" panose="020B0604020202020204" pitchFamily="34" charset="0"/>
                <a:cs typeface="Arial" panose="020B0604020202020204" pitchFamily="34" charset="0"/>
              </a:rPr>
              <a:t> engineering </a:t>
            </a:r>
            <a:r>
              <a:rPr lang="fr-FR" dirty="0" err="1">
                <a:latin typeface="Arial" panose="020B0604020202020204" pitchFamily="34" charset="0"/>
                <a:cs typeface="Arial" panose="020B0604020202020204" pitchFamily="34" charset="0"/>
              </a:rPr>
              <a:t>methods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1CDBD1B-A4AB-4F40-E619-B143B117E0B5}"/>
              </a:ext>
            </a:extLst>
          </p:cNvPr>
          <p:cNvSpPr>
            <a:spLocks noGrp="1"/>
          </p:cNvSpPr>
          <p:nvPr>
            <p:ph type="sldNum" sz="quarter" idx="10"/>
          </p:nvPr>
        </p:nvSpPr>
        <p:spPr/>
        <p:txBody>
          <a:bodyPr/>
          <a:lstStyle/>
          <a:p>
            <a:pPr>
              <a:defRPr/>
            </a:pPr>
            <a:fld id="{326C6059-A255-C24B-AAEC-93A3405961B0}" type="slidenum">
              <a:rPr lang="en-US" smtClean="0"/>
              <a:pPr>
                <a:defRPr/>
              </a:pPr>
              <a:t>159</a:t>
            </a:fld>
            <a:endParaRPr lang="en-US" dirty="0"/>
          </a:p>
        </p:txBody>
      </p:sp>
      <p:pic>
        <p:nvPicPr>
          <p:cNvPr id="6" name="Picture 5">
            <a:extLst>
              <a:ext uri="{FF2B5EF4-FFF2-40B4-BE49-F238E27FC236}">
                <a16:creationId xmlns:a16="http://schemas.microsoft.com/office/drawing/2014/main" id="{DDA42D2E-34A5-458F-1BF4-048D4AFBC3AE}"/>
              </a:ext>
            </a:extLst>
          </p:cNvPr>
          <p:cNvPicPr>
            <a:picLocks noChangeAspect="1"/>
          </p:cNvPicPr>
          <p:nvPr/>
        </p:nvPicPr>
        <p:blipFill>
          <a:blip r:embed="rId2"/>
          <a:stretch>
            <a:fillRect/>
          </a:stretch>
        </p:blipFill>
        <p:spPr>
          <a:xfrm>
            <a:off x="127754" y="2150457"/>
            <a:ext cx="11936491" cy="3391373"/>
          </a:xfrm>
          <a:prstGeom prst="rect">
            <a:avLst/>
          </a:prstGeom>
        </p:spPr>
      </p:pic>
      <p:sp>
        <p:nvSpPr>
          <p:cNvPr id="3" name="Oval 2">
            <a:extLst>
              <a:ext uri="{FF2B5EF4-FFF2-40B4-BE49-F238E27FC236}">
                <a16:creationId xmlns:a16="http://schemas.microsoft.com/office/drawing/2014/main" id="{B8F4375B-ECB5-DCD8-B57B-A5C673C408E4}"/>
              </a:ext>
            </a:extLst>
          </p:cNvPr>
          <p:cNvSpPr/>
          <p:nvPr/>
        </p:nvSpPr>
        <p:spPr>
          <a:xfrm>
            <a:off x="0" y="2786743"/>
            <a:ext cx="2627086" cy="2583543"/>
          </a:xfrm>
          <a:prstGeom prst="ellipse">
            <a:avLst/>
          </a:prstGeom>
          <a:noFill/>
          <a:ln w="7620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Tree>
    <p:extLst>
      <p:ext uri="{BB962C8B-B14F-4D97-AF65-F5344CB8AC3E}">
        <p14:creationId xmlns:p14="http://schemas.microsoft.com/office/powerpoint/2010/main" val="1844204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6ADD79-E1FA-94C7-ECF6-6A3AC27004A0}"/>
              </a:ext>
            </a:extLst>
          </p:cNvPr>
          <p:cNvSpPr>
            <a:spLocks noGrp="1"/>
          </p:cNvSpPr>
          <p:nvPr>
            <p:ph type="sldNum" sz="quarter" idx="10"/>
          </p:nvPr>
        </p:nvSpPr>
        <p:spPr/>
        <p:txBody>
          <a:bodyPr/>
          <a:lstStyle/>
          <a:p>
            <a:pPr>
              <a:defRPr/>
            </a:pPr>
            <a:fld id="{326C6059-A255-C24B-AAEC-93A3405961B0}" type="slidenum">
              <a:rPr lang="en-US" smtClean="0"/>
              <a:pPr>
                <a:defRPr/>
              </a:pPr>
              <a:t>16</a:t>
            </a:fld>
            <a:endParaRPr lang="en-US" dirty="0"/>
          </a:p>
        </p:txBody>
      </p:sp>
      <p:sp>
        <p:nvSpPr>
          <p:cNvPr id="5" name="Title 1">
            <a:extLst>
              <a:ext uri="{FF2B5EF4-FFF2-40B4-BE49-F238E27FC236}">
                <a16:creationId xmlns:a16="http://schemas.microsoft.com/office/drawing/2014/main" id="{C056BEB8-6C1E-1762-1700-9846E4047FA9}"/>
              </a:ext>
            </a:extLst>
          </p:cNvPr>
          <p:cNvSpPr>
            <a:spLocks noGrp="1"/>
          </p:cNvSpPr>
          <p:nvPr>
            <p:ph type="title"/>
          </p:nvPr>
        </p:nvSpPr>
        <p:spPr>
          <a:xfrm>
            <a:off x="274800" y="3226934"/>
            <a:ext cx="10972800" cy="792162"/>
          </a:xfrm>
        </p:spPr>
        <p:txBody>
          <a:bodyPr/>
          <a:lstStyle/>
          <a:p>
            <a:r>
              <a:rPr lang="fr-FR" dirty="0">
                <a:latin typeface="Arial" panose="020B0604020202020204" pitchFamily="34" charset="0"/>
                <a:cs typeface="Arial" panose="020B0604020202020204" pitchFamily="34" charset="0"/>
              </a:rPr>
              <a:t>Example of applications</a:t>
            </a:r>
            <a:endParaRPr lang="fr-DZ"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73452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44ECC-6549-4F76-AB55-456E97A036A8}"/>
              </a:ext>
            </a:extLst>
          </p:cNvPr>
          <p:cNvSpPr>
            <a:spLocks noGrp="1"/>
          </p:cNvSpPr>
          <p:nvPr>
            <p:ph type="title"/>
          </p:nvPr>
        </p:nvSpPr>
        <p:spPr/>
        <p:txBody>
          <a:bodyPr/>
          <a:lstStyle/>
          <a:p>
            <a:r>
              <a:rPr lang="fr-FR" dirty="0"/>
              <a:t>Imputation</a:t>
            </a:r>
            <a:br>
              <a:rPr lang="fr-FR" dirty="0"/>
            </a:br>
            <a:endParaRPr lang="fr-DZ" dirty="0"/>
          </a:p>
        </p:txBody>
      </p:sp>
      <p:sp>
        <p:nvSpPr>
          <p:cNvPr id="3" name="Content Placeholder 2">
            <a:extLst>
              <a:ext uri="{FF2B5EF4-FFF2-40B4-BE49-F238E27FC236}">
                <a16:creationId xmlns:a16="http://schemas.microsoft.com/office/drawing/2014/main" id="{8C34ABBA-A50B-407B-CD19-0CB04E05103F}"/>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DADCA220-55D1-0866-F021-BA3863DC1902}"/>
              </a:ext>
            </a:extLst>
          </p:cNvPr>
          <p:cNvSpPr>
            <a:spLocks noGrp="1"/>
          </p:cNvSpPr>
          <p:nvPr>
            <p:ph type="sldNum" sz="quarter" idx="10"/>
          </p:nvPr>
        </p:nvSpPr>
        <p:spPr/>
        <p:txBody>
          <a:bodyPr/>
          <a:lstStyle/>
          <a:p>
            <a:pPr>
              <a:defRPr/>
            </a:pPr>
            <a:fld id="{326C6059-A255-C24B-AAEC-93A3405961B0}" type="slidenum">
              <a:rPr lang="en-US" smtClean="0"/>
              <a:pPr>
                <a:defRPr/>
              </a:pPr>
              <a:t>160</a:t>
            </a:fld>
            <a:endParaRPr lang="en-US" dirty="0"/>
          </a:p>
        </p:txBody>
      </p:sp>
      <p:pic>
        <p:nvPicPr>
          <p:cNvPr id="9" name="Picture 8">
            <a:extLst>
              <a:ext uri="{FF2B5EF4-FFF2-40B4-BE49-F238E27FC236}">
                <a16:creationId xmlns:a16="http://schemas.microsoft.com/office/drawing/2014/main" id="{06E70B00-9C86-4E43-602F-D3492ED3DC63}"/>
              </a:ext>
            </a:extLst>
          </p:cNvPr>
          <p:cNvPicPr>
            <a:picLocks noChangeAspect="1"/>
          </p:cNvPicPr>
          <p:nvPr/>
        </p:nvPicPr>
        <p:blipFill>
          <a:blip r:embed="rId2"/>
          <a:stretch>
            <a:fillRect/>
          </a:stretch>
        </p:blipFill>
        <p:spPr>
          <a:xfrm>
            <a:off x="1125254" y="1388282"/>
            <a:ext cx="8811855" cy="5029902"/>
          </a:xfrm>
          <a:prstGeom prst="rect">
            <a:avLst/>
          </a:prstGeom>
        </p:spPr>
      </p:pic>
    </p:spTree>
    <p:extLst>
      <p:ext uri="{BB962C8B-B14F-4D97-AF65-F5344CB8AC3E}">
        <p14:creationId xmlns:p14="http://schemas.microsoft.com/office/powerpoint/2010/main" val="49838136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44ECC-6549-4F76-AB55-456E97A036A8}"/>
              </a:ext>
            </a:extLst>
          </p:cNvPr>
          <p:cNvSpPr>
            <a:spLocks noGrp="1"/>
          </p:cNvSpPr>
          <p:nvPr>
            <p:ph type="title"/>
          </p:nvPr>
        </p:nvSpPr>
        <p:spPr/>
        <p:txBody>
          <a:bodyPr/>
          <a:lstStyle/>
          <a:p>
            <a:r>
              <a:rPr lang="fr-FR" dirty="0"/>
              <a:t>Imputation</a:t>
            </a:r>
            <a:br>
              <a:rPr lang="fr-FR" dirty="0"/>
            </a:br>
            <a:endParaRPr lang="fr-DZ" dirty="0"/>
          </a:p>
        </p:txBody>
      </p:sp>
      <p:sp>
        <p:nvSpPr>
          <p:cNvPr id="3" name="Content Placeholder 2">
            <a:extLst>
              <a:ext uri="{FF2B5EF4-FFF2-40B4-BE49-F238E27FC236}">
                <a16:creationId xmlns:a16="http://schemas.microsoft.com/office/drawing/2014/main" id="{8C34ABBA-A50B-407B-CD19-0CB04E05103F}"/>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DADCA220-55D1-0866-F021-BA3863DC1902}"/>
              </a:ext>
            </a:extLst>
          </p:cNvPr>
          <p:cNvSpPr>
            <a:spLocks noGrp="1"/>
          </p:cNvSpPr>
          <p:nvPr>
            <p:ph type="sldNum" sz="quarter" idx="10"/>
          </p:nvPr>
        </p:nvSpPr>
        <p:spPr/>
        <p:txBody>
          <a:bodyPr/>
          <a:lstStyle/>
          <a:p>
            <a:pPr>
              <a:defRPr/>
            </a:pPr>
            <a:fld id="{326C6059-A255-C24B-AAEC-93A3405961B0}" type="slidenum">
              <a:rPr lang="en-US" smtClean="0"/>
              <a:pPr>
                <a:defRPr/>
              </a:pPr>
              <a:t>161</a:t>
            </a:fld>
            <a:endParaRPr lang="en-US" dirty="0"/>
          </a:p>
        </p:txBody>
      </p:sp>
      <p:pic>
        <p:nvPicPr>
          <p:cNvPr id="6" name="Picture 5">
            <a:extLst>
              <a:ext uri="{FF2B5EF4-FFF2-40B4-BE49-F238E27FC236}">
                <a16:creationId xmlns:a16="http://schemas.microsoft.com/office/drawing/2014/main" id="{B43319CB-94C4-B15D-7AE1-0B640FB17E59}"/>
              </a:ext>
            </a:extLst>
          </p:cNvPr>
          <p:cNvPicPr>
            <a:picLocks noChangeAspect="1"/>
          </p:cNvPicPr>
          <p:nvPr/>
        </p:nvPicPr>
        <p:blipFill>
          <a:blip r:embed="rId2"/>
          <a:stretch>
            <a:fillRect/>
          </a:stretch>
        </p:blipFill>
        <p:spPr>
          <a:xfrm>
            <a:off x="954884" y="1388282"/>
            <a:ext cx="9348316" cy="5098185"/>
          </a:xfrm>
          <a:prstGeom prst="rect">
            <a:avLst/>
          </a:prstGeom>
        </p:spPr>
      </p:pic>
    </p:spTree>
    <p:extLst>
      <p:ext uri="{BB962C8B-B14F-4D97-AF65-F5344CB8AC3E}">
        <p14:creationId xmlns:p14="http://schemas.microsoft.com/office/powerpoint/2010/main" val="384201071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A9B3-43E6-C5BF-B2DA-EC736A2DCB11}"/>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Missing</a:t>
            </a:r>
            <a:r>
              <a:rPr lang="fr-FR" dirty="0">
                <a:latin typeface="Arial" panose="020B0604020202020204" pitchFamily="34" charset="0"/>
                <a:cs typeface="Arial" panose="020B0604020202020204" pitchFamily="34" charset="0"/>
              </a:rPr>
              <a:t> Values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4C678C6-106A-7DB3-FB65-A211499B3CDD}"/>
              </a:ext>
            </a:extLst>
          </p:cNvPr>
          <p:cNvSpPr>
            <a:spLocks noGrp="1"/>
          </p:cNvSpPr>
          <p:nvPr>
            <p:ph type="sldNum" sz="quarter" idx="10"/>
          </p:nvPr>
        </p:nvSpPr>
        <p:spPr/>
        <p:txBody>
          <a:bodyPr/>
          <a:lstStyle/>
          <a:p>
            <a:pPr>
              <a:defRPr/>
            </a:pPr>
            <a:fld id="{326C6059-A255-C24B-AAEC-93A3405961B0}" type="slidenum">
              <a:rPr lang="en-US" smtClean="0"/>
              <a:pPr>
                <a:defRPr/>
              </a:pPr>
              <a:t>162</a:t>
            </a:fld>
            <a:endParaRPr lang="en-US" dirty="0"/>
          </a:p>
        </p:txBody>
      </p:sp>
      <p:sp>
        <p:nvSpPr>
          <p:cNvPr id="8" name="TextBox 7">
            <a:extLst>
              <a:ext uri="{FF2B5EF4-FFF2-40B4-BE49-F238E27FC236}">
                <a16:creationId xmlns:a16="http://schemas.microsoft.com/office/drawing/2014/main" id="{785918DF-86DF-629E-4277-341A0B69C972}"/>
              </a:ext>
            </a:extLst>
          </p:cNvPr>
          <p:cNvSpPr txBox="1"/>
          <p:nvPr/>
        </p:nvSpPr>
        <p:spPr>
          <a:xfrm>
            <a:off x="247973" y="1910726"/>
            <a:ext cx="11639227" cy="3539430"/>
          </a:xfrm>
          <a:prstGeom prst="rect">
            <a:avLst/>
          </a:prstGeom>
          <a:noFill/>
        </p:spPr>
        <p:txBody>
          <a:bodyPr wrap="square">
            <a:spAutoFit/>
          </a:bodyPr>
          <a:lstStyle/>
          <a:p>
            <a:pPr algn="l"/>
            <a:r>
              <a:rPr lang="en-US" sz="2800" b="0" i="0" dirty="0">
                <a:solidFill>
                  <a:srgbClr val="000000"/>
                </a:solidFill>
                <a:effectLst/>
                <a:latin typeface="Arial" panose="020B0604020202020204" pitchFamily="34" charset="0"/>
                <a:cs typeface="Arial" panose="020B0604020202020204" pitchFamily="34" charset="0"/>
              </a:rPr>
              <a:t>Unavailability of data or data not recorded </a:t>
            </a:r>
          </a:p>
          <a:p>
            <a:pPr algn="l"/>
            <a:r>
              <a:rPr lang="en-US" sz="2800" b="0" i="0" dirty="0">
                <a:solidFill>
                  <a:srgbClr val="000000"/>
                </a:solidFill>
                <a:effectLst/>
                <a:latin typeface="Arial" panose="020B0604020202020204" pitchFamily="34" charset="0"/>
                <a:cs typeface="Arial" panose="020B0604020202020204" pitchFamily="34" charset="0"/>
              </a:rPr>
              <a:t>Randomly missing data Appearance</a:t>
            </a:r>
            <a:endParaRPr lang="en-US" sz="2800" dirty="0">
              <a:solidFill>
                <a:srgbClr val="000000"/>
              </a:solidFill>
              <a:latin typeface="Arial" panose="020B0604020202020204" pitchFamily="34" charset="0"/>
              <a:cs typeface="Arial" panose="020B0604020202020204" pitchFamily="34" charset="0"/>
            </a:endParaRPr>
          </a:p>
          <a:p>
            <a:pPr algn="l"/>
            <a:r>
              <a:rPr lang="en-US" sz="2800" b="0" i="0" dirty="0">
                <a:solidFill>
                  <a:srgbClr val="000000"/>
                </a:solidFill>
                <a:effectLst/>
                <a:latin typeface="Arial" panose="020B0604020202020204" pitchFamily="34" charset="0"/>
                <a:cs typeface="Arial" panose="020B0604020202020204" pitchFamily="34" charset="0"/>
              </a:rPr>
              <a:t>Missing data in a dataset may be in the form of: </a:t>
            </a:r>
          </a:p>
          <a:p>
            <a:pPr marL="742950" lvl="1" indent="-285750">
              <a:buFont typeface="Arial" panose="020B0604020202020204" pitchFamily="34" charset="0"/>
              <a:buChar char="•"/>
            </a:pPr>
            <a:r>
              <a:rPr lang="en-US" sz="2800" b="0" i="0" dirty="0">
                <a:solidFill>
                  <a:srgbClr val="000000"/>
                </a:solidFill>
                <a:effectLst/>
                <a:latin typeface="Arial" panose="020B0604020202020204" pitchFamily="34" charset="0"/>
                <a:cs typeface="Arial" panose="020B0604020202020204" pitchFamily="34" charset="0"/>
              </a:rPr>
              <a:t> ‘NA’ </a:t>
            </a:r>
            <a:endParaRPr lang="en-US" sz="2800" dirty="0">
              <a:solidFill>
                <a:srgbClr val="000000"/>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800" b="0" i="0" dirty="0">
                <a:solidFill>
                  <a:srgbClr val="000000"/>
                </a:solidFill>
                <a:effectLst/>
                <a:latin typeface="Arial" panose="020B0604020202020204" pitchFamily="34" charset="0"/>
                <a:cs typeface="Arial" panose="020B0604020202020204" pitchFamily="34" charset="0"/>
              </a:rPr>
              <a:t>‘ ‘ - Blank </a:t>
            </a:r>
            <a:endParaRPr lang="en-US" sz="2800" dirty="0">
              <a:solidFill>
                <a:srgbClr val="000000"/>
              </a:solidFill>
              <a:latin typeface="Arial" panose="020B0604020202020204" pitchFamily="34" charset="0"/>
              <a:cs typeface="Arial" panose="020B0604020202020204" pitchFamily="34" charset="0"/>
            </a:endParaRPr>
          </a:p>
          <a:p>
            <a:pPr algn="l"/>
            <a:r>
              <a:rPr lang="en-US" sz="2800" b="0" i="0" dirty="0">
                <a:solidFill>
                  <a:srgbClr val="000000"/>
                </a:solidFill>
                <a:effectLst/>
                <a:latin typeface="Arial" panose="020B0604020202020204" pitchFamily="34" charset="0"/>
                <a:cs typeface="Arial" panose="020B0604020202020204" pitchFamily="34" charset="0"/>
              </a:rPr>
              <a:t>In R, all blank spaces are to be converted as ‘NA’ before they are treated</a:t>
            </a:r>
          </a:p>
          <a:p>
            <a:br>
              <a:rPr lang="en-US" sz="2800" dirty="0">
                <a:latin typeface="Arial" panose="020B0604020202020204" pitchFamily="34" charset="0"/>
                <a:cs typeface="Arial" panose="020B0604020202020204" pitchFamily="34" charset="0"/>
              </a:rPr>
            </a:br>
            <a:endParaRPr lang="fr-DZ"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478340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3749-EE4C-9728-E0A4-6BA6EDB75C34}"/>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Missing</a:t>
            </a:r>
            <a:r>
              <a:rPr lang="fr-FR" dirty="0">
                <a:latin typeface="Arial" panose="020B0604020202020204" pitchFamily="34" charset="0"/>
                <a:cs typeface="Arial" panose="020B0604020202020204" pitchFamily="34" charset="0"/>
              </a:rPr>
              <a:t> Values</a:t>
            </a:r>
            <a:endParaRPr lang="fr-DZ" dirty="0"/>
          </a:p>
        </p:txBody>
      </p:sp>
      <p:sp>
        <p:nvSpPr>
          <p:cNvPr id="4" name="Slide Number Placeholder 3">
            <a:extLst>
              <a:ext uri="{FF2B5EF4-FFF2-40B4-BE49-F238E27FC236}">
                <a16:creationId xmlns:a16="http://schemas.microsoft.com/office/drawing/2014/main" id="{EAEF6EED-6E10-9698-5F94-FB2CF1A7FEBA}"/>
              </a:ext>
            </a:extLst>
          </p:cNvPr>
          <p:cNvSpPr>
            <a:spLocks noGrp="1"/>
          </p:cNvSpPr>
          <p:nvPr>
            <p:ph type="sldNum" sz="quarter" idx="10"/>
          </p:nvPr>
        </p:nvSpPr>
        <p:spPr/>
        <p:txBody>
          <a:bodyPr/>
          <a:lstStyle/>
          <a:p>
            <a:pPr>
              <a:defRPr/>
            </a:pPr>
            <a:fld id="{326C6059-A255-C24B-AAEC-93A3405961B0}" type="slidenum">
              <a:rPr lang="en-US" smtClean="0"/>
              <a:pPr>
                <a:defRPr/>
              </a:pPr>
              <a:t>163</a:t>
            </a:fld>
            <a:endParaRPr lang="en-US" dirty="0"/>
          </a:p>
        </p:txBody>
      </p:sp>
      <p:pic>
        <p:nvPicPr>
          <p:cNvPr id="8" name="Picture 7">
            <a:extLst>
              <a:ext uri="{FF2B5EF4-FFF2-40B4-BE49-F238E27FC236}">
                <a16:creationId xmlns:a16="http://schemas.microsoft.com/office/drawing/2014/main" id="{7C51A95E-7A55-A9CF-4974-BC9CB4902A88}"/>
              </a:ext>
            </a:extLst>
          </p:cNvPr>
          <p:cNvPicPr>
            <a:picLocks noChangeAspect="1"/>
          </p:cNvPicPr>
          <p:nvPr/>
        </p:nvPicPr>
        <p:blipFill>
          <a:blip r:embed="rId2"/>
          <a:stretch>
            <a:fillRect/>
          </a:stretch>
        </p:blipFill>
        <p:spPr>
          <a:xfrm>
            <a:off x="1610738" y="1881024"/>
            <a:ext cx="8547319" cy="3930240"/>
          </a:xfrm>
          <a:prstGeom prst="rect">
            <a:avLst/>
          </a:prstGeom>
        </p:spPr>
      </p:pic>
    </p:spTree>
    <p:extLst>
      <p:ext uri="{BB962C8B-B14F-4D97-AF65-F5344CB8AC3E}">
        <p14:creationId xmlns:p14="http://schemas.microsoft.com/office/powerpoint/2010/main" val="8265737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DF1F8-00AE-E939-1AB8-52F71E5C43B2}"/>
              </a:ext>
            </a:extLst>
          </p:cNvPr>
          <p:cNvSpPr>
            <a:spLocks noGrp="1"/>
          </p:cNvSpPr>
          <p:nvPr>
            <p:ph type="title"/>
          </p:nvPr>
        </p:nvSpPr>
        <p:spPr/>
        <p:txBody>
          <a:bodyPr/>
          <a:lstStyle/>
          <a:p>
            <a:r>
              <a:rPr lang="fr-FR" dirty="0"/>
              <a:t>Imputation</a:t>
            </a:r>
            <a:endParaRPr lang="fr-DZ" dirty="0"/>
          </a:p>
        </p:txBody>
      </p:sp>
      <p:sp>
        <p:nvSpPr>
          <p:cNvPr id="4" name="Slide Number Placeholder 3">
            <a:extLst>
              <a:ext uri="{FF2B5EF4-FFF2-40B4-BE49-F238E27FC236}">
                <a16:creationId xmlns:a16="http://schemas.microsoft.com/office/drawing/2014/main" id="{2EEEB0A7-5DA8-CA5E-D5A8-BDCF41601045}"/>
              </a:ext>
            </a:extLst>
          </p:cNvPr>
          <p:cNvSpPr>
            <a:spLocks noGrp="1"/>
          </p:cNvSpPr>
          <p:nvPr>
            <p:ph type="sldNum" sz="quarter" idx="10"/>
          </p:nvPr>
        </p:nvSpPr>
        <p:spPr/>
        <p:txBody>
          <a:bodyPr/>
          <a:lstStyle/>
          <a:p>
            <a:pPr>
              <a:defRPr/>
            </a:pPr>
            <a:fld id="{326C6059-A255-C24B-AAEC-93A3405961B0}" type="slidenum">
              <a:rPr lang="en-US" smtClean="0"/>
              <a:pPr>
                <a:defRPr/>
              </a:pPr>
              <a:t>164</a:t>
            </a:fld>
            <a:endParaRPr lang="en-US" dirty="0"/>
          </a:p>
        </p:txBody>
      </p:sp>
      <p:sp>
        <p:nvSpPr>
          <p:cNvPr id="8" name="TextBox 7">
            <a:extLst>
              <a:ext uri="{FF2B5EF4-FFF2-40B4-BE49-F238E27FC236}">
                <a16:creationId xmlns:a16="http://schemas.microsoft.com/office/drawing/2014/main" id="{1F132815-17F1-20D1-856B-F5BDC4E38484}"/>
              </a:ext>
            </a:extLst>
          </p:cNvPr>
          <p:cNvSpPr txBox="1"/>
          <p:nvPr/>
        </p:nvSpPr>
        <p:spPr>
          <a:xfrm>
            <a:off x="391886" y="1741452"/>
            <a:ext cx="11190514" cy="3785652"/>
          </a:xfrm>
          <a:prstGeom prst="rect">
            <a:avLst/>
          </a:prstGeom>
          <a:noFill/>
        </p:spPr>
        <p:txBody>
          <a:bodyPr wrap="square">
            <a:spAutoFit/>
          </a:bodyPr>
          <a:lstStyle/>
          <a:p>
            <a:pPr algn="l"/>
            <a:r>
              <a:rPr lang="en-US" sz="2400" b="1" i="0" u="none" strike="noStrike" dirty="0">
                <a:solidFill>
                  <a:srgbClr val="000000"/>
                </a:solidFill>
                <a:effectLst/>
                <a:latin typeface="Source Sans Pro" panose="020B0503030403020204" pitchFamily="34" charset="0"/>
                <a:hlinkClick r:id="rId2"/>
              </a:rPr>
              <a:t>If one</a:t>
            </a:r>
            <a:r>
              <a:rPr lang="en-US" sz="2400" b="0" i="0" dirty="0">
                <a:solidFill>
                  <a:srgbClr val="000000"/>
                </a:solidFill>
                <a:effectLst/>
                <a:latin typeface="Source Sans Pro" panose="020B0503030403020204" pitchFamily="34" charset="0"/>
              </a:rPr>
              <a:t> column or a few columns in a row have missing data there are two ways of handling it: </a:t>
            </a:r>
            <a:endParaRPr lang="en-US" sz="2400" dirty="0">
              <a:solidFill>
                <a:srgbClr val="000000"/>
              </a:solidFill>
              <a:latin typeface="Source Sans Pro" panose="020B0503030403020204" pitchFamily="34" charset="0"/>
            </a:endParaRPr>
          </a:p>
          <a:p>
            <a:pPr algn="l"/>
            <a:endParaRPr lang="en-US" sz="2400" b="0" i="0" dirty="0">
              <a:solidFill>
                <a:srgbClr val="000000"/>
              </a:solidFill>
              <a:effectLst/>
              <a:latin typeface="Source Sans Pro" panose="020B0503030403020204" pitchFamily="34" charset="0"/>
            </a:endParaRPr>
          </a:p>
          <a:p>
            <a:pPr marL="285750" indent="-285750" algn="l">
              <a:buFont typeface="Arial" panose="020B0604020202020204" pitchFamily="34" charset="0"/>
              <a:buChar char="•"/>
            </a:pPr>
            <a:r>
              <a:rPr lang="en-US" sz="2400" b="1" i="0" dirty="0">
                <a:solidFill>
                  <a:srgbClr val="000000"/>
                </a:solidFill>
                <a:effectLst/>
                <a:latin typeface="Source Sans Pro" panose="020B0503030403020204" pitchFamily="34" charset="0"/>
              </a:rPr>
              <a:t>Delete the row </a:t>
            </a:r>
            <a:r>
              <a:rPr lang="en-US" sz="2400" dirty="0">
                <a:solidFill>
                  <a:srgbClr val="000000"/>
                </a:solidFill>
                <a:latin typeface="Source Sans Pro" panose="020B0503030403020204" pitchFamily="34" charset="0"/>
              </a:rPr>
              <a:t>:</a:t>
            </a:r>
          </a:p>
          <a:p>
            <a:pPr marL="742950" lvl="1" indent="-285750">
              <a:buFont typeface="Arial" panose="020B0604020202020204" pitchFamily="34" charset="0"/>
              <a:buChar char="•"/>
            </a:pPr>
            <a:r>
              <a:rPr lang="en-US" sz="2400" b="0" i="0" dirty="0">
                <a:solidFill>
                  <a:srgbClr val="000000"/>
                </a:solidFill>
                <a:effectLst/>
                <a:latin typeface="Source Sans Pro" panose="020B0503030403020204" pitchFamily="34" charset="0"/>
              </a:rPr>
              <a:t>Data is a valuable resource. One need to salvage data as far as possible instead of deleting it. However if any row or columns has many missing values, it may be wise to delete it. </a:t>
            </a:r>
          </a:p>
          <a:p>
            <a:pPr algn="l"/>
            <a:endParaRPr lang="en-US" sz="2400" b="0" i="0" dirty="0">
              <a:solidFill>
                <a:srgbClr val="000000"/>
              </a:solidFill>
              <a:effectLst/>
              <a:latin typeface="Source Sans Pro" panose="020B0503030403020204" pitchFamily="34" charset="0"/>
            </a:endParaRPr>
          </a:p>
          <a:p>
            <a:pPr marL="285750" indent="-285750" algn="l">
              <a:buFont typeface="Arial" panose="020B0604020202020204" pitchFamily="34" charset="0"/>
              <a:buChar char="•"/>
            </a:pPr>
            <a:r>
              <a:rPr lang="en-US" sz="2400" b="0" i="0" dirty="0">
                <a:solidFill>
                  <a:srgbClr val="000000"/>
                </a:solidFill>
                <a:effectLst/>
                <a:latin typeface="Source Sans Pro" panose="020B0503030403020204" pitchFamily="34" charset="0"/>
              </a:rPr>
              <a:t> </a:t>
            </a:r>
            <a:r>
              <a:rPr lang="en-US" sz="2400" b="1" i="0" dirty="0">
                <a:solidFill>
                  <a:srgbClr val="000000"/>
                </a:solidFill>
                <a:effectLst/>
                <a:latin typeface="Source Sans Pro" panose="020B0503030403020204" pitchFamily="34" charset="0"/>
              </a:rPr>
              <a:t>Replace the missing data with a likely data value – Imputation</a:t>
            </a:r>
            <a:br>
              <a:rPr lang="en-US" sz="2400" dirty="0"/>
            </a:br>
            <a:endParaRPr lang="fr-DZ" sz="2400" dirty="0"/>
          </a:p>
        </p:txBody>
      </p:sp>
    </p:spTree>
    <p:extLst>
      <p:ext uri="{BB962C8B-B14F-4D97-AF65-F5344CB8AC3E}">
        <p14:creationId xmlns:p14="http://schemas.microsoft.com/office/powerpoint/2010/main" val="18748499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7C8F8-1635-4182-4E51-0E0244423D92}"/>
              </a:ext>
            </a:extLst>
          </p:cNvPr>
          <p:cNvSpPr>
            <a:spLocks noGrp="1"/>
          </p:cNvSpPr>
          <p:nvPr>
            <p:ph type="title"/>
          </p:nvPr>
        </p:nvSpPr>
        <p:spPr/>
        <p:txBody>
          <a:bodyPr/>
          <a:lstStyle/>
          <a:p>
            <a:r>
              <a:rPr lang="en-US" dirty="0"/>
              <a:t>Typical simple methods of imputation </a:t>
            </a:r>
            <a:endParaRPr lang="fr-DZ" dirty="0"/>
          </a:p>
        </p:txBody>
      </p:sp>
      <p:sp>
        <p:nvSpPr>
          <p:cNvPr id="4" name="Slide Number Placeholder 3">
            <a:extLst>
              <a:ext uri="{FF2B5EF4-FFF2-40B4-BE49-F238E27FC236}">
                <a16:creationId xmlns:a16="http://schemas.microsoft.com/office/drawing/2014/main" id="{0A9C07CD-C303-5175-0DB7-90D4D057F7B4}"/>
              </a:ext>
            </a:extLst>
          </p:cNvPr>
          <p:cNvSpPr>
            <a:spLocks noGrp="1"/>
          </p:cNvSpPr>
          <p:nvPr>
            <p:ph type="sldNum" sz="quarter" idx="10"/>
          </p:nvPr>
        </p:nvSpPr>
        <p:spPr/>
        <p:txBody>
          <a:bodyPr/>
          <a:lstStyle/>
          <a:p>
            <a:pPr>
              <a:defRPr/>
            </a:pPr>
            <a:fld id="{326C6059-A255-C24B-AAEC-93A3405961B0}" type="slidenum">
              <a:rPr lang="en-US" smtClean="0"/>
              <a:pPr>
                <a:defRPr/>
              </a:pPr>
              <a:t>165</a:t>
            </a:fld>
            <a:endParaRPr lang="en-US" dirty="0"/>
          </a:p>
        </p:txBody>
      </p:sp>
      <p:sp>
        <p:nvSpPr>
          <p:cNvPr id="8" name="TextBox 7">
            <a:extLst>
              <a:ext uri="{FF2B5EF4-FFF2-40B4-BE49-F238E27FC236}">
                <a16:creationId xmlns:a16="http://schemas.microsoft.com/office/drawing/2014/main" id="{33BE2C40-150A-C203-3501-711E8A131A68}"/>
              </a:ext>
            </a:extLst>
          </p:cNvPr>
          <p:cNvSpPr txBox="1"/>
          <p:nvPr/>
        </p:nvSpPr>
        <p:spPr>
          <a:xfrm>
            <a:off x="609600" y="1844046"/>
            <a:ext cx="10260415" cy="5035353"/>
          </a:xfrm>
          <a:prstGeom prst="rect">
            <a:avLst/>
          </a:prstGeom>
          <a:noFill/>
        </p:spPr>
        <p:txBody>
          <a:bodyPr wrap="square">
            <a:spAutoFit/>
          </a:bodyPr>
          <a:lstStyle/>
          <a:p>
            <a:pPr algn="l">
              <a:lnSpc>
                <a:spcPct val="150000"/>
              </a:lnSpc>
            </a:pPr>
            <a:r>
              <a:rPr lang="en-US" b="1" i="0" dirty="0">
                <a:solidFill>
                  <a:srgbClr val="000000"/>
                </a:solidFill>
                <a:effectLst/>
                <a:latin typeface="Source Sans Pro" panose="020B0503030403020204" pitchFamily="34" charset="0"/>
              </a:rPr>
              <a:t>Continuous data </a:t>
            </a:r>
            <a:endParaRPr lang="en-US" b="1" dirty="0">
              <a:solidFill>
                <a:srgbClr val="000000"/>
              </a:solidFill>
              <a:latin typeface="Source Sans Pro" panose="020B0503030403020204" pitchFamily="34" charset="0"/>
            </a:endParaRPr>
          </a:p>
          <a:p>
            <a:pPr marL="285750" indent="-285750" algn="l">
              <a:lnSpc>
                <a:spcPct val="150000"/>
              </a:lnSpc>
              <a:buFont typeface="Arial" panose="020B0604020202020204" pitchFamily="34" charset="0"/>
              <a:buChar char="•"/>
            </a:pPr>
            <a:r>
              <a:rPr lang="en-US" b="0" i="0" dirty="0">
                <a:solidFill>
                  <a:srgbClr val="000000"/>
                </a:solidFill>
                <a:effectLst/>
                <a:latin typeface="Source Sans Pro" panose="020B0503030403020204" pitchFamily="34" charset="0"/>
              </a:rPr>
              <a:t>Replace with the mean (or sample mean) or median or mode value of the data in the column. Mean is commonly used </a:t>
            </a:r>
            <a:endParaRPr lang="en-US" dirty="0">
              <a:solidFill>
                <a:srgbClr val="000000"/>
              </a:solidFill>
              <a:latin typeface="Source Sans Pro" panose="020B0503030403020204" pitchFamily="34" charset="0"/>
            </a:endParaRPr>
          </a:p>
          <a:p>
            <a:pPr marL="285750" indent="-285750" algn="l">
              <a:lnSpc>
                <a:spcPct val="150000"/>
              </a:lnSpc>
              <a:buFont typeface="Arial" panose="020B0604020202020204" pitchFamily="34" charset="0"/>
              <a:buChar char="•"/>
            </a:pPr>
            <a:r>
              <a:rPr lang="en-US" b="0" i="0" dirty="0">
                <a:solidFill>
                  <a:srgbClr val="000000"/>
                </a:solidFill>
                <a:effectLst/>
                <a:latin typeface="Source Sans Pro" panose="020B0503030403020204" pitchFamily="34" charset="0"/>
              </a:rPr>
              <a:t>Treat the column with missing value as the dependent value and use all other columns as independent variables and perform “prediction” (Ex: Linear regression, random forest) to predict the missing value</a:t>
            </a:r>
          </a:p>
          <a:p>
            <a:pPr algn="l">
              <a:lnSpc>
                <a:spcPct val="150000"/>
              </a:lnSpc>
            </a:pPr>
            <a:endParaRPr lang="en-US" b="0" i="0" dirty="0">
              <a:solidFill>
                <a:srgbClr val="000000"/>
              </a:solidFill>
              <a:effectLst/>
              <a:latin typeface="Source Sans Pro" panose="020B0503030403020204" pitchFamily="34" charset="0"/>
            </a:endParaRPr>
          </a:p>
          <a:p>
            <a:pPr marL="285750" indent="-285750" algn="l">
              <a:lnSpc>
                <a:spcPct val="150000"/>
              </a:lnSpc>
              <a:buFont typeface="Arial" panose="020B0604020202020204" pitchFamily="34" charset="0"/>
              <a:buChar char="•"/>
            </a:pPr>
            <a:r>
              <a:rPr lang="en-US" b="1" i="0" dirty="0">
                <a:solidFill>
                  <a:srgbClr val="000000"/>
                </a:solidFill>
                <a:effectLst/>
                <a:latin typeface="Source Sans Pro" panose="020B0503030403020204" pitchFamily="34" charset="0"/>
              </a:rPr>
              <a:t>Categorical data </a:t>
            </a:r>
            <a:endParaRPr lang="en-US" dirty="0">
              <a:solidFill>
                <a:srgbClr val="000000"/>
              </a:solidFill>
              <a:latin typeface="Source Sans Pro" panose="020B0503030403020204" pitchFamily="34" charset="0"/>
            </a:endParaRPr>
          </a:p>
          <a:p>
            <a:pPr marL="742950" lvl="1" indent="-285750">
              <a:lnSpc>
                <a:spcPct val="150000"/>
              </a:lnSpc>
              <a:buFont typeface="Arial" panose="020B0604020202020204" pitchFamily="34" charset="0"/>
              <a:buChar char="•"/>
            </a:pPr>
            <a:r>
              <a:rPr lang="en-US" b="0" i="0" dirty="0">
                <a:solidFill>
                  <a:srgbClr val="000000"/>
                </a:solidFill>
                <a:effectLst/>
                <a:latin typeface="Source Sans Pro" panose="020B0503030403020204" pitchFamily="34" charset="0"/>
              </a:rPr>
              <a:t>Use the most frequent category in the column as a replacement </a:t>
            </a:r>
            <a:endParaRPr lang="en-US" dirty="0">
              <a:solidFill>
                <a:srgbClr val="000000"/>
              </a:solidFill>
              <a:latin typeface="Source Sans Pro" panose="020B0503030403020204" pitchFamily="34" charset="0"/>
            </a:endParaRPr>
          </a:p>
          <a:p>
            <a:pPr marL="742950" lvl="1" indent="-285750">
              <a:lnSpc>
                <a:spcPct val="150000"/>
              </a:lnSpc>
              <a:buFont typeface="Arial" panose="020B0604020202020204" pitchFamily="34" charset="0"/>
              <a:buChar char="•"/>
            </a:pPr>
            <a:r>
              <a:rPr lang="en-US" b="0" i="0" dirty="0">
                <a:solidFill>
                  <a:srgbClr val="000000"/>
                </a:solidFill>
                <a:effectLst/>
                <a:latin typeface="Source Sans Pro" panose="020B0503030403020204" pitchFamily="34" charset="0"/>
              </a:rPr>
              <a:t>KNN method to predict missing value </a:t>
            </a:r>
            <a:endParaRPr lang="en-US" dirty="0">
              <a:solidFill>
                <a:srgbClr val="000000"/>
              </a:solidFill>
              <a:latin typeface="Source Sans Pro" panose="020B0503030403020204" pitchFamily="34" charset="0"/>
            </a:endParaRPr>
          </a:p>
          <a:p>
            <a:pPr marL="742950" lvl="1" indent="-285750">
              <a:lnSpc>
                <a:spcPct val="150000"/>
              </a:lnSpc>
              <a:buFont typeface="Arial" panose="020B0604020202020204" pitchFamily="34" charset="0"/>
              <a:buChar char="•"/>
            </a:pPr>
            <a:r>
              <a:rPr lang="en-US" b="0" i="0" dirty="0">
                <a:solidFill>
                  <a:srgbClr val="000000"/>
                </a:solidFill>
                <a:effectLst/>
                <a:latin typeface="Source Sans Pro" panose="020B0503030403020204" pitchFamily="34" charset="0"/>
              </a:rPr>
              <a:t>Use any other classifier to predict the missing value (Ex: logistic regression, random forest)</a:t>
            </a:r>
          </a:p>
          <a:p>
            <a:pPr>
              <a:lnSpc>
                <a:spcPct val="150000"/>
              </a:lnSpc>
            </a:pPr>
            <a:br>
              <a:rPr lang="en-US" dirty="0"/>
            </a:br>
            <a:endParaRPr lang="fr-DZ" dirty="0"/>
          </a:p>
        </p:txBody>
      </p:sp>
    </p:spTree>
    <p:extLst>
      <p:ext uri="{BB962C8B-B14F-4D97-AF65-F5344CB8AC3E}">
        <p14:creationId xmlns:p14="http://schemas.microsoft.com/office/powerpoint/2010/main" val="4341660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F55A-12C6-8CC5-2406-22F6ECA2CA1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Missing Values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D366472-EF92-9BB9-4728-EE1A3ADB505F}"/>
              </a:ext>
            </a:extLst>
          </p:cNvPr>
          <p:cNvSpPr>
            <a:spLocks noGrp="1"/>
          </p:cNvSpPr>
          <p:nvPr>
            <p:ph type="sldNum" sz="quarter" idx="10"/>
          </p:nvPr>
        </p:nvSpPr>
        <p:spPr/>
        <p:txBody>
          <a:bodyPr/>
          <a:lstStyle/>
          <a:p>
            <a:pPr>
              <a:defRPr/>
            </a:pPr>
            <a:endParaRPr lang="en-US" dirty="0"/>
          </a:p>
        </p:txBody>
      </p:sp>
      <p:sp>
        <p:nvSpPr>
          <p:cNvPr id="5" name="TextBox 4">
            <a:extLst>
              <a:ext uri="{FF2B5EF4-FFF2-40B4-BE49-F238E27FC236}">
                <a16:creationId xmlns:a16="http://schemas.microsoft.com/office/drawing/2014/main" id="{A9EB0BCA-8B3A-796D-6DA8-79301F5334EC}"/>
              </a:ext>
            </a:extLst>
          </p:cNvPr>
          <p:cNvSpPr txBox="1"/>
          <p:nvPr/>
        </p:nvSpPr>
        <p:spPr>
          <a:xfrm>
            <a:off x="672964" y="1439359"/>
            <a:ext cx="113130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There are a number of methods to deal with </a:t>
            </a:r>
            <a:r>
              <a:rPr kumimoji="0" lang="en-US" sz="2400" b="0" i="1"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rPr>
              <a:t>missing values </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in the data frame:</a:t>
            </a:r>
          </a:p>
        </p:txBody>
      </p:sp>
      <p:graphicFrame>
        <p:nvGraphicFramePr>
          <p:cNvPr id="6" name="Table 5">
            <a:extLst>
              <a:ext uri="{FF2B5EF4-FFF2-40B4-BE49-F238E27FC236}">
                <a16:creationId xmlns:a16="http://schemas.microsoft.com/office/drawing/2014/main" id="{592EE66D-4A92-C1D7-E8C3-FFC48096100D}"/>
              </a:ext>
            </a:extLst>
          </p:cNvPr>
          <p:cNvGraphicFramePr>
            <a:graphicFrameLocks noGrp="1"/>
          </p:cNvGraphicFramePr>
          <p:nvPr/>
        </p:nvGraphicFramePr>
        <p:xfrm>
          <a:off x="609600" y="2087504"/>
          <a:ext cx="9662827" cy="4165425"/>
        </p:xfrm>
        <a:graphic>
          <a:graphicData uri="http://schemas.openxmlformats.org/drawingml/2006/table">
            <a:tbl>
              <a:tblPr firstRow="1" bandRow="1">
                <a:tableStyleId>{B301B821-A1FF-4177-AEE7-76D212191A09}</a:tableStyleId>
              </a:tblPr>
              <a:tblGrid>
                <a:gridCol w="2770505">
                  <a:extLst>
                    <a:ext uri="{9D8B030D-6E8A-4147-A177-3AD203B41FA5}">
                      <a16:colId xmlns:a16="http://schemas.microsoft.com/office/drawing/2014/main" val="20000"/>
                    </a:ext>
                  </a:extLst>
                </a:gridCol>
                <a:gridCol w="6892322">
                  <a:extLst>
                    <a:ext uri="{9D8B030D-6E8A-4147-A177-3AD203B41FA5}">
                      <a16:colId xmlns:a16="http://schemas.microsoft.com/office/drawing/2014/main" val="20001"/>
                    </a:ext>
                  </a:extLst>
                </a:gridCol>
              </a:tblGrid>
              <a:tr h="5782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cs typeface="Arial" panose="020B0604020202020204" pitchFamily="34" charset="0"/>
                        </a:rPr>
                        <a:t>df.method</a:t>
                      </a:r>
                      <a:r>
                        <a:rPr lang="en-US" sz="2400" dirty="0">
                          <a:latin typeface="Arial" panose="020B0604020202020204" pitchFamily="34" charset="0"/>
                          <a:cs typeface="Arial" panose="020B0604020202020204"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83804">
                <a:tc>
                  <a:txBody>
                    <a:bodyPr/>
                    <a:lstStyle/>
                    <a:p>
                      <a:r>
                        <a:rPr lang="en-US" dirty="0" err="1">
                          <a:latin typeface="Arial" panose="020B0604020202020204" pitchFamily="34" charset="0"/>
                          <a:cs typeface="Arial" panose="020B0604020202020204" pitchFamily="34" charset="0"/>
                        </a:rPr>
                        <a:t>dropna</a:t>
                      </a:r>
                      <a:r>
                        <a:rPr lang="en-US" dirty="0">
                          <a:latin typeface="Arial" panose="020B0604020202020204" pitchFamily="34" charset="0"/>
                          <a:cs typeface="Arial" panose="020B0604020202020204" pitchFamily="34" charset="0"/>
                        </a:rPr>
                        <a:t>()</a:t>
                      </a:r>
                    </a:p>
                  </a:txBody>
                  <a:tcPr/>
                </a:tc>
                <a:tc>
                  <a:txBody>
                    <a:bodyPr/>
                    <a:lstStyle/>
                    <a:p>
                      <a:r>
                        <a:rPr lang="en-US" dirty="0">
                          <a:latin typeface="Arial" panose="020B0604020202020204" pitchFamily="34" charset="0"/>
                          <a:cs typeface="Arial" panose="020B0604020202020204" pitchFamily="34" charset="0"/>
                        </a:rPr>
                        <a:t>Drop missing observations</a:t>
                      </a:r>
                    </a:p>
                  </a:txBody>
                  <a:tcPr/>
                </a:tc>
                <a:extLst>
                  <a:ext uri="{0D108BD9-81ED-4DB2-BD59-A6C34878D82A}">
                    <a16:rowId xmlns:a16="http://schemas.microsoft.com/office/drawing/2014/main" val="10001"/>
                  </a:ext>
                </a:extLst>
              </a:tr>
              <a:tr h="483804">
                <a:tc>
                  <a:txBody>
                    <a:bodyPr/>
                    <a:lstStyle/>
                    <a:p>
                      <a:r>
                        <a:rPr lang="en-US" dirty="0" err="1">
                          <a:latin typeface="Arial" panose="020B0604020202020204" pitchFamily="34" charset="0"/>
                          <a:cs typeface="Arial" panose="020B0604020202020204" pitchFamily="34" charset="0"/>
                        </a:rPr>
                        <a:t>dropna</a:t>
                      </a:r>
                      <a:r>
                        <a:rPr lang="en-US" dirty="0">
                          <a:latin typeface="Arial" panose="020B0604020202020204" pitchFamily="34" charset="0"/>
                          <a:cs typeface="Arial" panose="020B0604020202020204" pitchFamily="34" charset="0"/>
                        </a:rPr>
                        <a:t>(how='all')</a:t>
                      </a:r>
                    </a:p>
                  </a:txBody>
                  <a:tcPr/>
                </a:tc>
                <a:tc>
                  <a:txBody>
                    <a:bodyPr/>
                    <a:lstStyle/>
                    <a:p>
                      <a:r>
                        <a:rPr lang="en-US" dirty="0">
                          <a:latin typeface="Arial" panose="020B0604020202020204" pitchFamily="34" charset="0"/>
                          <a:cs typeface="Arial" panose="020B0604020202020204" pitchFamily="34" charset="0"/>
                        </a:rPr>
                        <a:t>Drop observations where all cells is NA</a:t>
                      </a:r>
                    </a:p>
                  </a:txBody>
                  <a:tcPr/>
                </a:tc>
                <a:extLst>
                  <a:ext uri="{0D108BD9-81ED-4DB2-BD59-A6C34878D82A}">
                    <a16:rowId xmlns:a16="http://schemas.microsoft.com/office/drawing/2014/main" val="10002"/>
                  </a:ext>
                </a:extLst>
              </a:tr>
              <a:tr h="531003">
                <a:tc>
                  <a:txBody>
                    <a:bodyPr/>
                    <a:lstStyle/>
                    <a:p>
                      <a:r>
                        <a:rPr lang="en-US" dirty="0" err="1">
                          <a:latin typeface="Arial" panose="020B0604020202020204" pitchFamily="34" charset="0"/>
                          <a:cs typeface="Arial" panose="020B0604020202020204" pitchFamily="34" charset="0"/>
                        </a:rPr>
                        <a:t>dropna</a:t>
                      </a:r>
                      <a:r>
                        <a:rPr lang="en-US" dirty="0">
                          <a:latin typeface="Arial" panose="020B0604020202020204" pitchFamily="34" charset="0"/>
                          <a:cs typeface="Arial" panose="020B0604020202020204" pitchFamily="34" charset="0"/>
                        </a:rPr>
                        <a:t>(axis=1, how='all')</a:t>
                      </a:r>
                    </a:p>
                  </a:txBody>
                  <a:tcPr/>
                </a:tc>
                <a:tc>
                  <a:txBody>
                    <a:bodyPr/>
                    <a:lstStyle/>
                    <a:p>
                      <a:r>
                        <a:rPr lang="en-US" dirty="0">
                          <a:latin typeface="Arial" panose="020B0604020202020204" pitchFamily="34" charset="0"/>
                          <a:cs typeface="Arial" panose="020B0604020202020204" pitchFamily="34" charset="0"/>
                        </a:rPr>
                        <a:t>Drop column if all the values are</a:t>
                      </a:r>
                      <a:r>
                        <a:rPr lang="en-US" baseline="0" dirty="0">
                          <a:latin typeface="Arial" panose="020B0604020202020204" pitchFamily="34" charset="0"/>
                          <a:cs typeface="Arial" panose="020B0604020202020204" pitchFamily="34" charset="0"/>
                        </a:rPr>
                        <a:t> missing</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542803">
                <a:tc>
                  <a:txBody>
                    <a:bodyPr/>
                    <a:lstStyle/>
                    <a:p>
                      <a:r>
                        <a:rPr lang="en-US" dirty="0" err="1">
                          <a:latin typeface="Arial" panose="020B0604020202020204" pitchFamily="34" charset="0"/>
                          <a:cs typeface="Arial" panose="020B0604020202020204" pitchFamily="34" charset="0"/>
                        </a:rPr>
                        <a:t>dropna</a:t>
                      </a:r>
                      <a:r>
                        <a:rPr lang="en-US" dirty="0">
                          <a:latin typeface="Arial" panose="020B0604020202020204" pitchFamily="34" charset="0"/>
                          <a:cs typeface="Arial" panose="020B0604020202020204" pitchFamily="34" charset="0"/>
                        </a:rPr>
                        <a:t>(thresh = 5)</a:t>
                      </a:r>
                    </a:p>
                  </a:txBody>
                  <a:tcPr/>
                </a:tc>
                <a:tc>
                  <a:txBody>
                    <a:bodyPr/>
                    <a:lstStyle/>
                    <a:p>
                      <a:r>
                        <a:rPr lang="en-US" dirty="0">
                          <a:latin typeface="Arial" panose="020B0604020202020204" pitchFamily="34" charset="0"/>
                          <a:cs typeface="Arial" panose="020B0604020202020204" pitchFamily="34" charset="0"/>
                        </a:rPr>
                        <a:t>Drop rows that contain less than 5 non-missing values</a:t>
                      </a:r>
                    </a:p>
                  </a:txBody>
                  <a:tcPr/>
                </a:tc>
                <a:extLst>
                  <a:ext uri="{0D108BD9-81ED-4DB2-BD59-A6C34878D82A}">
                    <a16:rowId xmlns:a16="http://schemas.microsoft.com/office/drawing/2014/main" val="10004"/>
                  </a:ext>
                </a:extLst>
              </a:tr>
              <a:tr h="542803">
                <a:tc>
                  <a:txBody>
                    <a:bodyPr/>
                    <a:lstStyle/>
                    <a:p>
                      <a:r>
                        <a:rPr lang="en-US" dirty="0" err="1">
                          <a:latin typeface="Arial" panose="020B0604020202020204" pitchFamily="34" charset="0"/>
                          <a:cs typeface="Arial" panose="020B0604020202020204" pitchFamily="34" charset="0"/>
                        </a:rPr>
                        <a:t>fillna</a:t>
                      </a:r>
                      <a:r>
                        <a:rPr lang="en-US" dirty="0">
                          <a:latin typeface="Arial" panose="020B0604020202020204" pitchFamily="34" charset="0"/>
                          <a:cs typeface="Arial" panose="020B0604020202020204" pitchFamily="34" charset="0"/>
                        </a:rPr>
                        <a:t>(0)</a:t>
                      </a:r>
                    </a:p>
                  </a:txBody>
                  <a:tcPr/>
                </a:tc>
                <a:tc>
                  <a:txBody>
                    <a:bodyPr/>
                    <a:lstStyle/>
                    <a:p>
                      <a:r>
                        <a:rPr lang="en-US" dirty="0">
                          <a:latin typeface="Arial" panose="020B0604020202020204" pitchFamily="34" charset="0"/>
                          <a:cs typeface="Arial" panose="020B0604020202020204" pitchFamily="34" charset="0"/>
                        </a:rPr>
                        <a:t>Replace missing values with zeros</a:t>
                      </a:r>
                    </a:p>
                  </a:txBody>
                  <a:tcPr/>
                </a:tc>
                <a:extLst>
                  <a:ext uri="{0D108BD9-81ED-4DB2-BD59-A6C34878D82A}">
                    <a16:rowId xmlns:a16="http://schemas.microsoft.com/office/drawing/2014/main" val="10005"/>
                  </a:ext>
                </a:extLst>
              </a:tr>
              <a:tr h="501503">
                <a:tc>
                  <a:txBody>
                    <a:bodyPr/>
                    <a:lstStyle/>
                    <a:p>
                      <a:r>
                        <a:rPr lang="en-US" dirty="0" err="1">
                          <a:latin typeface="Arial" panose="020B0604020202020204" pitchFamily="34" charset="0"/>
                          <a:cs typeface="Arial" panose="020B0604020202020204" pitchFamily="34" charset="0"/>
                        </a:rPr>
                        <a:t>isnull</a:t>
                      </a:r>
                      <a:r>
                        <a:rPr lang="en-US" dirty="0">
                          <a:latin typeface="Arial" panose="020B0604020202020204" pitchFamily="34" charset="0"/>
                          <a:cs typeface="Arial" panose="020B0604020202020204" pitchFamily="34" charset="0"/>
                        </a:rPr>
                        <a:t>()</a:t>
                      </a:r>
                    </a:p>
                  </a:txBody>
                  <a:tcPr/>
                </a:tc>
                <a:tc>
                  <a:txBody>
                    <a:bodyPr/>
                    <a:lstStyle/>
                    <a:p>
                      <a:r>
                        <a:rPr lang="en-US" dirty="0">
                          <a:latin typeface="Arial" panose="020B0604020202020204" pitchFamily="34" charset="0"/>
                          <a:cs typeface="Arial" panose="020B0604020202020204" pitchFamily="34" charset="0"/>
                        </a:rPr>
                        <a:t>returns True if the value is missing</a:t>
                      </a:r>
                    </a:p>
                  </a:txBody>
                  <a:tcPr/>
                </a:tc>
                <a:extLst>
                  <a:ext uri="{0D108BD9-81ED-4DB2-BD59-A6C34878D82A}">
                    <a16:rowId xmlns:a16="http://schemas.microsoft.com/office/drawing/2014/main" val="10006"/>
                  </a:ext>
                </a:extLst>
              </a:tr>
              <a:tr h="501503">
                <a:tc>
                  <a:txBody>
                    <a:bodyPr/>
                    <a:lstStyle/>
                    <a:p>
                      <a:r>
                        <a:rPr lang="en-US" dirty="0" err="1">
                          <a:latin typeface="Arial" panose="020B0604020202020204" pitchFamily="34" charset="0"/>
                          <a:cs typeface="Arial" panose="020B0604020202020204" pitchFamily="34" charset="0"/>
                        </a:rPr>
                        <a:t>notnull</a:t>
                      </a:r>
                      <a:r>
                        <a:rPr lang="en-US" dirty="0">
                          <a:latin typeface="Arial" panose="020B0604020202020204" pitchFamily="34" charset="0"/>
                          <a:cs typeface="Arial" panose="020B0604020202020204" pitchFamily="34" charset="0"/>
                        </a:rPr>
                        <a:t>()</a:t>
                      </a:r>
                    </a:p>
                  </a:txBody>
                  <a:tcPr/>
                </a:tc>
                <a:tc>
                  <a:txBody>
                    <a:bodyPr/>
                    <a:lstStyle/>
                    <a:p>
                      <a:r>
                        <a:rPr lang="en-US" dirty="0">
                          <a:latin typeface="Arial" panose="020B0604020202020204" pitchFamily="34" charset="0"/>
                          <a:cs typeface="Arial" panose="020B0604020202020204" pitchFamily="34" charset="0"/>
                        </a:rPr>
                        <a:t>Returns True for non-missing values</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027999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618-F643-F511-4113-793C8E67D8B9}"/>
              </a:ext>
            </a:extLst>
          </p:cNvPr>
          <p:cNvSpPr>
            <a:spLocks noGrp="1"/>
          </p:cNvSpPr>
          <p:nvPr>
            <p:ph type="title"/>
          </p:nvPr>
        </p:nvSpPr>
        <p:spPr/>
        <p:txBody>
          <a:bodyPr/>
          <a:lstStyle/>
          <a:p>
            <a:r>
              <a:rPr lang="en-US" b="1" i="0" dirty="0">
                <a:effectLst/>
                <a:latin typeface="Arial" panose="020B0604020202020204" pitchFamily="34" charset="0"/>
                <a:cs typeface="Arial" panose="020B0604020202020204" pitchFamily="34" charset="0"/>
              </a:rPr>
              <a:t>Checking if there are NAs</a:t>
            </a:r>
            <a:br>
              <a:rPr lang="en-US" b="1" i="0" dirty="0">
                <a:effectLst/>
                <a:latin typeface="Arial" panose="020B0604020202020204" pitchFamily="34" charset="0"/>
                <a:cs typeface="Arial" panose="020B0604020202020204" pitchFamily="34" charset="0"/>
              </a:rPr>
            </a:br>
            <a:endParaRPr lang="fr-DZ" dirty="0"/>
          </a:p>
        </p:txBody>
      </p:sp>
      <p:sp>
        <p:nvSpPr>
          <p:cNvPr id="3" name="Content Placeholder 2">
            <a:extLst>
              <a:ext uri="{FF2B5EF4-FFF2-40B4-BE49-F238E27FC236}">
                <a16:creationId xmlns:a16="http://schemas.microsoft.com/office/drawing/2014/main" id="{FA72C510-E060-6095-1F0A-3CF13AAC1490}"/>
              </a:ext>
            </a:extLst>
          </p:cNvPr>
          <p:cNvSpPr>
            <a:spLocks noGrp="1"/>
          </p:cNvSpPr>
          <p:nvPr>
            <p:ph idx="1"/>
          </p:nvPr>
        </p:nvSpPr>
        <p:spPr>
          <a:xfrm>
            <a:off x="609600" y="1388282"/>
            <a:ext cx="11288751" cy="5058078"/>
          </a:xfrm>
        </p:spPr>
        <p:txBody>
          <a:bodyPr/>
          <a:lstStyle/>
          <a:p>
            <a:r>
              <a:rPr lang="en-US" b="1" dirty="0">
                <a:solidFill>
                  <a:schemeClr val="accent4">
                    <a:lumMod val="75000"/>
                  </a:schemeClr>
                </a:solidFill>
                <a:latin typeface="Arial" panose="020B0604020202020204" pitchFamily="34" charset="0"/>
                <a:cs typeface="Arial" panose="020B0604020202020204" pitchFamily="34" charset="0"/>
              </a:rPr>
              <a:t>Il </a:t>
            </a:r>
            <a:r>
              <a:rPr lang="en-US" b="1" dirty="0" err="1">
                <a:solidFill>
                  <a:schemeClr val="accent4">
                    <a:lumMod val="75000"/>
                  </a:schemeClr>
                </a:solidFill>
                <a:latin typeface="Arial" panose="020B0604020202020204" pitchFamily="34" charset="0"/>
                <a:cs typeface="Arial" panose="020B0604020202020204" pitchFamily="34" charset="0"/>
              </a:rPr>
              <a:t>existe</a:t>
            </a:r>
            <a:r>
              <a:rPr lang="en-US" b="1" dirty="0">
                <a:solidFill>
                  <a:schemeClr val="accent4">
                    <a:lumMod val="75000"/>
                  </a:schemeClr>
                </a:solidFill>
                <a:latin typeface="Arial" panose="020B0604020202020204" pitchFamily="34" charset="0"/>
                <a:cs typeface="Arial" panose="020B0604020202020204" pitchFamily="34" charset="0"/>
              </a:rPr>
              <a:t> des </a:t>
            </a:r>
            <a:r>
              <a:rPr lang="en-US" b="1" dirty="0" err="1">
                <a:solidFill>
                  <a:schemeClr val="accent4">
                    <a:lumMod val="75000"/>
                  </a:schemeClr>
                </a:solidFill>
                <a:latin typeface="Arial" panose="020B0604020202020204" pitchFamily="34" charset="0"/>
                <a:cs typeface="Arial" panose="020B0604020202020204" pitchFamily="34" charset="0"/>
              </a:rPr>
              <a:t>valeurs</a:t>
            </a:r>
            <a:r>
              <a:rPr lang="en-US" b="1" dirty="0">
                <a:solidFill>
                  <a:schemeClr val="accent4">
                    <a:lumMod val="75000"/>
                  </a:schemeClr>
                </a:solidFill>
                <a:latin typeface="Arial" panose="020B0604020202020204" pitchFamily="34" charset="0"/>
                <a:cs typeface="Arial" panose="020B0604020202020204" pitchFamily="34" charset="0"/>
              </a:rPr>
              <a:t> nulls:</a:t>
            </a:r>
          </a:p>
          <a:p>
            <a:pPr marL="457200" indent="-457200">
              <a:buFont typeface="Arial" panose="020B0604020202020204" pitchFamily="34" charset="0"/>
              <a:buChar char="•"/>
            </a:pPr>
            <a:r>
              <a:rPr lang="en-US" dirty="0" err="1">
                <a:solidFill>
                  <a:srgbClr val="FF0000"/>
                </a:solidFill>
                <a:latin typeface="Arial" panose="020B0604020202020204" pitchFamily="34" charset="0"/>
                <a:cs typeface="Arial" panose="020B0604020202020204" pitchFamily="34" charset="0"/>
              </a:rPr>
              <a:t>df.isnull</a:t>
            </a:r>
            <a:r>
              <a:rPr lang="en-US" dirty="0">
                <a:solidFill>
                  <a:srgbClr val="FF0000"/>
                </a:solidFill>
                <a:latin typeface="Arial" panose="020B0604020202020204" pitchFamily="34" charset="0"/>
                <a:cs typeface="Arial" panose="020B0604020202020204" pitchFamily="34" charset="0"/>
              </a:rPr>
              <a:t>().</a:t>
            </a:r>
            <a:r>
              <a:rPr lang="en-US" dirty="0" err="1">
                <a:solidFill>
                  <a:srgbClr val="FF0000"/>
                </a:solidFill>
                <a:latin typeface="Arial" panose="020B0604020202020204" pitchFamily="34" charset="0"/>
                <a:cs typeface="Arial" panose="020B0604020202020204" pitchFamily="34" charset="0"/>
              </a:rPr>
              <a:t>values.any</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bool</a:t>
            </a:r>
            <a:endParaRPr lang="en-US" dirty="0">
              <a:solidFill>
                <a:srgbClr val="FF0000"/>
              </a:solidFill>
              <a:latin typeface="Arial" panose="020B0604020202020204" pitchFamily="34" charset="0"/>
              <a:cs typeface="Arial" panose="020B0604020202020204" pitchFamily="34" charset="0"/>
            </a:endParaRPr>
          </a:p>
          <a:p>
            <a:r>
              <a:rPr lang="en-US" b="1" dirty="0" err="1">
                <a:solidFill>
                  <a:schemeClr val="accent4">
                    <a:lumMod val="75000"/>
                  </a:schemeClr>
                </a:solidFill>
                <a:latin typeface="Arial" panose="020B0604020202020204" pitchFamily="34" charset="0"/>
                <a:cs typeface="Arial" panose="020B0604020202020204" pitchFamily="34" charset="0"/>
              </a:rPr>
              <a:t>Quels</a:t>
            </a:r>
            <a:r>
              <a:rPr lang="en-US" b="1" dirty="0">
                <a:solidFill>
                  <a:schemeClr val="accent4">
                    <a:lumMod val="75000"/>
                  </a:schemeClr>
                </a:solidFill>
                <a:latin typeface="Arial" panose="020B0604020202020204" pitchFamily="34" charset="0"/>
                <a:cs typeface="Arial" panose="020B0604020202020204" pitchFamily="34" charset="0"/>
              </a:rPr>
              <a:t> </a:t>
            </a:r>
            <a:r>
              <a:rPr lang="en-US" b="1" dirty="0" err="1">
                <a:solidFill>
                  <a:schemeClr val="accent4">
                    <a:lumMod val="75000"/>
                  </a:schemeClr>
                </a:solidFill>
                <a:latin typeface="Arial" panose="020B0604020202020204" pitchFamily="34" charset="0"/>
                <a:cs typeface="Arial" panose="020B0604020202020204" pitchFamily="34" charset="0"/>
              </a:rPr>
              <a:t>sont</a:t>
            </a:r>
            <a:r>
              <a:rPr lang="en-US" b="1" dirty="0">
                <a:solidFill>
                  <a:schemeClr val="accent4">
                    <a:lumMod val="75000"/>
                  </a:schemeClr>
                </a:solidFill>
                <a:latin typeface="Arial" panose="020B0604020202020204" pitchFamily="34" charset="0"/>
                <a:cs typeface="Arial" panose="020B0604020202020204" pitchFamily="34" charset="0"/>
              </a:rPr>
              <a:t> les </a:t>
            </a:r>
            <a:r>
              <a:rPr lang="en-US" b="1" dirty="0" err="1">
                <a:solidFill>
                  <a:schemeClr val="accent4">
                    <a:lumMod val="75000"/>
                  </a:schemeClr>
                </a:solidFill>
                <a:latin typeface="Arial" panose="020B0604020202020204" pitchFamily="34" charset="0"/>
                <a:cs typeface="Arial" panose="020B0604020202020204" pitchFamily="34" charset="0"/>
              </a:rPr>
              <a:t>colonnes</a:t>
            </a:r>
            <a:endParaRPr lang="en-US" b="1" dirty="0">
              <a:solidFill>
                <a:schemeClr val="accent4">
                  <a:lumMod val="75000"/>
                </a:schemeClr>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dirty="0" err="1">
                <a:solidFill>
                  <a:srgbClr val="FF0000"/>
                </a:solidFill>
                <a:latin typeface="Arial" panose="020B0604020202020204" pitchFamily="34" charset="0"/>
                <a:cs typeface="Arial" panose="020B0604020202020204" pitchFamily="34" charset="0"/>
              </a:rPr>
              <a:t>df.isnull</a:t>
            </a:r>
            <a:r>
              <a:rPr lang="en-US" dirty="0">
                <a:solidFill>
                  <a:srgbClr val="FF0000"/>
                </a:solidFill>
                <a:latin typeface="Arial" panose="020B0604020202020204" pitchFamily="34" charset="0"/>
                <a:cs typeface="Arial" panose="020B0604020202020204" pitchFamily="34" charset="0"/>
              </a:rPr>
              <a:t>().any() </a:t>
            </a:r>
            <a:r>
              <a:rPr lang="en-US" dirty="0">
                <a:latin typeface="Arial" panose="020B0604020202020204" pitchFamily="34" charset="0"/>
                <a:cs typeface="Arial" panose="020B0604020202020204" pitchFamily="34" charset="0"/>
              </a:rPr>
              <a:t># series</a:t>
            </a:r>
            <a:endParaRPr lang="en-US" dirty="0">
              <a:solidFill>
                <a:srgbClr val="FF0000"/>
              </a:solidFill>
              <a:latin typeface="Arial" panose="020B0604020202020204" pitchFamily="34" charset="0"/>
              <a:cs typeface="Arial" panose="020B0604020202020204" pitchFamily="34" charset="0"/>
            </a:endParaRPr>
          </a:p>
          <a:p>
            <a:r>
              <a:rPr lang="en-US" b="1" dirty="0">
                <a:solidFill>
                  <a:schemeClr val="accent4">
                    <a:lumMod val="75000"/>
                  </a:schemeClr>
                </a:solidFill>
                <a:latin typeface="Arial" panose="020B0604020202020204" pitchFamily="34" charset="0"/>
                <a:cs typeface="Arial" panose="020B0604020202020204" pitchFamily="34" charset="0"/>
              </a:rPr>
              <a:t>Number of missing values in each column</a:t>
            </a:r>
          </a:p>
          <a:p>
            <a:pPr marL="457200" indent="-457200">
              <a:buFont typeface="Arial" panose="020B0604020202020204" pitchFamily="34" charset="0"/>
              <a:buChar char="•"/>
            </a:pPr>
            <a:r>
              <a:rPr lang="en-US" dirty="0" err="1">
                <a:solidFill>
                  <a:srgbClr val="FF0000"/>
                </a:solidFill>
                <a:latin typeface="Arial" panose="020B0604020202020204" pitchFamily="34" charset="0"/>
                <a:cs typeface="Arial" panose="020B0604020202020204" pitchFamily="34" charset="0"/>
              </a:rPr>
              <a:t>missing_values</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pd.DataFrame</a:t>
            </a:r>
            <a:r>
              <a:rPr lang="en-US" dirty="0">
                <a:solidFill>
                  <a:srgbClr val="FF0000"/>
                </a:solidFill>
                <a:latin typeface="Arial" panose="020B0604020202020204" pitchFamily="34" charset="0"/>
                <a:cs typeface="Arial" panose="020B0604020202020204" pitchFamily="34" charset="0"/>
              </a:rPr>
              <a:t>(</a:t>
            </a:r>
            <a:r>
              <a:rPr lang="en-US" dirty="0" err="1">
                <a:solidFill>
                  <a:srgbClr val="FF0000"/>
                </a:solidFill>
                <a:latin typeface="Arial" panose="020B0604020202020204" pitchFamily="34" charset="0"/>
                <a:cs typeface="Arial" panose="020B0604020202020204" pitchFamily="34" charset="0"/>
              </a:rPr>
              <a:t>df.isnull</a:t>
            </a:r>
            <a:r>
              <a:rPr lang="en-US" dirty="0">
                <a:solidFill>
                  <a:srgbClr val="FF0000"/>
                </a:solidFill>
                <a:latin typeface="Arial" panose="020B0604020202020204" pitchFamily="34" charset="0"/>
                <a:cs typeface="Arial" panose="020B0604020202020204" pitchFamily="34" charset="0"/>
              </a:rPr>
              <a:t>().sum(), columns=['Missing Values’])</a:t>
            </a:r>
          </a:p>
          <a:p>
            <a:r>
              <a:rPr lang="en-US" b="1" dirty="0">
                <a:solidFill>
                  <a:schemeClr val="accent4">
                    <a:lumMod val="75000"/>
                  </a:schemeClr>
                </a:solidFill>
                <a:latin typeface="Arial" panose="020B0604020202020204" pitchFamily="34" charset="0"/>
                <a:cs typeface="Arial" panose="020B0604020202020204" pitchFamily="34" charset="0"/>
              </a:rPr>
              <a:t>Detecting the NAN values indexes</a:t>
            </a:r>
          </a:p>
          <a:p>
            <a:r>
              <a:rPr lang="en-US" dirty="0">
                <a:solidFill>
                  <a:srgbClr val="FF0000"/>
                </a:solidFill>
                <a:latin typeface="Arial" panose="020B0604020202020204" pitchFamily="34" charset="0"/>
                <a:cs typeface="Arial" panose="020B0604020202020204" pitchFamily="34" charset="0"/>
              </a:rPr>
              <a:t>missing=data[</a:t>
            </a:r>
            <a:r>
              <a:rPr lang="en-US" dirty="0" err="1">
                <a:solidFill>
                  <a:srgbClr val="FF0000"/>
                </a:solidFill>
                <a:latin typeface="Arial" panose="020B0604020202020204" pitchFamily="34" charset="0"/>
                <a:cs typeface="Arial" panose="020B0604020202020204" pitchFamily="34" charset="0"/>
              </a:rPr>
              <a:t>df.isnull</a:t>
            </a:r>
            <a:r>
              <a:rPr lang="en-US" dirty="0">
                <a:solidFill>
                  <a:srgbClr val="FF0000"/>
                </a:solidFill>
                <a:latin typeface="Arial" panose="020B0604020202020204" pitchFamily="34" charset="0"/>
                <a:cs typeface="Arial" panose="020B0604020202020204" pitchFamily="34" charset="0"/>
              </a:rPr>
              <a:t>().any(axis=1)]</a:t>
            </a:r>
            <a:endParaRPr lang="en-US" dirty="0">
              <a:latin typeface="Arial" panose="020B0604020202020204" pitchFamily="34" charset="0"/>
              <a:cs typeface="Arial" panose="020B0604020202020204" pitchFamily="34" charset="0"/>
            </a:endParaRPr>
          </a:p>
          <a:p>
            <a:endParaRPr lang="fr-DZ" dirty="0">
              <a:solidFill>
                <a:srgbClr val="FF0000"/>
              </a:solidFill>
              <a:latin typeface="Arial" panose="020B0604020202020204" pitchFamily="34" charset="0"/>
              <a:cs typeface="Arial" panose="020B0604020202020204" pitchFamily="34" charset="0"/>
            </a:endParaRPr>
          </a:p>
          <a:p>
            <a:endParaRPr lang="en-US" dirty="0">
              <a:solidFill>
                <a:srgbClr val="FF0000"/>
              </a:solidFill>
              <a:latin typeface="Arial" panose="020B0604020202020204" pitchFamily="34" charset="0"/>
              <a:cs typeface="Arial" panose="020B0604020202020204" pitchFamily="34" charset="0"/>
            </a:endParaRPr>
          </a:p>
          <a:p>
            <a:endParaRPr lang="en-US" dirty="0">
              <a:solidFill>
                <a:srgbClr val="FF0000"/>
              </a:solidFill>
              <a:latin typeface="Arial" panose="020B0604020202020204" pitchFamily="34" charset="0"/>
              <a:cs typeface="Arial" panose="020B0604020202020204" pitchFamily="34" charset="0"/>
            </a:endParaRPr>
          </a:p>
          <a:p>
            <a:endParaRPr lang="fr-DZ"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8869FE3-00B9-C6CC-2A36-18496A9A9E1F}"/>
              </a:ext>
            </a:extLst>
          </p:cNvPr>
          <p:cNvSpPr>
            <a:spLocks noGrp="1"/>
          </p:cNvSpPr>
          <p:nvPr>
            <p:ph type="sldNum" sz="quarter" idx="10"/>
          </p:nvPr>
        </p:nvSpPr>
        <p:spPr/>
        <p:txBody>
          <a:bodyPr/>
          <a:lstStyle/>
          <a:p>
            <a:pPr>
              <a:defRPr/>
            </a:pPr>
            <a:fld id="{326C6059-A255-C24B-AAEC-93A3405961B0}" type="slidenum">
              <a:rPr lang="en-US" smtClean="0"/>
              <a:pPr>
                <a:defRPr/>
              </a:pPr>
              <a:t>167</a:t>
            </a:fld>
            <a:endParaRPr lang="en-US" dirty="0"/>
          </a:p>
        </p:txBody>
      </p:sp>
    </p:spTree>
    <p:extLst>
      <p:ext uri="{BB962C8B-B14F-4D97-AF65-F5344CB8AC3E}">
        <p14:creationId xmlns:p14="http://schemas.microsoft.com/office/powerpoint/2010/main" val="14508080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F19A-0E9C-B0A0-DA79-B4B4F0715889}"/>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fill</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missing</a:t>
            </a:r>
            <a:r>
              <a:rPr lang="fr-FR" dirty="0">
                <a:latin typeface="Arial" panose="020B0604020202020204" pitchFamily="34" charset="0"/>
                <a:cs typeface="Arial" panose="020B0604020202020204" pitchFamily="34" charset="0"/>
              </a:rPr>
              <a:t> Values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31C1614-D8AF-4E46-5272-AB6CFA06D88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3913541B-482C-B991-F5C5-F21C41573A12}"/>
              </a:ext>
            </a:extLst>
          </p:cNvPr>
          <p:cNvSpPr txBox="1"/>
          <p:nvPr/>
        </p:nvSpPr>
        <p:spPr>
          <a:xfrm>
            <a:off x="545540" y="2782669"/>
            <a:ext cx="9367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Group</a:t>
            </a:r>
            <a:endParaRPr kumimoji="0" lang="fr-DZ"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77449CB0-4DA5-6DB6-FE14-CC9926261FF5}"/>
              </a:ext>
            </a:extLst>
          </p:cNvPr>
          <p:cNvSpPr txBox="1"/>
          <p:nvPr/>
        </p:nvSpPr>
        <p:spPr>
          <a:xfrm>
            <a:off x="545540" y="4826619"/>
            <a:ext cx="9367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Mango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Group</a:t>
            </a:r>
            <a:endParaRPr kumimoji="0" lang="fr-DZ"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1" name="Picture 10">
            <a:extLst>
              <a:ext uri="{FF2B5EF4-FFF2-40B4-BE49-F238E27FC236}">
                <a16:creationId xmlns:a16="http://schemas.microsoft.com/office/drawing/2014/main" id="{9A870694-C46E-D518-8B07-ADCC07BDACF8}"/>
              </a:ext>
            </a:extLst>
          </p:cNvPr>
          <p:cNvPicPr>
            <a:picLocks noChangeAspect="1"/>
          </p:cNvPicPr>
          <p:nvPr/>
        </p:nvPicPr>
        <p:blipFill>
          <a:blip r:embed="rId2"/>
          <a:stretch>
            <a:fillRect/>
          </a:stretch>
        </p:blipFill>
        <p:spPr>
          <a:xfrm>
            <a:off x="1620983" y="1955828"/>
            <a:ext cx="8459381" cy="4039164"/>
          </a:xfrm>
          <a:prstGeom prst="rect">
            <a:avLst/>
          </a:prstGeom>
        </p:spPr>
      </p:pic>
    </p:spTree>
    <p:extLst>
      <p:ext uri="{BB962C8B-B14F-4D97-AF65-F5344CB8AC3E}">
        <p14:creationId xmlns:p14="http://schemas.microsoft.com/office/powerpoint/2010/main" val="119439692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38D3-A335-2C3C-7BFF-BAB622627F3E}"/>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fill</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missing</a:t>
            </a:r>
            <a:r>
              <a:rPr lang="fr-FR" dirty="0">
                <a:latin typeface="Arial" panose="020B0604020202020204" pitchFamily="34" charset="0"/>
                <a:cs typeface="Arial" panose="020B0604020202020204" pitchFamily="34" charset="0"/>
              </a:rPr>
              <a:t> Values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50CDF30-301F-9F46-C327-3213359B102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7119D098-D855-62ED-36E6-98885F06AD63}"/>
              </a:ext>
            </a:extLst>
          </p:cNvPr>
          <p:cNvSpPr txBox="1"/>
          <p:nvPr/>
        </p:nvSpPr>
        <p:spPr>
          <a:xfrm>
            <a:off x="1340935" y="2351782"/>
            <a:ext cx="8137602" cy="298543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bri"/>
                <a:ea typeface="+mn-ea"/>
                <a:cs typeface="+mn-cs"/>
              </a:rPr>
              <a:t># Data </a:t>
            </a:r>
            <a:r>
              <a:rPr kumimoji="0" lang="fr-FR" sz="3200" b="1" i="0" u="none" strike="noStrike" kern="1200" cap="none" spc="0" normalizeH="0" baseline="0" noProof="0" dirty="0" err="1">
                <a:ln>
                  <a:noFill/>
                </a:ln>
                <a:solidFill>
                  <a:prstClr val="black"/>
                </a:solidFill>
                <a:effectLst/>
                <a:uLnTx/>
                <a:uFillTx/>
                <a:latin typeface="Calibri"/>
                <a:ea typeface="+mn-ea"/>
                <a:cs typeface="+mn-cs"/>
              </a:rPr>
              <a:t>filling</a:t>
            </a:r>
            <a:endParaRPr kumimoji="0" lang="fr-FR" sz="32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err="1">
                <a:ln>
                  <a:noFill/>
                </a:ln>
                <a:solidFill>
                  <a:prstClr val="black"/>
                </a:solidFill>
                <a:effectLst/>
                <a:uLnTx/>
                <a:uFillTx/>
                <a:latin typeface="Calibri"/>
                <a:ea typeface="+mn-ea"/>
                <a:cs typeface="+mn-cs"/>
              </a:rPr>
              <a:t>df</a:t>
            </a:r>
            <a:r>
              <a:rPr kumimoji="0" lang="fr-FR" sz="3200" b="0" i="0" u="none" strike="noStrike" kern="1200" cap="none" spc="0" normalizeH="0" baseline="0" noProof="0" dirty="0">
                <a:ln>
                  <a:noFill/>
                </a:ln>
                <a:solidFill>
                  <a:prstClr val="black"/>
                </a:solidFill>
                <a:effectLst/>
                <a:uLnTx/>
                <a:uFillTx/>
                <a:latin typeface="Calibri"/>
                <a:ea typeface="+mn-ea"/>
                <a:cs typeface="+mn-cs"/>
              </a:rPr>
              <a:t>['</a:t>
            </a:r>
            <a:r>
              <a:rPr kumimoji="0" lang="fr-FR" sz="3200" b="0" i="0" u="none" strike="noStrike" kern="1200" cap="none" spc="0" normalizeH="0" baseline="0" noProof="0" dirty="0" err="1">
                <a:ln>
                  <a:noFill/>
                </a:ln>
                <a:solidFill>
                  <a:prstClr val="black"/>
                </a:solidFill>
                <a:effectLst/>
                <a:uLnTx/>
                <a:uFillTx/>
                <a:latin typeface="Calibri"/>
                <a:ea typeface="+mn-ea"/>
                <a:cs typeface="+mn-cs"/>
              </a:rPr>
              <a:t>column_name</a:t>
            </a:r>
            <a:r>
              <a:rPr kumimoji="0" lang="fr-FR" sz="3200" b="0" i="0" u="none" strike="noStrike" kern="1200" cap="none" spc="0" normalizeH="0" baseline="0" noProof="0" dirty="0">
                <a:ln>
                  <a:noFill/>
                </a:ln>
                <a:solidFill>
                  <a:prstClr val="black"/>
                </a:solidFill>
                <a:effectLst/>
                <a:uLnTx/>
                <a:uFillTx/>
                <a:latin typeface="Calibri"/>
                <a:ea typeface="+mn-ea"/>
                <a:cs typeface="+mn-cs"/>
              </a:rPr>
              <a:t>'].</a:t>
            </a:r>
            <a:r>
              <a:rPr kumimoji="0" lang="fr-FR" sz="3200" b="0" i="0" u="none" strike="noStrike" kern="1200" cap="none" spc="0" normalizeH="0" baseline="0" noProof="0" dirty="0" err="1">
                <a:ln>
                  <a:noFill/>
                </a:ln>
                <a:solidFill>
                  <a:srgbClr val="FF0000"/>
                </a:solidFill>
                <a:effectLst/>
                <a:uLnTx/>
                <a:uFillTx/>
                <a:latin typeface="Calibri"/>
                <a:ea typeface="+mn-ea"/>
                <a:cs typeface="+mn-cs"/>
              </a:rPr>
              <a:t>fillna</a:t>
            </a:r>
            <a:r>
              <a:rPr kumimoji="0" lang="fr-FR" sz="3200" b="0" i="0" u="none" strike="noStrike" kern="1200" cap="none" spc="0" normalizeH="0" baseline="0" noProof="0" dirty="0">
                <a:ln>
                  <a:noFill/>
                </a:ln>
                <a:solidFill>
                  <a:prstClr val="black"/>
                </a:solidFill>
                <a:effectLst/>
                <a:uLnTx/>
                <a:uFillTx/>
                <a:latin typeface="Calibri"/>
                <a:ea typeface="+mn-ea"/>
                <a:cs typeface="+mn-cs"/>
              </a:rPr>
              <a:t>('</a:t>
            </a:r>
            <a:r>
              <a:rPr kumimoji="0" lang="fr-FR" sz="3200" b="0" i="0" u="none" strike="noStrike" kern="1200" cap="none" spc="0" normalizeH="0" baseline="0" noProof="0" dirty="0" err="1">
                <a:ln>
                  <a:noFill/>
                </a:ln>
                <a:solidFill>
                  <a:prstClr val="black"/>
                </a:solidFill>
                <a:effectLst/>
                <a:uLnTx/>
                <a:uFillTx/>
                <a:latin typeface="Calibri"/>
                <a:ea typeface="+mn-ea"/>
                <a:cs typeface="+mn-cs"/>
              </a:rPr>
              <a:t>some_values</a:t>
            </a:r>
            <a:r>
              <a:rPr kumimoji="0" lang="fr-FR" sz="32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a:ea typeface="+mn-ea"/>
                <a:cs typeface="+mn-cs"/>
              </a:rPr>
              <a:t>DataFrame.</a:t>
            </a:r>
            <a:r>
              <a:rPr kumimoji="0" lang="fr-FR" sz="2800" b="1" i="0" u="none" strike="noStrike" kern="1200" cap="none" spc="0" normalizeH="0" baseline="0" noProof="0" dirty="0" err="1">
                <a:ln>
                  <a:noFill/>
                </a:ln>
                <a:solidFill>
                  <a:srgbClr val="FF0000"/>
                </a:solidFill>
                <a:effectLst/>
                <a:uLnTx/>
                <a:uFillTx/>
                <a:latin typeface="Calibri"/>
                <a:ea typeface="+mn-ea"/>
                <a:cs typeface="+mn-cs"/>
              </a:rPr>
              <a:t>fillna</a:t>
            </a:r>
            <a:r>
              <a:rPr kumimoji="0" lang="fr-FR" sz="2800" b="0" i="0" u="none" strike="noStrike" kern="1200" cap="none" spc="0" normalizeH="0" baseline="0" noProof="0" dirty="0">
                <a:ln>
                  <a:noFill/>
                </a:ln>
                <a:solidFill>
                  <a:prstClr val="black"/>
                </a:solidFill>
                <a:effectLst/>
                <a:uLnTx/>
                <a:uFillTx/>
                <a:latin typeface="Calibri"/>
                <a:ea typeface="+mn-ea"/>
                <a:cs typeface="+mn-cs"/>
              </a:rPr>
              <a:t>(values, </a:t>
            </a:r>
            <a:r>
              <a:rPr kumimoji="0" lang="fr-FR" sz="2800" b="0" i="0" u="none" strike="noStrike" kern="1200" cap="none" spc="0" normalizeH="0" baseline="0" noProof="0" dirty="0" err="1">
                <a:ln>
                  <a:noFill/>
                </a:ln>
                <a:solidFill>
                  <a:prstClr val="black"/>
                </a:solidFill>
                <a:effectLst/>
                <a:uLnTx/>
                <a:uFillTx/>
                <a:latin typeface="Calibri"/>
                <a:ea typeface="+mn-ea"/>
                <a:cs typeface="+mn-cs"/>
              </a:rPr>
              <a:t>inplace</a:t>
            </a:r>
            <a:r>
              <a:rPr kumimoji="0" lang="fr-FR" sz="2800" b="0" i="0" u="none" strike="noStrike" kern="1200" cap="none" spc="0" normalizeH="0" baseline="0" noProof="0" dirty="0">
                <a:ln>
                  <a:noFill/>
                </a:ln>
                <a:solidFill>
                  <a:prstClr val="black"/>
                </a:solidFill>
                <a:effectLst/>
                <a:uLnTx/>
                <a:uFillTx/>
                <a:latin typeface="Calibri"/>
                <a:ea typeface="+mn-ea"/>
                <a:cs typeface="+mn-cs"/>
              </a:rPr>
              <a:t>=False)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4099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D659-A969-0983-1C7E-8442351C4CE8}"/>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Example of applications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B1125D4-6AEA-6144-347D-EE18BDCED4E4}"/>
              </a:ext>
            </a:extLst>
          </p:cNvPr>
          <p:cNvSpPr>
            <a:spLocks noGrp="1"/>
          </p:cNvSpPr>
          <p:nvPr>
            <p:ph type="sldNum" sz="quarter" idx="10"/>
          </p:nvPr>
        </p:nvSpPr>
        <p:spPr/>
        <p:txBody>
          <a:bodyPr/>
          <a:lstStyle/>
          <a:p>
            <a:pPr>
              <a:defRPr/>
            </a:pPr>
            <a:fld id="{326C6059-A255-C24B-AAEC-93A3405961B0}" type="slidenum">
              <a:rPr lang="en-US" smtClean="0"/>
              <a:pPr>
                <a:defRPr/>
              </a:pPr>
              <a:t>17</a:t>
            </a:fld>
            <a:endParaRPr lang="en-US" dirty="0"/>
          </a:p>
        </p:txBody>
      </p:sp>
      <p:grpSp>
        <p:nvGrpSpPr>
          <p:cNvPr id="7" name="Group 4">
            <a:extLst>
              <a:ext uri="{FF2B5EF4-FFF2-40B4-BE49-F238E27FC236}">
                <a16:creationId xmlns:a16="http://schemas.microsoft.com/office/drawing/2014/main" id="{1A9EF6DF-1E26-8487-53F2-14BAEABC8831}"/>
              </a:ext>
            </a:extLst>
          </p:cNvPr>
          <p:cNvGrpSpPr>
            <a:grpSpLocks/>
          </p:cNvGrpSpPr>
          <p:nvPr/>
        </p:nvGrpSpPr>
        <p:grpSpPr bwMode="auto">
          <a:xfrm>
            <a:off x="7164088" y="2191433"/>
            <a:ext cx="9288462" cy="2100262"/>
            <a:chOff x="0" y="2195"/>
            <a:chExt cx="5851" cy="1323"/>
          </a:xfrm>
        </p:grpSpPr>
        <p:sp>
          <p:nvSpPr>
            <p:cNvPr id="8" name="Rectangle 5">
              <a:extLst>
                <a:ext uri="{FF2B5EF4-FFF2-40B4-BE49-F238E27FC236}">
                  <a16:creationId xmlns:a16="http://schemas.microsoft.com/office/drawing/2014/main" id="{A1BF0781-0804-6B52-8DD2-971CB0FF84BD}"/>
                </a:ext>
              </a:extLst>
            </p:cNvPr>
            <p:cNvSpPr>
              <a:spLocks noChangeArrowheads="1"/>
            </p:cNvSpPr>
            <p:nvPr/>
          </p:nvSpPr>
          <p:spPr bwMode="auto">
            <a:xfrm>
              <a:off x="0" y="3076"/>
              <a:ext cx="5851"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fontAlgn="base">
                <a:spcBef>
                  <a:spcPct val="0"/>
                </a:spcBef>
                <a:spcAft>
                  <a:spcPct val="0"/>
                </a:spcAft>
                <a:buClrTx/>
                <a:buFontTx/>
                <a:buNone/>
              </a:pPr>
              <a:endParaRPr lang="fr-FR" altLang="fr-FR" sz="2000" kern="1200">
                <a:solidFill>
                  <a:prstClr val="black"/>
                </a:solidFill>
                <a:ea typeface="+mn-ea"/>
                <a:cs typeface="Arial" panose="020B0604020202020204" pitchFamily="34" charset="0"/>
              </a:endParaRPr>
            </a:p>
            <a:p>
              <a:pPr fontAlgn="base">
                <a:spcBef>
                  <a:spcPct val="0"/>
                </a:spcBef>
                <a:spcAft>
                  <a:spcPct val="0"/>
                </a:spcAft>
                <a:buClrTx/>
                <a:buFontTx/>
                <a:buNone/>
              </a:pPr>
              <a:endParaRPr lang="fr-FR" altLang="fr-FR" sz="2000" kern="1200">
                <a:solidFill>
                  <a:srgbClr val="1F497D"/>
                </a:solidFill>
                <a:ea typeface="+mn-ea"/>
                <a:cs typeface="Arial" panose="020B0604020202020204" pitchFamily="34" charset="0"/>
              </a:endParaRPr>
            </a:p>
          </p:txBody>
        </p:sp>
        <p:grpSp>
          <p:nvGrpSpPr>
            <p:cNvPr id="9" name="Group 6">
              <a:extLst>
                <a:ext uri="{FF2B5EF4-FFF2-40B4-BE49-F238E27FC236}">
                  <a16:creationId xmlns:a16="http://schemas.microsoft.com/office/drawing/2014/main" id="{15590A77-6A5F-679A-DEDD-5EC14512715F}"/>
                </a:ext>
              </a:extLst>
            </p:cNvPr>
            <p:cNvGrpSpPr>
              <a:grpSpLocks/>
            </p:cNvGrpSpPr>
            <p:nvPr/>
          </p:nvGrpSpPr>
          <p:grpSpPr bwMode="auto">
            <a:xfrm>
              <a:off x="352" y="2195"/>
              <a:ext cx="1387" cy="833"/>
              <a:chOff x="352" y="2195"/>
              <a:chExt cx="1387" cy="833"/>
            </a:xfrm>
          </p:grpSpPr>
          <p:pic>
            <p:nvPicPr>
              <p:cNvPr id="10" name="Picture 8" descr="product-105393">
                <a:extLst>
                  <a:ext uri="{FF2B5EF4-FFF2-40B4-BE49-F238E27FC236}">
                    <a16:creationId xmlns:a16="http://schemas.microsoft.com/office/drawing/2014/main" id="{BDA303F6-1F05-68F4-6197-2FB5D781C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 y="2195"/>
                <a:ext cx="745" cy="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a:extLst>
                  <a:ext uri="{FF2B5EF4-FFF2-40B4-BE49-F238E27FC236}">
                    <a16:creationId xmlns:a16="http://schemas.microsoft.com/office/drawing/2014/main" id="{387C5162-8AF2-7B25-2F2F-9F2E16616C71}"/>
                  </a:ext>
                </a:extLst>
              </p:cNvPr>
              <p:cNvSpPr txBox="1">
                <a:spLocks noChangeArrowheads="1"/>
              </p:cNvSpPr>
              <p:nvPr/>
            </p:nvSpPr>
            <p:spPr bwMode="auto">
              <a:xfrm>
                <a:off x="352" y="2240"/>
                <a:ext cx="640" cy="749"/>
              </a:xfrm>
              <a:prstGeom prst="rect">
                <a:avLst/>
              </a:prstGeom>
              <a:noFill/>
              <a:ln>
                <a:noFill/>
              </a:ln>
              <a:effectLst/>
              <a:extLst>
                <a:ext uri="{909E8E84-426E-40DD-AFC4-6F175D3DCCD1}">
                  <a14:hiddenFill xmlns:a14="http://schemas.microsoft.com/office/drawing/2010/main">
                    <a:solidFill>
                      <a:srgbClr val="E8F4F4"/>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fontAlgn="base">
                  <a:spcBef>
                    <a:spcPct val="50000"/>
                  </a:spcBef>
                  <a:spcAft>
                    <a:spcPct val="0"/>
                  </a:spcAft>
                  <a:buClrTx/>
                  <a:buFontTx/>
                  <a:buNone/>
                </a:pPr>
                <a:r>
                  <a:rPr lang="fr-FR" altLang="fr-FR" sz="7200" kern="1200">
                    <a:solidFill>
                      <a:prstClr val="black"/>
                    </a:solidFill>
                    <a:latin typeface="Century Gothic" panose="020B0502020202020204" pitchFamily="34" charset="0"/>
                    <a:ea typeface="+mn-ea"/>
                    <a:cs typeface="Arial" panose="020B0604020202020204" pitchFamily="34" charset="0"/>
                  </a:rPr>
                  <a:t>+</a:t>
                </a:r>
              </a:p>
            </p:txBody>
          </p:sp>
        </p:grpSp>
      </p:grpSp>
      <p:pic>
        <p:nvPicPr>
          <p:cNvPr id="12" name="Image 12">
            <a:extLst>
              <a:ext uri="{FF2B5EF4-FFF2-40B4-BE49-F238E27FC236}">
                <a16:creationId xmlns:a16="http://schemas.microsoft.com/office/drawing/2014/main" id="{FF421EA0-B7D5-4368-872E-F95B2E219D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0888" y="2191433"/>
            <a:ext cx="1270000"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 2">
            <a:extLst>
              <a:ext uri="{FF2B5EF4-FFF2-40B4-BE49-F238E27FC236}">
                <a16:creationId xmlns:a16="http://schemas.microsoft.com/office/drawing/2014/main" id="{C0026EFB-C4E2-66BF-1988-F1B96106CF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56173" y="1463072"/>
            <a:ext cx="2133695" cy="2844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lèche droite 14">
            <a:extLst>
              <a:ext uri="{FF2B5EF4-FFF2-40B4-BE49-F238E27FC236}">
                <a16:creationId xmlns:a16="http://schemas.microsoft.com/office/drawing/2014/main" id="{33019572-DEB5-4E06-5125-B91ABB39E0EA}"/>
              </a:ext>
            </a:extLst>
          </p:cNvPr>
          <p:cNvSpPr/>
          <p:nvPr/>
        </p:nvSpPr>
        <p:spPr>
          <a:xfrm>
            <a:off x="4619110" y="2520839"/>
            <a:ext cx="1270000" cy="65087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buClrTx/>
              <a:buFontTx/>
              <a:buNone/>
              <a:defRPr/>
            </a:pPr>
            <a:endParaRPr lang="fr-FR" sz="4400" kern="1200">
              <a:solidFill>
                <a:prstClr val="white"/>
              </a:solidFill>
            </a:endParaRPr>
          </a:p>
        </p:txBody>
      </p:sp>
      <p:pic>
        <p:nvPicPr>
          <p:cNvPr id="15" name="Image 15">
            <a:extLst>
              <a:ext uri="{FF2B5EF4-FFF2-40B4-BE49-F238E27FC236}">
                <a16:creationId xmlns:a16="http://schemas.microsoft.com/office/drawing/2014/main" id="{1CEA07AB-EA32-CD51-F77E-A872B170FE0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63122" y="3940857"/>
            <a:ext cx="3222337" cy="214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484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F19A-0E9C-B0A0-DA79-B4B4F0715889}"/>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fill</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missing</a:t>
            </a:r>
            <a:r>
              <a:rPr lang="fr-FR" dirty="0">
                <a:latin typeface="Arial" panose="020B0604020202020204" pitchFamily="34" charset="0"/>
                <a:cs typeface="Arial" panose="020B0604020202020204" pitchFamily="34" charset="0"/>
              </a:rPr>
              <a:t> Values</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E9F01E0-4856-E1A8-1F2E-DCDC494D3834}"/>
              </a:ext>
            </a:extLst>
          </p:cNvPr>
          <p:cNvSpPr>
            <a:spLocks noGrp="1"/>
          </p:cNvSpPr>
          <p:nvPr>
            <p:ph idx="1"/>
          </p:nvPr>
        </p:nvSpPr>
        <p:spPr>
          <a:xfrm>
            <a:off x="609600" y="1489721"/>
            <a:ext cx="10972800" cy="5058078"/>
          </a:xfrm>
        </p:spPr>
        <p:txBody>
          <a:bodyPr/>
          <a:lstStyle/>
          <a:p>
            <a:pPr algn="l"/>
            <a:r>
              <a:rPr lang="fr-FR" b="1" i="0" dirty="0">
                <a:solidFill>
                  <a:srgbClr val="242424"/>
                </a:solidFill>
                <a:effectLst/>
                <a:latin typeface="sohne"/>
              </a:rPr>
              <a:t>Fill </a:t>
            </a:r>
            <a:r>
              <a:rPr lang="fr-FR" b="1" i="0" dirty="0" err="1">
                <a:solidFill>
                  <a:srgbClr val="242424"/>
                </a:solidFill>
                <a:effectLst/>
                <a:latin typeface="sohne"/>
              </a:rPr>
              <a:t>with</a:t>
            </a:r>
            <a:r>
              <a:rPr lang="fr-FR" b="1" i="0" dirty="0">
                <a:solidFill>
                  <a:srgbClr val="242424"/>
                </a:solidFill>
                <a:effectLst/>
                <a:latin typeface="sohne"/>
              </a:rPr>
              <a:t> </a:t>
            </a:r>
            <a:r>
              <a:rPr lang="fr-FR" b="1" i="0" dirty="0">
                <a:solidFill>
                  <a:srgbClr val="FF0000"/>
                </a:solidFill>
                <a:effectLst/>
                <a:latin typeface="sohne"/>
              </a:rPr>
              <a:t>Constant Value</a:t>
            </a:r>
          </a:p>
          <a:p>
            <a:pPr marL="457200" indent="-457200">
              <a:buFont typeface="Arial" panose="020B0604020202020204" pitchFamily="34" charset="0"/>
              <a:buChar char="•"/>
            </a:pPr>
            <a:r>
              <a:rPr lang="en-US" dirty="0" err="1"/>
              <a:t>df</a:t>
            </a:r>
            <a:r>
              <a:rPr lang="en-US" dirty="0"/>
              <a:t>['price'].</a:t>
            </a:r>
            <a:r>
              <a:rPr lang="en-US" dirty="0" err="1"/>
              <a:t>fillna</a:t>
            </a:r>
            <a:r>
              <a:rPr lang="en-US" dirty="0"/>
              <a:t>(value = </a:t>
            </a:r>
            <a:r>
              <a:rPr lang="en-US" dirty="0">
                <a:solidFill>
                  <a:srgbClr val="FF0000"/>
                </a:solidFill>
              </a:rPr>
              <a:t>0.85</a:t>
            </a:r>
            <a:r>
              <a:rPr lang="en-US" dirty="0"/>
              <a:t>, </a:t>
            </a:r>
            <a:r>
              <a:rPr lang="en-US" dirty="0" err="1"/>
              <a:t>inplace</a:t>
            </a:r>
            <a:r>
              <a:rPr lang="en-US" dirty="0"/>
              <a:t> = True)</a:t>
            </a:r>
          </a:p>
          <a:p>
            <a:pPr algn="l"/>
            <a:r>
              <a:rPr lang="en-US" b="1" i="0" dirty="0">
                <a:solidFill>
                  <a:srgbClr val="242424"/>
                </a:solidFill>
                <a:effectLst/>
                <a:latin typeface="sohne"/>
              </a:rPr>
              <a:t>Fill with Mean / Median of Column</a:t>
            </a:r>
          </a:p>
          <a:p>
            <a:r>
              <a:rPr lang="en-US" b="1" dirty="0">
                <a:solidFill>
                  <a:srgbClr val="FF0000"/>
                </a:solidFill>
                <a:highlight>
                  <a:srgbClr val="FFFF00"/>
                </a:highlight>
              </a:rPr>
              <a:t># mean</a:t>
            </a:r>
          </a:p>
          <a:p>
            <a:r>
              <a:rPr lang="en-US" dirty="0" err="1"/>
              <a:t>df</a:t>
            </a:r>
            <a:r>
              <a:rPr lang="en-US" dirty="0"/>
              <a:t>['price'].</a:t>
            </a:r>
            <a:r>
              <a:rPr lang="en-US" dirty="0" err="1"/>
              <a:t>fillna</a:t>
            </a:r>
            <a:r>
              <a:rPr lang="en-US" dirty="0"/>
              <a:t>(value = </a:t>
            </a:r>
            <a:r>
              <a:rPr lang="en-US" dirty="0" err="1"/>
              <a:t>df.price.</a:t>
            </a:r>
            <a:r>
              <a:rPr lang="en-US" dirty="0" err="1">
                <a:highlight>
                  <a:srgbClr val="FFFF00"/>
                </a:highlight>
              </a:rPr>
              <a:t>mean</a:t>
            </a:r>
            <a:r>
              <a:rPr lang="en-US" dirty="0">
                <a:highlight>
                  <a:srgbClr val="FFFF00"/>
                </a:highlight>
              </a:rPr>
              <a:t>(), </a:t>
            </a:r>
            <a:r>
              <a:rPr lang="en-US" dirty="0" err="1"/>
              <a:t>inplace</a:t>
            </a:r>
            <a:r>
              <a:rPr lang="en-US" dirty="0"/>
              <a:t> = True)</a:t>
            </a:r>
          </a:p>
          <a:p>
            <a:r>
              <a:rPr lang="en-US" b="1" dirty="0">
                <a:solidFill>
                  <a:srgbClr val="FF0000"/>
                </a:solidFill>
                <a:highlight>
                  <a:srgbClr val="00FFFF"/>
                </a:highlight>
              </a:rPr>
              <a:t># median</a:t>
            </a:r>
          </a:p>
          <a:p>
            <a:r>
              <a:rPr lang="en-US" dirty="0" err="1"/>
              <a:t>df</a:t>
            </a:r>
            <a:r>
              <a:rPr lang="en-US" dirty="0"/>
              <a:t>['price'].</a:t>
            </a:r>
            <a:r>
              <a:rPr lang="en-US" dirty="0" err="1"/>
              <a:t>fillna</a:t>
            </a:r>
            <a:r>
              <a:rPr lang="en-US" dirty="0"/>
              <a:t>(value = </a:t>
            </a:r>
            <a:r>
              <a:rPr lang="en-US" dirty="0" err="1"/>
              <a:t>df.price.</a:t>
            </a:r>
            <a:r>
              <a:rPr lang="en-US" dirty="0" err="1">
                <a:highlight>
                  <a:srgbClr val="00FFFF"/>
                </a:highlight>
              </a:rPr>
              <a:t>median</a:t>
            </a:r>
            <a:r>
              <a:rPr lang="en-US" dirty="0">
                <a:highlight>
                  <a:srgbClr val="00FFFF"/>
                </a:highlight>
              </a:rPr>
              <a:t>(), </a:t>
            </a:r>
            <a:r>
              <a:rPr lang="en-US" dirty="0" err="1"/>
              <a:t>inplace</a:t>
            </a:r>
            <a:r>
              <a:rPr lang="en-US" dirty="0"/>
              <a:t> = True)</a:t>
            </a:r>
            <a:br>
              <a:rPr lang="en-US" dirty="0"/>
            </a:br>
            <a:br>
              <a:rPr lang="fr-FR" dirty="0"/>
            </a:br>
            <a:endParaRPr lang="fr-FR" dirty="0"/>
          </a:p>
          <a:p>
            <a:endParaRPr lang="fr-DZ" dirty="0"/>
          </a:p>
        </p:txBody>
      </p:sp>
      <p:sp>
        <p:nvSpPr>
          <p:cNvPr id="4" name="Slide Number Placeholder 3">
            <a:extLst>
              <a:ext uri="{FF2B5EF4-FFF2-40B4-BE49-F238E27FC236}">
                <a16:creationId xmlns:a16="http://schemas.microsoft.com/office/drawing/2014/main" id="{731C1614-D8AF-4E46-5272-AB6CFA06D88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3996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38D3-A335-2C3C-7BFF-BAB622627F3E}"/>
              </a:ext>
            </a:extLst>
          </p:cNvPr>
          <p:cNvSpPr>
            <a:spLocks noGrp="1"/>
          </p:cNvSpPr>
          <p:nvPr>
            <p:ph type="title"/>
          </p:nvPr>
        </p:nvSpPr>
        <p:spPr/>
        <p:txBody>
          <a:bodyPr/>
          <a:lstStyle/>
          <a:p>
            <a:r>
              <a:rPr lang="fr-FR" sz="3600" dirty="0" err="1">
                <a:latin typeface="Arial" panose="020B0604020202020204" pitchFamily="34" charset="0"/>
                <a:cs typeface="Arial" panose="020B0604020202020204" pitchFamily="34" charset="0"/>
              </a:rPr>
              <a:t>fill</a:t>
            </a:r>
            <a:r>
              <a:rPr lang="fr-FR" sz="3600" dirty="0">
                <a:latin typeface="Arial" panose="020B0604020202020204" pitchFamily="34" charset="0"/>
                <a:cs typeface="Arial" panose="020B0604020202020204" pitchFamily="34" charset="0"/>
              </a:rPr>
              <a:t> </a:t>
            </a:r>
            <a:r>
              <a:rPr lang="fr-FR" sz="3600" dirty="0" err="1">
                <a:latin typeface="Arial" panose="020B0604020202020204" pitchFamily="34" charset="0"/>
                <a:cs typeface="Arial" panose="020B0604020202020204" pitchFamily="34" charset="0"/>
              </a:rPr>
              <a:t>missing</a:t>
            </a:r>
            <a:r>
              <a:rPr lang="fr-FR" sz="3600" dirty="0">
                <a:latin typeface="Arial" panose="020B0604020202020204" pitchFamily="34" charset="0"/>
                <a:cs typeface="Arial" panose="020B0604020202020204" pitchFamily="34" charset="0"/>
              </a:rPr>
              <a:t> Values (</a:t>
            </a:r>
            <a:r>
              <a:rPr lang="fr-FR" sz="3600" dirty="0" err="1">
                <a:latin typeface="Arial" panose="020B0604020202020204" pitchFamily="34" charset="0"/>
                <a:cs typeface="Arial" panose="020B0604020202020204" pitchFamily="34" charset="0"/>
              </a:rPr>
              <a:t>Fillna</a:t>
            </a:r>
            <a:r>
              <a:rPr lang="fr-FR" sz="3600" dirty="0">
                <a:latin typeface="Arial" panose="020B0604020202020204" pitchFamily="34" charset="0"/>
                <a:cs typeface="Arial" panose="020B0604020202020204" pitchFamily="34" charset="0"/>
              </a:rPr>
              <a:t> (Fill NA/NaN))</a:t>
            </a:r>
            <a:endParaRPr lang="fr-DZ"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4A1731F-3AB3-0507-1D06-C9B36314DAD2}"/>
              </a:ext>
            </a:extLst>
          </p:cNvPr>
          <p:cNvSpPr>
            <a:spLocks noGrp="1"/>
          </p:cNvSpPr>
          <p:nvPr>
            <p:ph idx="1"/>
          </p:nvPr>
        </p:nvSpPr>
        <p:spPr>
          <a:xfrm>
            <a:off x="609600" y="4446010"/>
            <a:ext cx="10972800" cy="2065655"/>
          </a:xfrm>
        </p:spPr>
        <p:txBody>
          <a:bodyPr/>
          <a:lstStyle/>
          <a:p>
            <a:pPr algn="l" fontAlgn="base"/>
            <a:r>
              <a:rPr lang="en-US" b="0" i="0" dirty="0">
                <a:solidFill>
                  <a:srgbClr val="999999"/>
                </a:solidFill>
                <a:effectLst/>
                <a:latin typeface="Consolas" panose="020B0609020204030204" pitchFamily="49" charset="0"/>
              </a:rPr>
              <a:t># fill missing values</a:t>
            </a:r>
          </a:p>
          <a:p>
            <a:pPr algn="l" fontAlgn="base"/>
            <a:r>
              <a:rPr lang="en-US" b="0" i="0" dirty="0" err="1">
                <a:solidFill>
                  <a:srgbClr val="212529"/>
                </a:solidFill>
                <a:effectLst/>
                <a:latin typeface="Consolas" panose="020B0609020204030204" pitchFamily="49" charset="0"/>
              </a:rPr>
              <a:t>df</a:t>
            </a:r>
            <a:r>
              <a:rPr lang="en-US" b="1" i="0" dirty="0">
                <a:solidFill>
                  <a:srgbClr val="999999"/>
                </a:solidFill>
                <a:effectLst/>
                <a:latin typeface="Consolas" panose="020B0609020204030204" pitchFamily="49" charset="0"/>
              </a:rPr>
              <a:t>[</a:t>
            </a:r>
            <a:r>
              <a:rPr lang="en-US" b="0" i="0" dirty="0">
                <a:solidFill>
                  <a:srgbClr val="D44950"/>
                </a:solidFill>
                <a:effectLst/>
                <a:latin typeface="Consolas" panose="020B0609020204030204" pitchFamily="49" charset="0"/>
              </a:rPr>
              <a:t>'Postal Address'</a:t>
            </a:r>
            <a:r>
              <a:rPr lang="en-US" b="1" i="0" dirty="0">
                <a:solidFill>
                  <a:srgbClr val="999999"/>
                </a:solidFill>
                <a:effectLst/>
                <a:latin typeface="Consolas" panose="020B0609020204030204" pitchFamily="49" charset="0"/>
              </a:rPr>
              <a:t>]</a:t>
            </a:r>
            <a:r>
              <a:rPr lang="en-US" b="0" i="0" dirty="0">
                <a:solidFill>
                  <a:srgbClr val="212529"/>
                </a:solidFill>
                <a:effectLst/>
                <a:latin typeface="Consolas" panose="020B0609020204030204" pitchFamily="49" charset="0"/>
              </a:rPr>
              <a:t>.</a:t>
            </a:r>
            <a:r>
              <a:rPr lang="en-US" b="0" i="0" dirty="0" err="1">
                <a:solidFill>
                  <a:srgbClr val="212529"/>
                </a:solidFill>
                <a:effectLst/>
                <a:latin typeface="Consolas" panose="020B0609020204030204" pitchFamily="49" charset="0"/>
              </a:rPr>
              <a:t>fillna</a:t>
            </a:r>
            <a:r>
              <a:rPr lang="en-US" b="1" i="0" dirty="0">
                <a:solidFill>
                  <a:srgbClr val="999999"/>
                </a:solidFill>
                <a:effectLst/>
                <a:latin typeface="Consolas" panose="020B0609020204030204" pitchFamily="49" charset="0"/>
              </a:rPr>
              <a:t>(</a:t>
            </a:r>
            <a:r>
              <a:rPr lang="en-US" b="0" i="0" dirty="0" err="1">
                <a:solidFill>
                  <a:srgbClr val="212529"/>
                </a:solidFill>
                <a:effectLst/>
                <a:latin typeface="Consolas" panose="020B0609020204030204" pitchFamily="49" charset="0"/>
              </a:rPr>
              <a:t>df</a:t>
            </a:r>
            <a:r>
              <a:rPr lang="en-US" b="1" i="0" dirty="0">
                <a:solidFill>
                  <a:srgbClr val="999999"/>
                </a:solidFill>
                <a:effectLst/>
                <a:latin typeface="Consolas" panose="020B0609020204030204" pitchFamily="49" charset="0"/>
              </a:rPr>
              <a:t>[</a:t>
            </a:r>
            <a:r>
              <a:rPr lang="en-US" b="0" i="0" dirty="0">
                <a:solidFill>
                  <a:srgbClr val="D44950"/>
                </a:solidFill>
                <a:effectLst/>
                <a:latin typeface="Consolas" panose="020B0609020204030204" pitchFamily="49" charset="0"/>
              </a:rPr>
              <a:t>'Permanent Address'</a:t>
            </a:r>
            <a:r>
              <a:rPr lang="en-US" b="1" i="0" dirty="0">
                <a:solidFill>
                  <a:srgbClr val="999999"/>
                </a:solidFill>
                <a:effectLst/>
                <a:latin typeface="Consolas" panose="020B0609020204030204" pitchFamily="49" charset="0"/>
              </a:rPr>
              <a:t>]</a:t>
            </a:r>
            <a:r>
              <a:rPr lang="en-US" b="0" i="0" dirty="0">
                <a:solidFill>
                  <a:srgbClr val="212529"/>
                </a:solidFill>
                <a:effectLst/>
                <a:latin typeface="Consolas" panose="020B0609020204030204" pitchFamily="49" charset="0"/>
              </a:rPr>
              <a:t>, </a:t>
            </a:r>
            <a:r>
              <a:rPr lang="en-US" b="0" i="0" dirty="0" err="1">
                <a:solidFill>
                  <a:srgbClr val="212529"/>
                </a:solidFill>
                <a:effectLst/>
                <a:latin typeface="Consolas" panose="020B0609020204030204" pitchFamily="49" charset="0"/>
              </a:rPr>
              <a:t>inplace</a:t>
            </a:r>
            <a:r>
              <a:rPr lang="en-US" b="0" i="0" dirty="0">
                <a:solidFill>
                  <a:srgbClr val="212529"/>
                </a:solidFill>
                <a:effectLst/>
                <a:latin typeface="Consolas" panose="020B0609020204030204" pitchFamily="49" charset="0"/>
              </a:rPr>
              <a:t>=</a:t>
            </a:r>
            <a:r>
              <a:rPr lang="en-US" b="0" i="0" dirty="0">
                <a:solidFill>
                  <a:srgbClr val="006699"/>
                </a:solidFill>
                <a:effectLst/>
                <a:latin typeface="Consolas" panose="020B0609020204030204" pitchFamily="49" charset="0"/>
              </a:rPr>
              <a:t>True</a:t>
            </a:r>
            <a:r>
              <a:rPr lang="en-US" b="1"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pPr algn="l" fontAlgn="base"/>
            <a:r>
              <a:rPr lang="en-US" b="0" i="0" dirty="0">
                <a:solidFill>
                  <a:srgbClr val="9999FF"/>
                </a:solidFill>
                <a:effectLst/>
                <a:latin typeface="Consolas" panose="020B0609020204030204" pitchFamily="49" charset="0"/>
              </a:rPr>
              <a:t>print</a:t>
            </a:r>
            <a:r>
              <a:rPr lang="en-US" b="1" i="0" dirty="0">
                <a:solidFill>
                  <a:srgbClr val="999999"/>
                </a:solidFill>
                <a:effectLst/>
                <a:latin typeface="Consolas" panose="020B0609020204030204" pitchFamily="49" charset="0"/>
              </a:rPr>
              <a:t>(</a:t>
            </a:r>
            <a:r>
              <a:rPr lang="en-US" b="0" i="0" dirty="0" err="1">
                <a:solidFill>
                  <a:srgbClr val="212529"/>
                </a:solidFill>
                <a:effectLst/>
                <a:latin typeface="Consolas" panose="020B0609020204030204" pitchFamily="49" charset="0"/>
              </a:rPr>
              <a:t>df</a:t>
            </a:r>
            <a:r>
              <a:rPr lang="en-US" b="1" i="0" dirty="0">
                <a:solidFill>
                  <a:srgbClr val="999999"/>
                </a:solidFill>
                <a:effectLst/>
                <a:latin typeface="Consolas" panose="020B0609020204030204" pitchFamily="49" charset="0"/>
              </a:rPr>
              <a:t>)</a:t>
            </a:r>
            <a:endParaRPr lang="en-US" b="0" i="0" dirty="0">
              <a:solidFill>
                <a:srgbClr val="999999"/>
              </a:solidFill>
              <a:effectLst/>
              <a:latin typeface="Consolas" panose="020B0609020204030204" pitchFamily="49" charset="0"/>
            </a:endParaRPr>
          </a:p>
          <a:p>
            <a:endParaRPr lang="fr-DZ" dirty="0"/>
          </a:p>
        </p:txBody>
      </p:sp>
      <p:sp>
        <p:nvSpPr>
          <p:cNvPr id="4" name="Slide Number Placeholder 3">
            <a:extLst>
              <a:ext uri="{FF2B5EF4-FFF2-40B4-BE49-F238E27FC236}">
                <a16:creationId xmlns:a16="http://schemas.microsoft.com/office/drawing/2014/main" id="{C50CDF30-301F-9F46-C327-3213359B102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DF649A89-D3C7-D569-4FAF-A7AB39E4451E}"/>
              </a:ext>
            </a:extLst>
          </p:cNvPr>
          <p:cNvPicPr>
            <a:picLocks noChangeAspect="1"/>
          </p:cNvPicPr>
          <p:nvPr/>
        </p:nvPicPr>
        <p:blipFill>
          <a:blip r:embed="rId2"/>
          <a:stretch>
            <a:fillRect/>
          </a:stretch>
        </p:blipFill>
        <p:spPr>
          <a:xfrm>
            <a:off x="2185442" y="2203644"/>
            <a:ext cx="7821116" cy="2038635"/>
          </a:xfrm>
          <a:prstGeom prst="rect">
            <a:avLst/>
          </a:prstGeom>
        </p:spPr>
      </p:pic>
      <p:pic>
        <p:nvPicPr>
          <p:cNvPr id="13" name="Picture 12">
            <a:extLst>
              <a:ext uri="{FF2B5EF4-FFF2-40B4-BE49-F238E27FC236}">
                <a16:creationId xmlns:a16="http://schemas.microsoft.com/office/drawing/2014/main" id="{3C16EFFF-2893-9198-E9BA-1169EC4E5209}"/>
              </a:ext>
            </a:extLst>
          </p:cNvPr>
          <p:cNvPicPr>
            <a:picLocks noChangeAspect="1"/>
          </p:cNvPicPr>
          <p:nvPr/>
        </p:nvPicPr>
        <p:blipFill>
          <a:blip r:embed="rId3"/>
          <a:stretch>
            <a:fillRect/>
          </a:stretch>
        </p:blipFill>
        <p:spPr>
          <a:xfrm>
            <a:off x="2766548" y="1371176"/>
            <a:ext cx="6658904" cy="628738"/>
          </a:xfrm>
          <a:prstGeom prst="rect">
            <a:avLst/>
          </a:prstGeom>
        </p:spPr>
      </p:pic>
    </p:spTree>
    <p:extLst>
      <p:ext uri="{BB962C8B-B14F-4D97-AF65-F5344CB8AC3E}">
        <p14:creationId xmlns:p14="http://schemas.microsoft.com/office/powerpoint/2010/main" val="2702732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AD530-ABD6-FC23-0221-419E5474095A}"/>
              </a:ext>
            </a:extLst>
          </p:cNvPr>
          <p:cNvSpPr>
            <a:spLocks noGrp="1"/>
          </p:cNvSpPr>
          <p:nvPr>
            <p:ph type="title"/>
          </p:nvPr>
        </p:nvSpPr>
        <p:spPr/>
        <p:txBody>
          <a:bodyPr/>
          <a:lstStyle/>
          <a:p>
            <a:r>
              <a:rPr lang="fr-FR" dirty="0"/>
              <a:t>Duplicate Values</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D99D0FC-D4CE-52F5-4B03-E9426A50700C}"/>
              </a:ext>
            </a:extLst>
          </p:cNvPr>
          <p:cNvSpPr>
            <a:spLocks noGrp="1"/>
          </p:cNvSpPr>
          <p:nvPr>
            <p:ph idx="1"/>
          </p:nvPr>
        </p:nvSpPr>
        <p:spPr>
          <a:xfrm>
            <a:off x="609600" y="1388282"/>
            <a:ext cx="9538010" cy="5058078"/>
          </a:xfrm>
        </p:spPr>
        <p:txBody>
          <a:bodyPr/>
          <a:lstStyle/>
          <a:p>
            <a:endParaRPr lang="fr-FR" dirty="0"/>
          </a:p>
          <a:p>
            <a:r>
              <a:rPr lang="fr-FR" b="1" dirty="0"/>
              <a:t># Drop duplicates</a:t>
            </a:r>
          </a:p>
          <a:p>
            <a:r>
              <a:rPr lang="fr-FR" dirty="0" err="1"/>
              <a:t>df.drop_duplicates</a:t>
            </a:r>
            <a:r>
              <a:rPr lang="fr-FR" dirty="0"/>
              <a:t>()</a:t>
            </a:r>
          </a:p>
          <a:p>
            <a:endParaRPr lang="fr-FR" dirty="0"/>
          </a:p>
          <a:p>
            <a:r>
              <a:rPr lang="fr-FR" b="1" dirty="0"/>
              <a:t># </a:t>
            </a:r>
            <a:r>
              <a:rPr lang="fr-FR" b="1" dirty="0" err="1"/>
              <a:t>Delete</a:t>
            </a:r>
            <a:r>
              <a:rPr lang="fr-FR" b="1" dirty="0"/>
              <a:t> a </a:t>
            </a:r>
            <a:r>
              <a:rPr lang="fr-FR" b="1" dirty="0" err="1"/>
              <a:t>column</a:t>
            </a:r>
            <a:endParaRPr lang="fr-FR" b="1" dirty="0"/>
          </a:p>
          <a:p>
            <a:r>
              <a:rPr lang="fr-FR" dirty="0" err="1"/>
              <a:t>del</a:t>
            </a:r>
            <a:r>
              <a:rPr lang="fr-FR" dirty="0"/>
              <a:t> </a:t>
            </a:r>
            <a:r>
              <a:rPr lang="fr-FR" dirty="0" err="1"/>
              <a:t>df</a:t>
            </a:r>
            <a:r>
              <a:rPr lang="fr-FR" dirty="0"/>
              <a:t>['</a:t>
            </a:r>
            <a:r>
              <a:rPr lang="fr-FR" dirty="0" err="1"/>
              <a:t>column_name</a:t>
            </a:r>
            <a:r>
              <a:rPr lang="fr-FR" dirty="0"/>
              <a:t>']</a:t>
            </a:r>
          </a:p>
          <a:p>
            <a:r>
              <a:rPr lang="fr-FR" dirty="0" err="1"/>
              <a:t>df.drop</a:t>
            </a:r>
            <a:r>
              <a:rPr lang="fr-FR" dirty="0"/>
              <a:t>('</a:t>
            </a:r>
            <a:r>
              <a:rPr lang="fr-FR" dirty="0" err="1"/>
              <a:t>column_name</a:t>
            </a:r>
            <a:r>
              <a:rPr lang="fr-FR" dirty="0"/>
              <a:t>', axis=1)</a:t>
            </a:r>
          </a:p>
          <a:p>
            <a:r>
              <a:rPr lang="fr-FR" dirty="0"/>
              <a:t>pop('</a:t>
            </a:r>
            <a:r>
              <a:rPr lang="fr-FR" dirty="0" err="1"/>
              <a:t>column_name</a:t>
            </a:r>
            <a:r>
              <a:rPr lang="fr-FR" dirty="0"/>
              <a:t>')</a:t>
            </a:r>
          </a:p>
          <a:p>
            <a:endParaRPr lang="fr-DZ" dirty="0"/>
          </a:p>
        </p:txBody>
      </p:sp>
      <p:sp>
        <p:nvSpPr>
          <p:cNvPr id="4" name="Slide Number Placeholder 3">
            <a:extLst>
              <a:ext uri="{FF2B5EF4-FFF2-40B4-BE49-F238E27FC236}">
                <a16:creationId xmlns:a16="http://schemas.microsoft.com/office/drawing/2014/main" id="{91663154-F7E6-999F-1EFE-4193F38BDC6D}"/>
              </a:ext>
            </a:extLst>
          </p:cNvPr>
          <p:cNvSpPr>
            <a:spLocks noGrp="1"/>
          </p:cNvSpPr>
          <p:nvPr>
            <p:ph type="sldNum" sz="quarter" idx="10"/>
          </p:nvPr>
        </p:nvSpPr>
        <p:spPr/>
        <p:txBody>
          <a:bodyPr/>
          <a:lstStyle/>
          <a:p>
            <a:pPr>
              <a:defRPr/>
            </a:pPr>
            <a:fld id="{326C6059-A255-C24B-AAEC-93A3405961B0}" type="slidenum">
              <a:rPr lang="en-US" smtClean="0"/>
              <a:pPr>
                <a:defRPr/>
              </a:pPr>
              <a:t>172</a:t>
            </a:fld>
            <a:endParaRPr lang="en-US" dirty="0"/>
          </a:p>
        </p:txBody>
      </p:sp>
    </p:spTree>
    <p:extLst>
      <p:ext uri="{BB962C8B-B14F-4D97-AF65-F5344CB8AC3E}">
        <p14:creationId xmlns:p14="http://schemas.microsoft.com/office/powerpoint/2010/main" val="334948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A0D6-47BA-C597-1F85-B2E2EB7707C7}"/>
              </a:ext>
            </a:extLst>
          </p:cNvPr>
          <p:cNvSpPr>
            <a:spLocks noGrp="1"/>
          </p:cNvSpPr>
          <p:nvPr>
            <p:ph type="title"/>
          </p:nvPr>
        </p:nvSpPr>
        <p:spPr/>
        <p:txBody>
          <a:bodyPr/>
          <a:lstStyle/>
          <a:p>
            <a:r>
              <a:rPr lang="fr-FR" dirty="0" err="1"/>
              <a:t>Outliers</a:t>
            </a:r>
            <a:br>
              <a:rPr lang="fr-FR" dirty="0"/>
            </a:br>
            <a:endParaRPr lang="fr-DZ" dirty="0"/>
          </a:p>
        </p:txBody>
      </p:sp>
      <p:sp>
        <p:nvSpPr>
          <p:cNvPr id="3" name="Content Placeholder 2">
            <a:extLst>
              <a:ext uri="{FF2B5EF4-FFF2-40B4-BE49-F238E27FC236}">
                <a16:creationId xmlns:a16="http://schemas.microsoft.com/office/drawing/2014/main" id="{5123A865-947D-BC04-14D2-C947568A3793}"/>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4430D979-6811-EBB0-E2A0-68BCD4DF1DAC}"/>
              </a:ext>
            </a:extLst>
          </p:cNvPr>
          <p:cNvSpPr>
            <a:spLocks noGrp="1"/>
          </p:cNvSpPr>
          <p:nvPr>
            <p:ph type="sldNum" sz="quarter" idx="10"/>
          </p:nvPr>
        </p:nvSpPr>
        <p:spPr/>
        <p:txBody>
          <a:bodyPr/>
          <a:lstStyle/>
          <a:p>
            <a:pPr>
              <a:defRPr/>
            </a:pPr>
            <a:fld id="{326C6059-A255-C24B-AAEC-93A3405961B0}" type="slidenum">
              <a:rPr lang="en-US" smtClean="0"/>
              <a:pPr>
                <a:defRPr/>
              </a:pPr>
              <a:t>173</a:t>
            </a:fld>
            <a:endParaRPr lang="en-US" dirty="0"/>
          </a:p>
        </p:txBody>
      </p:sp>
      <p:pic>
        <p:nvPicPr>
          <p:cNvPr id="6" name="Picture 5">
            <a:extLst>
              <a:ext uri="{FF2B5EF4-FFF2-40B4-BE49-F238E27FC236}">
                <a16:creationId xmlns:a16="http://schemas.microsoft.com/office/drawing/2014/main" id="{B555B809-6442-7189-286A-B2FFE30FEDFE}"/>
              </a:ext>
            </a:extLst>
          </p:cNvPr>
          <p:cNvPicPr>
            <a:picLocks noChangeAspect="1"/>
          </p:cNvPicPr>
          <p:nvPr/>
        </p:nvPicPr>
        <p:blipFill>
          <a:blip r:embed="rId2"/>
          <a:stretch>
            <a:fillRect/>
          </a:stretch>
        </p:blipFill>
        <p:spPr>
          <a:xfrm>
            <a:off x="1595431" y="1519303"/>
            <a:ext cx="8707769" cy="4796035"/>
          </a:xfrm>
          <a:prstGeom prst="rect">
            <a:avLst/>
          </a:prstGeom>
        </p:spPr>
      </p:pic>
    </p:spTree>
    <p:extLst>
      <p:ext uri="{BB962C8B-B14F-4D97-AF65-F5344CB8AC3E}">
        <p14:creationId xmlns:p14="http://schemas.microsoft.com/office/powerpoint/2010/main" val="34824170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EF9F9-686C-F002-63B5-4F4CA329938B}"/>
              </a:ext>
            </a:extLst>
          </p:cNvPr>
          <p:cNvSpPr>
            <a:spLocks noGrp="1"/>
          </p:cNvSpPr>
          <p:nvPr>
            <p:ph type="title"/>
          </p:nvPr>
        </p:nvSpPr>
        <p:spPr/>
        <p:txBody>
          <a:bodyPr/>
          <a:lstStyle/>
          <a:p>
            <a:r>
              <a:rPr lang="fr-FR" dirty="0" err="1"/>
              <a:t>Outlier</a:t>
            </a:r>
            <a:r>
              <a:rPr lang="fr-FR" dirty="0"/>
              <a:t> </a:t>
            </a:r>
            <a:r>
              <a:rPr lang="fr-FR" dirty="0" err="1"/>
              <a:t>detection</a:t>
            </a:r>
            <a:br>
              <a:rPr lang="fr-FR" dirty="0"/>
            </a:br>
            <a:r>
              <a:rPr lang="fr-FR" dirty="0"/>
              <a:t> </a:t>
            </a:r>
            <a:br>
              <a:rPr lang="fr-FR" dirty="0"/>
            </a:br>
            <a:endParaRPr lang="fr-DZ" dirty="0"/>
          </a:p>
        </p:txBody>
      </p:sp>
      <p:sp>
        <p:nvSpPr>
          <p:cNvPr id="3" name="Content Placeholder 2">
            <a:extLst>
              <a:ext uri="{FF2B5EF4-FFF2-40B4-BE49-F238E27FC236}">
                <a16:creationId xmlns:a16="http://schemas.microsoft.com/office/drawing/2014/main" id="{7AEA7E23-B14C-A9F0-1C5C-29268FFCE40C}"/>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F66D8942-3A26-7DCC-1A68-648D79C55DC5}"/>
              </a:ext>
            </a:extLst>
          </p:cNvPr>
          <p:cNvSpPr>
            <a:spLocks noGrp="1"/>
          </p:cNvSpPr>
          <p:nvPr>
            <p:ph type="sldNum" sz="quarter" idx="10"/>
          </p:nvPr>
        </p:nvSpPr>
        <p:spPr/>
        <p:txBody>
          <a:bodyPr/>
          <a:lstStyle/>
          <a:p>
            <a:pPr>
              <a:defRPr/>
            </a:pPr>
            <a:fld id="{326C6059-A255-C24B-AAEC-93A3405961B0}" type="slidenum">
              <a:rPr lang="en-US" smtClean="0"/>
              <a:pPr>
                <a:defRPr/>
              </a:pPr>
              <a:t>174</a:t>
            </a:fld>
            <a:endParaRPr lang="en-US" dirty="0"/>
          </a:p>
        </p:txBody>
      </p:sp>
      <p:pic>
        <p:nvPicPr>
          <p:cNvPr id="6" name="Picture 5">
            <a:extLst>
              <a:ext uri="{FF2B5EF4-FFF2-40B4-BE49-F238E27FC236}">
                <a16:creationId xmlns:a16="http://schemas.microsoft.com/office/drawing/2014/main" id="{623AD1DE-8BB3-FF06-7857-343C600E303E}"/>
              </a:ext>
            </a:extLst>
          </p:cNvPr>
          <p:cNvPicPr>
            <a:picLocks noChangeAspect="1"/>
          </p:cNvPicPr>
          <p:nvPr/>
        </p:nvPicPr>
        <p:blipFill>
          <a:blip r:embed="rId2"/>
          <a:stretch>
            <a:fillRect/>
          </a:stretch>
        </p:blipFill>
        <p:spPr>
          <a:xfrm>
            <a:off x="1611248" y="1388282"/>
            <a:ext cx="8621328" cy="4744112"/>
          </a:xfrm>
          <a:prstGeom prst="rect">
            <a:avLst/>
          </a:prstGeom>
        </p:spPr>
      </p:pic>
    </p:spTree>
    <p:extLst>
      <p:ext uri="{BB962C8B-B14F-4D97-AF65-F5344CB8AC3E}">
        <p14:creationId xmlns:p14="http://schemas.microsoft.com/office/powerpoint/2010/main" val="160394353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F21A-5615-DA83-246E-6D7C9C32146D}"/>
              </a:ext>
            </a:extLst>
          </p:cNvPr>
          <p:cNvSpPr>
            <a:spLocks noGrp="1"/>
          </p:cNvSpPr>
          <p:nvPr>
            <p:ph type="title"/>
          </p:nvPr>
        </p:nvSpPr>
        <p:spPr/>
        <p:txBody>
          <a:bodyPr/>
          <a:lstStyle/>
          <a:p>
            <a:r>
              <a:rPr lang="fr-FR" dirty="0" err="1"/>
              <a:t>Finding</a:t>
            </a:r>
            <a:r>
              <a:rPr lang="fr-FR" dirty="0"/>
              <a:t> </a:t>
            </a:r>
            <a:r>
              <a:rPr lang="fr-FR" dirty="0" err="1"/>
              <a:t>Outliers</a:t>
            </a:r>
            <a:br>
              <a:rPr lang="fr-FR" dirty="0"/>
            </a:br>
            <a:endParaRPr lang="fr-DZ" dirty="0"/>
          </a:p>
        </p:txBody>
      </p:sp>
      <p:sp>
        <p:nvSpPr>
          <p:cNvPr id="3" name="Content Placeholder 2">
            <a:extLst>
              <a:ext uri="{FF2B5EF4-FFF2-40B4-BE49-F238E27FC236}">
                <a16:creationId xmlns:a16="http://schemas.microsoft.com/office/drawing/2014/main" id="{6737BEE1-4D30-E268-56D5-E34B6F940E6C}"/>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80DC1BAE-FC0E-E774-2875-FFFCD4082E7F}"/>
              </a:ext>
            </a:extLst>
          </p:cNvPr>
          <p:cNvSpPr>
            <a:spLocks noGrp="1"/>
          </p:cNvSpPr>
          <p:nvPr>
            <p:ph type="sldNum" sz="quarter" idx="10"/>
          </p:nvPr>
        </p:nvSpPr>
        <p:spPr/>
        <p:txBody>
          <a:bodyPr/>
          <a:lstStyle/>
          <a:p>
            <a:pPr>
              <a:defRPr/>
            </a:pPr>
            <a:fld id="{326C6059-A255-C24B-AAEC-93A3405961B0}" type="slidenum">
              <a:rPr lang="en-US" smtClean="0"/>
              <a:pPr>
                <a:defRPr/>
              </a:pPr>
              <a:t>175</a:t>
            </a:fld>
            <a:endParaRPr lang="en-US" dirty="0"/>
          </a:p>
        </p:txBody>
      </p:sp>
      <p:pic>
        <p:nvPicPr>
          <p:cNvPr id="6" name="Picture 5">
            <a:extLst>
              <a:ext uri="{FF2B5EF4-FFF2-40B4-BE49-F238E27FC236}">
                <a16:creationId xmlns:a16="http://schemas.microsoft.com/office/drawing/2014/main" id="{A342C796-62E0-488B-EF2E-ABAAD836CC2D}"/>
              </a:ext>
            </a:extLst>
          </p:cNvPr>
          <p:cNvPicPr>
            <a:picLocks noChangeAspect="1"/>
          </p:cNvPicPr>
          <p:nvPr/>
        </p:nvPicPr>
        <p:blipFill>
          <a:blip r:embed="rId2"/>
          <a:stretch>
            <a:fillRect/>
          </a:stretch>
        </p:blipFill>
        <p:spPr>
          <a:xfrm>
            <a:off x="1672346" y="1883720"/>
            <a:ext cx="8630854" cy="3924848"/>
          </a:xfrm>
          <a:prstGeom prst="rect">
            <a:avLst/>
          </a:prstGeom>
        </p:spPr>
      </p:pic>
    </p:spTree>
    <p:extLst>
      <p:ext uri="{BB962C8B-B14F-4D97-AF65-F5344CB8AC3E}">
        <p14:creationId xmlns:p14="http://schemas.microsoft.com/office/powerpoint/2010/main" val="33221316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505B-FE61-FCC7-83FC-6950E95DC1A8}"/>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Finding</a:t>
            </a:r>
            <a:r>
              <a:rPr lang="fr-FR" dirty="0">
                <a:latin typeface="Arial" panose="020B0604020202020204" pitchFamily="34" charset="0"/>
                <a:cs typeface="Arial" panose="020B0604020202020204" pitchFamily="34" charset="0"/>
              </a:rPr>
              <a:t> </a:t>
            </a:r>
            <a:r>
              <a:rPr lang="fr-FR" dirty="0" err="1">
                <a:solidFill>
                  <a:srgbClr val="FF0000"/>
                </a:solidFill>
                <a:latin typeface="Arial" panose="020B0604020202020204" pitchFamily="34" charset="0"/>
                <a:cs typeface="Arial" panose="020B0604020202020204" pitchFamily="34" charset="0"/>
              </a:rPr>
              <a:t>Outliers</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using</a:t>
            </a:r>
            <a:r>
              <a:rPr lang="fr-FR" dirty="0">
                <a:latin typeface="Arial" panose="020B0604020202020204" pitchFamily="34" charset="0"/>
                <a:cs typeface="Arial" panose="020B0604020202020204" pitchFamily="34" charset="0"/>
              </a:rPr>
              <a:t> </a:t>
            </a:r>
            <a:r>
              <a:rPr lang="fr-FR" i="1" dirty="0">
                <a:latin typeface="Arial Black" panose="020B0A04020102020204" pitchFamily="34" charset="0"/>
                <a:cs typeface="Arial" panose="020B0604020202020204" pitchFamily="34" charset="0"/>
              </a:rPr>
              <a:t>Box plot</a:t>
            </a:r>
            <a:br>
              <a:rPr lang="fr-FR" i="1" dirty="0">
                <a:latin typeface="Arial Rounded MT Bold" panose="020F0704030504030204" pitchFamily="34" charset="0"/>
                <a:cs typeface="Arial" panose="020B0604020202020204" pitchFamily="34" charset="0"/>
              </a:rPr>
            </a:br>
            <a:endParaRPr lang="fr-DZ" dirty="0"/>
          </a:p>
        </p:txBody>
      </p:sp>
      <p:sp>
        <p:nvSpPr>
          <p:cNvPr id="3" name="Content Placeholder 2">
            <a:extLst>
              <a:ext uri="{FF2B5EF4-FFF2-40B4-BE49-F238E27FC236}">
                <a16:creationId xmlns:a16="http://schemas.microsoft.com/office/drawing/2014/main" id="{3F1CFBCB-A005-000F-2816-27C5DD079DE4}"/>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65FB0888-448E-4C6C-978F-E96D7555EFD4}"/>
              </a:ext>
            </a:extLst>
          </p:cNvPr>
          <p:cNvSpPr>
            <a:spLocks noGrp="1"/>
          </p:cNvSpPr>
          <p:nvPr>
            <p:ph type="sldNum" sz="quarter" idx="10"/>
          </p:nvPr>
        </p:nvSpPr>
        <p:spPr/>
        <p:txBody>
          <a:bodyPr/>
          <a:lstStyle/>
          <a:p>
            <a:pPr>
              <a:defRPr/>
            </a:pPr>
            <a:fld id="{326C6059-A255-C24B-AAEC-93A3405961B0}" type="slidenum">
              <a:rPr lang="en-US" smtClean="0"/>
              <a:pPr>
                <a:defRPr/>
              </a:pPr>
              <a:t>176</a:t>
            </a:fld>
            <a:endParaRPr lang="en-US" dirty="0"/>
          </a:p>
        </p:txBody>
      </p:sp>
      <p:pic>
        <p:nvPicPr>
          <p:cNvPr id="6" name="Picture 5">
            <a:extLst>
              <a:ext uri="{FF2B5EF4-FFF2-40B4-BE49-F238E27FC236}">
                <a16:creationId xmlns:a16="http://schemas.microsoft.com/office/drawing/2014/main" id="{92937D81-8D7B-A31C-4621-46EB1A663854}"/>
              </a:ext>
            </a:extLst>
          </p:cNvPr>
          <p:cNvPicPr>
            <a:picLocks noChangeAspect="1"/>
          </p:cNvPicPr>
          <p:nvPr/>
        </p:nvPicPr>
        <p:blipFill>
          <a:blip r:embed="rId2"/>
          <a:stretch>
            <a:fillRect/>
          </a:stretch>
        </p:blipFill>
        <p:spPr>
          <a:xfrm>
            <a:off x="1456231" y="1388282"/>
            <a:ext cx="9011908" cy="4439270"/>
          </a:xfrm>
          <a:prstGeom prst="rect">
            <a:avLst/>
          </a:prstGeom>
        </p:spPr>
      </p:pic>
    </p:spTree>
    <p:extLst>
      <p:ext uri="{BB962C8B-B14F-4D97-AF65-F5344CB8AC3E}">
        <p14:creationId xmlns:p14="http://schemas.microsoft.com/office/powerpoint/2010/main" val="323603861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FAC2-52DA-C517-DD1B-9DA97D0AD16C}"/>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Finding</a:t>
            </a:r>
            <a:r>
              <a:rPr lang="fr-FR" dirty="0">
                <a:latin typeface="Arial" panose="020B0604020202020204" pitchFamily="34" charset="0"/>
                <a:cs typeface="Arial" panose="020B0604020202020204" pitchFamily="34" charset="0"/>
              </a:rPr>
              <a:t> </a:t>
            </a:r>
            <a:r>
              <a:rPr lang="fr-FR" dirty="0" err="1">
                <a:solidFill>
                  <a:srgbClr val="FF0000"/>
                </a:solidFill>
                <a:latin typeface="Arial" panose="020B0604020202020204" pitchFamily="34" charset="0"/>
                <a:cs typeface="Arial" panose="020B0604020202020204" pitchFamily="34" charset="0"/>
              </a:rPr>
              <a:t>Outliers</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using</a:t>
            </a:r>
            <a:r>
              <a:rPr lang="fr-FR" dirty="0">
                <a:latin typeface="Arial" panose="020B0604020202020204" pitchFamily="34" charset="0"/>
                <a:cs typeface="Arial" panose="020B0604020202020204" pitchFamily="34" charset="0"/>
              </a:rPr>
              <a:t> </a:t>
            </a:r>
            <a:r>
              <a:rPr lang="fr-FR" i="1" dirty="0">
                <a:latin typeface="Arial Black" panose="020B0A04020102020204" pitchFamily="34" charset="0"/>
                <a:cs typeface="Arial" panose="020B0604020202020204" pitchFamily="34" charset="0"/>
              </a:rPr>
              <a:t>Box plot</a:t>
            </a:r>
            <a:br>
              <a:rPr lang="fr-FR" i="1" dirty="0">
                <a:latin typeface="Arial Rounded MT Bold" panose="020F0704030504030204" pitchFamily="34" charset="0"/>
                <a:cs typeface="Arial" panose="020B0604020202020204" pitchFamily="34" charset="0"/>
              </a:rPr>
            </a:br>
            <a:endParaRPr lang="fr-DZ" dirty="0"/>
          </a:p>
        </p:txBody>
      </p:sp>
      <p:sp>
        <p:nvSpPr>
          <p:cNvPr id="3" name="Content Placeholder 2">
            <a:extLst>
              <a:ext uri="{FF2B5EF4-FFF2-40B4-BE49-F238E27FC236}">
                <a16:creationId xmlns:a16="http://schemas.microsoft.com/office/drawing/2014/main" id="{B9E06578-5053-0EF3-520B-4AB72974EF8F}"/>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147FEBCE-2751-22D5-9B86-47D44EF1169A}"/>
              </a:ext>
            </a:extLst>
          </p:cNvPr>
          <p:cNvSpPr>
            <a:spLocks noGrp="1"/>
          </p:cNvSpPr>
          <p:nvPr>
            <p:ph type="sldNum" sz="quarter" idx="10"/>
          </p:nvPr>
        </p:nvSpPr>
        <p:spPr/>
        <p:txBody>
          <a:bodyPr/>
          <a:lstStyle/>
          <a:p>
            <a:pPr>
              <a:defRPr/>
            </a:pPr>
            <a:fld id="{326C6059-A255-C24B-AAEC-93A3405961B0}" type="slidenum">
              <a:rPr lang="en-US" smtClean="0"/>
              <a:pPr>
                <a:defRPr/>
              </a:pPr>
              <a:t>177</a:t>
            </a:fld>
            <a:endParaRPr lang="en-US" dirty="0"/>
          </a:p>
        </p:txBody>
      </p:sp>
      <p:pic>
        <p:nvPicPr>
          <p:cNvPr id="6" name="Picture 5">
            <a:extLst>
              <a:ext uri="{FF2B5EF4-FFF2-40B4-BE49-F238E27FC236}">
                <a16:creationId xmlns:a16="http://schemas.microsoft.com/office/drawing/2014/main" id="{FCAEF42D-A357-D672-7B7D-328E216711DD}"/>
              </a:ext>
            </a:extLst>
          </p:cNvPr>
          <p:cNvPicPr>
            <a:picLocks noChangeAspect="1"/>
          </p:cNvPicPr>
          <p:nvPr/>
        </p:nvPicPr>
        <p:blipFill>
          <a:blip r:embed="rId2"/>
          <a:stretch>
            <a:fillRect/>
          </a:stretch>
        </p:blipFill>
        <p:spPr>
          <a:xfrm>
            <a:off x="1188241" y="1388282"/>
            <a:ext cx="8478433" cy="4525006"/>
          </a:xfrm>
          <a:prstGeom prst="rect">
            <a:avLst/>
          </a:prstGeom>
        </p:spPr>
      </p:pic>
    </p:spTree>
    <p:extLst>
      <p:ext uri="{BB962C8B-B14F-4D97-AF65-F5344CB8AC3E}">
        <p14:creationId xmlns:p14="http://schemas.microsoft.com/office/powerpoint/2010/main" val="428841538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FAC2-52DA-C517-DD1B-9DA97D0AD16C}"/>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Finding</a:t>
            </a:r>
            <a:r>
              <a:rPr lang="fr-FR" dirty="0">
                <a:latin typeface="Arial" panose="020B0604020202020204" pitchFamily="34" charset="0"/>
                <a:cs typeface="Arial" panose="020B0604020202020204" pitchFamily="34" charset="0"/>
              </a:rPr>
              <a:t> </a:t>
            </a:r>
            <a:r>
              <a:rPr lang="fr-FR" dirty="0" err="1">
                <a:solidFill>
                  <a:srgbClr val="FF0000"/>
                </a:solidFill>
                <a:latin typeface="Arial" panose="020B0604020202020204" pitchFamily="34" charset="0"/>
                <a:cs typeface="Arial" panose="020B0604020202020204" pitchFamily="34" charset="0"/>
              </a:rPr>
              <a:t>Outliers</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using</a:t>
            </a:r>
            <a:r>
              <a:rPr lang="fr-FR" dirty="0">
                <a:latin typeface="Arial" panose="020B0604020202020204" pitchFamily="34" charset="0"/>
                <a:cs typeface="Arial" panose="020B0604020202020204" pitchFamily="34" charset="0"/>
              </a:rPr>
              <a:t> </a:t>
            </a:r>
            <a:r>
              <a:rPr lang="fr-FR" i="1" dirty="0">
                <a:latin typeface="Arial Black" panose="020B0A04020102020204" pitchFamily="34" charset="0"/>
                <a:cs typeface="Arial" panose="020B0604020202020204" pitchFamily="34" charset="0"/>
              </a:rPr>
              <a:t>Box plot</a:t>
            </a:r>
            <a:br>
              <a:rPr lang="fr-FR" i="1" dirty="0">
                <a:latin typeface="Arial Rounded MT Bold" panose="020F0704030504030204" pitchFamily="34" charset="0"/>
                <a:cs typeface="Arial" panose="020B0604020202020204" pitchFamily="34" charset="0"/>
              </a:rPr>
            </a:br>
            <a:endParaRPr lang="fr-DZ" i="1" dirty="0">
              <a:latin typeface="Arial Rounded MT Bold" panose="020F07040305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47FEBCE-2751-22D5-9B86-47D44EF1169A}"/>
              </a:ext>
            </a:extLst>
          </p:cNvPr>
          <p:cNvSpPr>
            <a:spLocks noGrp="1"/>
          </p:cNvSpPr>
          <p:nvPr>
            <p:ph type="sldNum" sz="quarter" idx="10"/>
          </p:nvPr>
        </p:nvSpPr>
        <p:spPr/>
        <p:txBody>
          <a:bodyPr/>
          <a:lstStyle/>
          <a:p>
            <a:pPr>
              <a:defRPr/>
            </a:pPr>
            <a:fld id="{326C6059-A255-C24B-AAEC-93A3405961B0}" type="slidenum">
              <a:rPr lang="en-US" smtClean="0"/>
              <a:pPr>
                <a:defRPr/>
              </a:pPr>
              <a:t>178</a:t>
            </a:fld>
            <a:endParaRPr lang="en-US" dirty="0"/>
          </a:p>
        </p:txBody>
      </p:sp>
      <p:pic>
        <p:nvPicPr>
          <p:cNvPr id="5" name="Picture 4">
            <a:extLst>
              <a:ext uri="{FF2B5EF4-FFF2-40B4-BE49-F238E27FC236}">
                <a16:creationId xmlns:a16="http://schemas.microsoft.com/office/drawing/2014/main" id="{07175DED-220D-F1AA-941C-1B7A385736CA}"/>
              </a:ext>
            </a:extLst>
          </p:cNvPr>
          <p:cNvPicPr>
            <a:picLocks noChangeAspect="1"/>
          </p:cNvPicPr>
          <p:nvPr/>
        </p:nvPicPr>
        <p:blipFill>
          <a:blip r:embed="rId2"/>
          <a:stretch>
            <a:fillRect/>
          </a:stretch>
        </p:blipFill>
        <p:spPr>
          <a:xfrm>
            <a:off x="1553028" y="2496438"/>
            <a:ext cx="7427497" cy="4051361"/>
          </a:xfrm>
          <a:prstGeom prst="rect">
            <a:avLst/>
          </a:prstGeom>
        </p:spPr>
      </p:pic>
      <p:pic>
        <p:nvPicPr>
          <p:cNvPr id="8" name="Picture 7">
            <a:extLst>
              <a:ext uri="{FF2B5EF4-FFF2-40B4-BE49-F238E27FC236}">
                <a16:creationId xmlns:a16="http://schemas.microsoft.com/office/drawing/2014/main" id="{F197B13D-2BD9-F22A-6372-074833E4A24C}"/>
              </a:ext>
            </a:extLst>
          </p:cNvPr>
          <p:cNvPicPr>
            <a:picLocks noChangeAspect="1"/>
          </p:cNvPicPr>
          <p:nvPr/>
        </p:nvPicPr>
        <p:blipFill>
          <a:blip r:embed="rId3"/>
          <a:stretch>
            <a:fillRect/>
          </a:stretch>
        </p:blipFill>
        <p:spPr>
          <a:xfrm>
            <a:off x="1343025" y="1329990"/>
            <a:ext cx="10239375" cy="1543050"/>
          </a:xfrm>
          <a:prstGeom prst="rect">
            <a:avLst/>
          </a:prstGeom>
        </p:spPr>
      </p:pic>
      <p:sp>
        <p:nvSpPr>
          <p:cNvPr id="3" name="Content Placeholder 2">
            <a:extLst>
              <a:ext uri="{FF2B5EF4-FFF2-40B4-BE49-F238E27FC236}">
                <a16:creationId xmlns:a16="http://schemas.microsoft.com/office/drawing/2014/main" id="{877F0D75-6BE1-408B-4DDC-0F4062C78DAE}"/>
              </a:ext>
            </a:extLst>
          </p:cNvPr>
          <p:cNvSpPr>
            <a:spLocks noGrp="1"/>
          </p:cNvSpPr>
          <p:nvPr>
            <p:ph idx="1"/>
          </p:nvPr>
        </p:nvSpPr>
        <p:spPr>
          <a:xfrm>
            <a:off x="9190528" y="3470024"/>
            <a:ext cx="2815772" cy="1349224"/>
          </a:xfrm>
          <a:solidFill>
            <a:schemeClr val="accent1">
              <a:lumMod val="20000"/>
              <a:lumOff val="80000"/>
            </a:schemeClr>
          </a:solidFill>
        </p:spPr>
        <p:txBody>
          <a:bodyPr/>
          <a:lstStyle/>
          <a:p>
            <a:pPr algn="ctr"/>
            <a:r>
              <a:rPr lang="fr-FR" sz="2400" b="1" dirty="0" err="1">
                <a:latin typeface="Arial" panose="020B0604020202020204" pitchFamily="34" charset="0"/>
                <a:cs typeface="Arial" panose="020B0604020202020204" pitchFamily="34" charset="0"/>
              </a:rPr>
              <a:t>Mediane</a:t>
            </a:r>
            <a:r>
              <a:rPr lang="fr-FR" sz="2400" b="1" dirty="0">
                <a:latin typeface="Arial" panose="020B0604020202020204" pitchFamily="34" charset="0"/>
                <a:cs typeface="Arial" panose="020B0604020202020204" pitchFamily="34" charset="0"/>
              </a:rPr>
              <a:t> : </a:t>
            </a:r>
            <a:r>
              <a:rPr lang="fr-FR" sz="2400" dirty="0">
                <a:latin typeface="Arial" panose="020B0604020202020204" pitchFamily="34" charset="0"/>
                <a:cs typeface="Arial" panose="020B0604020202020204" pitchFamily="34" charset="0"/>
              </a:rPr>
              <a:t>divise les données en deux partie </a:t>
            </a:r>
            <a:r>
              <a:rPr lang="fr-FR" sz="2400" dirty="0" err="1">
                <a:latin typeface="Arial" panose="020B0604020202020204" pitchFamily="34" charset="0"/>
                <a:cs typeface="Arial" panose="020B0604020202020204" pitchFamily="34" charset="0"/>
              </a:rPr>
              <a:t>egaux</a:t>
            </a:r>
            <a:endParaRPr lang="fr-F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71351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A6755-9B4F-0119-323D-7C42EB1EE880}"/>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Finding</a:t>
            </a:r>
            <a:r>
              <a:rPr lang="fr-FR" dirty="0">
                <a:latin typeface="Arial" panose="020B0604020202020204" pitchFamily="34" charset="0"/>
                <a:cs typeface="Arial" panose="020B0604020202020204" pitchFamily="34" charset="0"/>
              </a:rPr>
              <a:t> </a:t>
            </a:r>
            <a:r>
              <a:rPr lang="fr-FR" dirty="0" err="1">
                <a:solidFill>
                  <a:srgbClr val="FF0000"/>
                </a:solidFill>
                <a:latin typeface="Arial" panose="020B0604020202020204" pitchFamily="34" charset="0"/>
                <a:cs typeface="Arial" panose="020B0604020202020204" pitchFamily="34" charset="0"/>
              </a:rPr>
              <a:t>Outliers</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using</a:t>
            </a:r>
            <a:r>
              <a:rPr lang="fr-FR" dirty="0">
                <a:latin typeface="Arial" panose="020B0604020202020204" pitchFamily="34" charset="0"/>
                <a:cs typeface="Arial" panose="020B0604020202020204" pitchFamily="34" charset="0"/>
              </a:rPr>
              <a:t> </a:t>
            </a:r>
            <a:r>
              <a:rPr lang="fr-FR" i="1" dirty="0">
                <a:latin typeface="Arial Black" panose="020B0A04020102020204" pitchFamily="34" charset="0"/>
                <a:cs typeface="Arial" panose="020B0604020202020204" pitchFamily="34" charset="0"/>
              </a:rPr>
              <a:t>Box plot</a:t>
            </a:r>
            <a:br>
              <a:rPr lang="fr-FR" i="1" dirty="0">
                <a:latin typeface="Arial Rounded MT Bold" panose="020F0704030504030204" pitchFamily="34" charset="0"/>
                <a:cs typeface="Arial" panose="020B0604020202020204" pitchFamily="34" charset="0"/>
              </a:rPr>
            </a:br>
            <a:endParaRPr lang="fr-DZ" dirty="0"/>
          </a:p>
        </p:txBody>
      </p:sp>
      <p:sp>
        <p:nvSpPr>
          <p:cNvPr id="3" name="Content Placeholder 2">
            <a:extLst>
              <a:ext uri="{FF2B5EF4-FFF2-40B4-BE49-F238E27FC236}">
                <a16:creationId xmlns:a16="http://schemas.microsoft.com/office/drawing/2014/main" id="{482002C6-7A0D-D5C5-D08A-097F87D56316}"/>
              </a:ext>
            </a:extLst>
          </p:cNvPr>
          <p:cNvSpPr>
            <a:spLocks noGrp="1"/>
          </p:cNvSpPr>
          <p:nvPr>
            <p:ph idx="1"/>
          </p:nvPr>
        </p:nvSpPr>
        <p:spPr/>
        <p:txBody>
          <a:bodyPr/>
          <a:lstStyle/>
          <a:p>
            <a:r>
              <a:rPr lang="en-US" sz="1800" b="0" i="0" dirty="0">
                <a:solidFill>
                  <a:srgbClr val="000000"/>
                </a:solidFill>
                <a:effectLst/>
                <a:latin typeface="HelveticaNeue"/>
              </a:rPr>
              <a:t>• Above plot shows three points between 10 to 12, these are outliers as there are</a:t>
            </a:r>
            <a:br>
              <a:rPr lang="en-US" sz="1800" b="0" i="0" dirty="0">
                <a:solidFill>
                  <a:srgbClr val="000000"/>
                </a:solidFill>
                <a:effectLst/>
                <a:latin typeface="HelveticaNeue"/>
              </a:rPr>
            </a:br>
            <a:r>
              <a:rPr lang="en-US" sz="1800" b="0" i="0" dirty="0">
                <a:solidFill>
                  <a:srgbClr val="000000"/>
                </a:solidFill>
                <a:effectLst/>
                <a:latin typeface="HelveticaNeue"/>
              </a:rPr>
              <a:t>not included in the box of other observation </a:t>
            </a:r>
            <a:r>
              <a:rPr lang="en-US" sz="1800" b="0" i="0" dirty="0" err="1">
                <a:solidFill>
                  <a:srgbClr val="000000"/>
                </a:solidFill>
                <a:effectLst/>
                <a:latin typeface="HelveticaNeue"/>
              </a:rPr>
              <a:t>i.e</a:t>
            </a:r>
            <a:r>
              <a:rPr lang="en-US" sz="1800" b="0" i="0" dirty="0">
                <a:solidFill>
                  <a:srgbClr val="000000"/>
                </a:solidFill>
                <a:effectLst/>
                <a:latin typeface="HelveticaNeue"/>
              </a:rPr>
              <a:t> no where near the quartiles.</a:t>
            </a:r>
          </a:p>
          <a:p>
            <a:br>
              <a:rPr lang="en-US" sz="1800" b="0" i="0" dirty="0">
                <a:solidFill>
                  <a:srgbClr val="000000"/>
                </a:solidFill>
                <a:effectLst/>
                <a:latin typeface="HelveticaNeue"/>
              </a:rPr>
            </a:br>
            <a:r>
              <a:rPr lang="en-US" sz="1800" b="0" i="0" dirty="0">
                <a:solidFill>
                  <a:srgbClr val="000000"/>
                </a:solidFill>
                <a:effectLst/>
                <a:latin typeface="HelveticaNeue"/>
              </a:rPr>
              <a:t>• Here we </a:t>
            </a:r>
            <a:r>
              <a:rPr lang="en-US" sz="1800" b="0" i="0" dirty="0" err="1">
                <a:solidFill>
                  <a:srgbClr val="000000"/>
                </a:solidFill>
                <a:effectLst/>
                <a:latin typeface="HelveticaNeue"/>
              </a:rPr>
              <a:t>analysed</a:t>
            </a:r>
            <a:r>
              <a:rPr lang="en-US" sz="1800" b="0" i="0" dirty="0">
                <a:solidFill>
                  <a:srgbClr val="000000"/>
                </a:solidFill>
                <a:effectLst/>
                <a:latin typeface="HelveticaNeue"/>
              </a:rPr>
              <a:t> Uni-variate outlier i.e. we used DIS column only to check the</a:t>
            </a:r>
            <a:br>
              <a:rPr lang="en-US" sz="1800" b="0" i="0" dirty="0">
                <a:solidFill>
                  <a:srgbClr val="000000"/>
                </a:solidFill>
                <a:effectLst/>
                <a:latin typeface="HelveticaNeue"/>
              </a:rPr>
            </a:br>
            <a:r>
              <a:rPr lang="en-US" sz="1800" b="0" i="0" dirty="0">
                <a:solidFill>
                  <a:srgbClr val="000000"/>
                </a:solidFill>
                <a:effectLst/>
                <a:latin typeface="HelveticaNeue"/>
              </a:rPr>
              <a:t>outlier.</a:t>
            </a:r>
          </a:p>
          <a:p>
            <a:br>
              <a:rPr lang="en-US" sz="1800" b="0" i="0" dirty="0">
                <a:solidFill>
                  <a:srgbClr val="000000"/>
                </a:solidFill>
                <a:effectLst/>
                <a:latin typeface="HelveticaNeue"/>
              </a:rPr>
            </a:br>
            <a:r>
              <a:rPr lang="en-US" sz="1800" b="0" i="0" dirty="0">
                <a:solidFill>
                  <a:srgbClr val="000000"/>
                </a:solidFill>
                <a:effectLst/>
                <a:latin typeface="HelveticaNeue"/>
              </a:rPr>
              <a:t>• We can do multivariate outlier analysis too. Can we do the multivariate analysis</a:t>
            </a:r>
            <a:br>
              <a:rPr lang="en-US" sz="1800" b="0" i="0" dirty="0">
                <a:solidFill>
                  <a:srgbClr val="000000"/>
                </a:solidFill>
                <a:effectLst/>
                <a:latin typeface="HelveticaNeue"/>
              </a:rPr>
            </a:br>
            <a:r>
              <a:rPr lang="en-US" sz="1800" b="0" i="0" dirty="0">
                <a:solidFill>
                  <a:srgbClr val="000000"/>
                </a:solidFill>
                <a:effectLst/>
                <a:latin typeface="HelveticaNeue"/>
              </a:rPr>
              <a:t>with Box plot? Well it depends, if you have a categorical values then you can</a:t>
            </a:r>
            <a:br>
              <a:rPr lang="en-US" sz="1800" b="0" i="0" dirty="0">
                <a:solidFill>
                  <a:srgbClr val="000000"/>
                </a:solidFill>
                <a:effectLst/>
                <a:latin typeface="HelveticaNeue"/>
              </a:rPr>
            </a:br>
            <a:r>
              <a:rPr lang="en-US" sz="1800" b="0" i="0" dirty="0">
                <a:solidFill>
                  <a:srgbClr val="000000"/>
                </a:solidFill>
                <a:effectLst/>
                <a:latin typeface="HelveticaNeue"/>
              </a:rPr>
              <a:t>use that with any continuous variable and do multivariate outlier analysis</a:t>
            </a:r>
            <a:r>
              <a:rPr lang="en-US" dirty="0"/>
              <a:t> </a:t>
            </a:r>
            <a:br>
              <a:rPr lang="en-US" dirty="0"/>
            </a:br>
            <a:endParaRPr lang="fr-DZ" dirty="0"/>
          </a:p>
        </p:txBody>
      </p:sp>
      <p:sp>
        <p:nvSpPr>
          <p:cNvPr id="4" name="Slide Number Placeholder 3">
            <a:extLst>
              <a:ext uri="{FF2B5EF4-FFF2-40B4-BE49-F238E27FC236}">
                <a16:creationId xmlns:a16="http://schemas.microsoft.com/office/drawing/2014/main" id="{A7DA8820-737E-1C57-774B-AD4262D5B539}"/>
              </a:ext>
            </a:extLst>
          </p:cNvPr>
          <p:cNvSpPr>
            <a:spLocks noGrp="1"/>
          </p:cNvSpPr>
          <p:nvPr>
            <p:ph type="sldNum" sz="quarter" idx="10"/>
          </p:nvPr>
        </p:nvSpPr>
        <p:spPr/>
        <p:txBody>
          <a:bodyPr/>
          <a:lstStyle/>
          <a:p>
            <a:pPr>
              <a:defRPr/>
            </a:pPr>
            <a:fld id="{326C6059-A255-C24B-AAEC-93A3405961B0}" type="slidenum">
              <a:rPr lang="en-US" smtClean="0"/>
              <a:pPr>
                <a:defRPr/>
              </a:pPr>
              <a:t>179</a:t>
            </a:fld>
            <a:endParaRPr lang="en-US" dirty="0"/>
          </a:p>
        </p:txBody>
      </p:sp>
      <p:pic>
        <p:nvPicPr>
          <p:cNvPr id="6" name="Picture 5">
            <a:extLst>
              <a:ext uri="{FF2B5EF4-FFF2-40B4-BE49-F238E27FC236}">
                <a16:creationId xmlns:a16="http://schemas.microsoft.com/office/drawing/2014/main" id="{CAF767FB-8EBA-6CE9-7786-FAF1D9563E0A}"/>
              </a:ext>
            </a:extLst>
          </p:cNvPr>
          <p:cNvPicPr>
            <a:picLocks noChangeAspect="1"/>
          </p:cNvPicPr>
          <p:nvPr/>
        </p:nvPicPr>
        <p:blipFill>
          <a:blip r:embed="rId2"/>
          <a:stretch>
            <a:fillRect/>
          </a:stretch>
        </p:blipFill>
        <p:spPr>
          <a:xfrm>
            <a:off x="7545849" y="2494575"/>
            <a:ext cx="3924848" cy="2314898"/>
          </a:xfrm>
          <a:prstGeom prst="rect">
            <a:avLst/>
          </a:prstGeom>
        </p:spPr>
      </p:pic>
    </p:spTree>
    <p:extLst>
      <p:ext uri="{BB962C8B-B14F-4D97-AF65-F5344CB8AC3E}">
        <p14:creationId xmlns:p14="http://schemas.microsoft.com/office/powerpoint/2010/main" val="2604794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D659-A969-0983-1C7E-8442351C4CE8}"/>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Example of applications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B1125D4-6AEA-6144-347D-EE18BDCED4E4}"/>
              </a:ext>
            </a:extLst>
          </p:cNvPr>
          <p:cNvSpPr>
            <a:spLocks noGrp="1"/>
          </p:cNvSpPr>
          <p:nvPr>
            <p:ph type="sldNum" sz="quarter" idx="10"/>
          </p:nvPr>
        </p:nvSpPr>
        <p:spPr/>
        <p:txBody>
          <a:bodyPr/>
          <a:lstStyle/>
          <a:p>
            <a:pPr>
              <a:defRPr/>
            </a:pPr>
            <a:fld id="{326C6059-A255-C24B-AAEC-93A3405961B0}" type="slidenum">
              <a:rPr lang="en-US" smtClean="0"/>
              <a:pPr>
                <a:defRPr/>
              </a:pPr>
              <a:t>18</a:t>
            </a:fld>
            <a:endParaRPr lang="en-US" dirty="0"/>
          </a:p>
        </p:txBody>
      </p:sp>
      <p:pic>
        <p:nvPicPr>
          <p:cNvPr id="6" name="Picture 5">
            <a:extLst>
              <a:ext uri="{FF2B5EF4-FFF2-40B4-BE49-F238E27FC236}">
                <a16:creationId xmlns:a16="http://schemas.microsoft.com/office/drawing/2014/main" id="{78F45075-6CED-46B7-DBB9-277F0CE078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65" y="2589784"/>
            <a:ext cx="4164685" cy="2088292"/>
          </a:xfrm>
          <a:prstGeom prst="rect">
            <a:avLst/>
          </a:prstGeom>
        </p:spPr>
      </p:pic>
      <p:sp>
        <p:nvSpPr>
          <p:cNvPr id="3" name="Google Shape;202;p31">
            <a:extLst>
              <a:ext uri="{FF2B5EF4-FFF2-40B4-BE49-F238E27FC236}">
                <a16:creationId xmlns:a16="http://schemas.microsoft.com/office/drawing/2014/main" id="{083392E0-1A53-ACD9-5036-969954937149}"/>
              </a:ext>
            </a:extLst>
          </p:cNvPr>
          <p:cNvSpPr/>
          <p:nvPr/>
        </p:nvSpPr>
        <p:spPr>
          <a:xfrm>
            <a:off x="5809785" y="1878863"/>
            <a:ext cx="4103649" cy="33855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2800" b="0" i="0" u="none" strike="noStrike" cap="none" dirty="0">
                <a:solidFill>
                  <a:srgbClr val="700000"/>
                </a:solidFill>
                <a:latin typeface="Arial" panose="020B0604020202020204" pitchFamily="34" charset="0"/>
                <a:ea typeface="Times New Roman"/>
                <a:cs typeface="Arial" panose="020B0604020202020204" pitchFamily="34" charset="0"/>
                <a:sym typeface="Times New Roman"/>
              </a:rPr>
              <a:t> </a:t>
            </a:r>
            <a:r>
              <a:rPr lang="fr" sz="2800" b="1" i="0" u="none" strike="noStrike" cap="none" dirty="0">
                <a:solidFill>
                  <a:srgbClr val="700000"/>
                </a:solidFill>
                <a:latin typeface="Arial" panose="020B0604020202020204" pitchFamily="34" charset="0"/>
                <a:ea typeface="Times New Roman"/>
                <a:cs typeface="Arial" panose="020B0604020202020204" pitchFamily="34" charset="0"/>
                <a:sym typeface="Times New Roman"/>
              </a:rPr>
              <a:t>Telecom domain</a:t>
            </a:r>
            <a:endParaRPr sz="2800" b="0" i="0" u="none" strike="noStrike" cap="none" dirty="0">
              <a:solidFill>
                <a:srgbClr val="700000"/>
              </a:solidFill>
              <a:latin typeface="Arial" panose="020B0604020202020204" pitchFamily="34" charset="0"/>
              <a:ea typeface="Times New Roman"/>
              <a:cs typeface="Arial" panose="020B0604020202020204" pitchFamily="34" charset="0"/>
              <a:sym typeface="Times New Roman"/>
            </a:endParaRPr>
          </a:p>
        </p:txBody>
      </p:sp>
      <p:pic>
        <p:nvPicPr>
          <p:cNvPr id="5" name="Google Shape;203;p31" descr="https://lh4.googleusercontent.com/PCynVXJ4o-aXmaSiavMgvx-iiDeS-AJsxfHYLlzgX4KqiEGONKk0kqiYnfqopmysPptpSBzBBsi4TE5fCa5FxEHkH8pZQahi6xeap4osIS_4_vKjlzW_RG6qCKCgMHiS">
            <a:extLst>
              <a:ext uri="{FF2B5EF4-FFF2-40B4-BE49-F238E27FC236}">
                <a16:creationId xmlns:a16="http://schemas.microsoft.com/office/drawing/2014/main" id="{521E1463-2357-8EC5-1615-CA01CACF5517}"/>
              </a:ext>
            </a:extLst>
          </p:cNvPr>
          <p:cNvPicPr preferRelativeResize="0"/>
          <p:nvPr/>
        </p:nvPicPr>
        <p:blipFill rotWithShape="1">
          <a:blip r:embed="rId3">
            <a:alphaModFix/>
          </a:blip>
          <a:srcRect/>
          <a:stretch/>
        </p:blipFill>
        <p:spPr>
          <a:xfrm>
            <a:off x="4953372" y="2283569"/>
            <a:ext cx="1142628" cy="2096845"/>
          </a:xfrm>
          <a:prstGeom prst="rect">
            <a:avLst/>
          </a:prstGeom>
          <a:noFill/>
          <a:ln>
            <a:noFill/>
          </a:ln>
        </p:spPr>
      </p:pic>
      <p:pic>
        <p:nvPicPr>
          <p:cNvPr id="16" name="Google Shape;204;p31" descr="https://lh6.googleusercontent.com/PQ0P3cc56Y5ROu4kkNj3rbhRfh4TNOIth8q1o2IuxC-z3lo7QBT2z4uIVLYp8k47MJRKpSN8Lsusfks4iTAkyJB9gwBtaD5YgI_cmD4qylBGn_CmsVpbbu5zMdvNBFsk">
            <a:extLst>
              <a:ext uri="{FF2B5EF4-FFF2-40B4-BE49-F238E27FC236}">
                <a16:creationId xmlns:a16="http://schemas.microsoft.com/office/drawing/2014/main" id="{8859B205-D493-96F5-768D-D53CAA7649C0}"/>
              </a:ext>
            </a:extLst>
          </p:cNvPr>
          <p:cNvPicPr preferRelativeResize="0"/>
          <p:nvPr/>
        </p:nvPicPr>
        <p:blipFill rotWithShape="1">
          <a:blip r:embed="rId4">
            <a:alphaModFix/>
          </a:blip>
          <a:srcRect/>
          <a:stretch/>
        </p:blipFill>
        <p:spPr>
          <a:xfrm>
            <a:off x="9022100" y="1982618"/>
            <a:ext cx="1524629" cy="2229151"/>
          </a:xfrm>
          <a:prstGeom prst="rect">
            <a:avLst/>
          </a:prstGeom>
          <a:noFill/>
          <a:ln>
            <a:noFill/>
          </a:ln>
        </p:spPr>
      </p:pic>
      <p:sp>
        <p:nvSpPr>
          <p:cNvPr id="17" name="Google Shape;205;p31">
            <a:extLst>
              <a:ext uri="{FF2B5EF4-FFF2-40B4-BE49-F238E27FC236}">
                <a16:creationId xmlns:a16="http://schemas.microsoft.com/office/drawing/2014/main" id="{181009B1-E36C-F469-9FD3-909AEE4DB006}"/>
              </a:ext>
            </a:extLst>
          </p:cNvPr>
          <p:cNvSpPr/>
          <p:nvPr/>
        </p:nvSpPr>
        <p:spPr>
          <a:xfrm>
            <a:off x="7250777" y="3155251"/>
            <a:ext cx="668360" cy="463747"/>
          </a:xfrm>
          <a:prstGeom prst="rightArrow">
            <a:avLst>
              <a:gd name="adj1" fmla="val 50000"/>
              <a:gd name="adj2" fmla="val 50000"/>
            </a:avLst>
          </a:prstGeom>
          <a:solidFill>
            <a:schemeClr val="dk1"/>
          </a:solidFill>
          <a:ln w="25400" cap="flat" cmpd="sng">
            <a:solidFill>
              <a:srgbClr val="1B242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 name="Google Shape;206;p31">
            <a:extLst>
              <a:ext uri="{FF2B5EF4-FFF2-40B4-BE49-F238E27FC236}">
                <a16:creationId xmlns:a16="http://schemas.microsoft.com/office/drawing/2014/main" id="{6183F06C-E426-5100-0CA7-B58E9F9B19BB}"/>
              </a:ext>
            </a:extLst>
          </p:cNvPr>
          <p:cNvSpPr/>
          <p:nvPr/>
        </p:nvSpPr>
        <p:spPr>
          <a:xfrm>
            <a:off x="4682926" y="4543688"/>
            <a:ext cx="2213992"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600" b="0" i="0" u="sng" strike="noStrike" cap="none" dirty="0">
                <a:solidFill>
                  <a:srgbClr val="FF0000"/>
                </a:solidFill>
                <a:latin typeface="Times New Roman"/>
                <a:ea typeface="Times New Roman"/>
                <a:cs typeface="Times New Roman"/>
                <a:sym typeface="Times New Roman"/>
              </a:rPr>
              <a:t>Problem: </a:t>
            </a:r>
            <a:r>
              <a:rPr lang="fr" sz="1600" b="0" i="0" u="none" strike="noStrike" cap="none" dirty="0">
                <a:solidFill>
                  <a:srgbClr val="000000"/>
                </a:solidFill>
                <a:latin typeface="Times New Roman"/>
                <a:ea typeface="Times New Roman"/>
                <a:cs typeface="Times New Roman"/>
                <a:sym typeface="Times New Roman"/>
              </a:rPr>
              <a:t>Renewal rate (at the end of the contract) is 25% !!!</a:t>
            </a:r>
            <a:endParaRPr sz="1600" b="0" i="0" u="none" strike="noStrike" cap="none" dirty="0">
              <a:solidFill>
                <a:srgbClr val="000000"/>
              </a:solidFill>
              <a:latin typeface="Times New Roman"/>
              <a:ea typeface="Times New Roman"/>
              <a:cs typeface="Times New Roman"/>
              <a:sym typeface="Times New Roman"/>
            </a:endParaRPr>
          </a:p>
        </p:txBody>
      </p:sp>
      <p:sp>
        <p:nvSpPr>
          <p:cNvPr id="19" name="Google Shape;207;p31">
            <a:extLst>
              <a:ext uri="{FF2B5EF4-FFF2-40B4-BE49-F238E27FC236}">
                <a16:creationId xmlns:a16="http://schemas.microsoft.com/office/drawing/2014/main" id="{2C68B63F-2611-D36C-8459-AC44049DCE69}"/>
              </a:ext>
            </a:extLst>
          </p:cNvPr>
          <p:cNvSpPr/>
          <p:nvPr/>
        </p:nvSpPr>
        <p:spPr>
          <a:xfrm>
            <a:off x="7941980" y="4381574"/>
            <a:ext cx="4572000"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fr" sz="1600" b="1" i="0" u="sng" strike="noStrike" cap="none" dirty="0">
                <a:solidFill>
                  <a:srgbClr val="00B050"/>
                </a:solidFill>
                <a:latin typeface="Times New Roman"/>
                <a:ea typeface="Times New Roman"/>
                <a:cs typeface="Times New Roman"/>
                <a:sym typeface="Times New Roman"/>
              </a:rPr>
              <a:t>Solution</a:t>
            </a:r>
            <a:r>
              <a:rPr lang="fr" sz="1600" b="0" i="0" u="sng" strike="noStrike" cap="none" dirty="0">
                <a:solidFill>
                  <a:srgbClr val="00B050"/>
                </a:solidFill>
                <a:latin typeface="Times New Roman"/>
                <a:ea typeface="Times New Roman"/>
                <a:cs typeface="Times New Roman"/>
                <a:sym typeface="Times New Roman"/>
              </a:rPr>
              <a:t>: </a:t>
            </a:r>
            <a:r>
              <a:rPr lang="fr" sz="1600" b="0" i="0" u="none" strike="noStrike" cap="none" dirty="0">
                <a:solidFill>
                  <a:srgbClr val="000000"/>
                </a:solidFill>
                <a:latin typeface="Times New Roman"/>
                <a:ea typeface="Times New Roman"/>
                <a:cs typeface="Times New Roman"/>
                <a:sym typeface="Times New Roman"/>
              </a:rPr>
              <a:t>Three months before the expiry of the contract, predict the customers who will leave</a:t>
            </a:r>
            <a:endParaRPr sz="16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fr" sz="1600" b="1" i="0" u="none" strike="noStrike" cap="none" dirty="0">
                <a:solidFill>
                  <a:srgbClr val="00B050"/>
                </a:solidFill>
                <a:latin typeface="Times New Roman"/>
                <a:ea typeface="Times New Roman"/>
                <a:cs typeface="Times New Roman"/>
                <a:sym typeface="Times New Roman"/>
              </a:rPr>
              <a:t>"If you want to keep them, offer a new phone."</a:t>
            </a:r>
            <a:endParaRPr sz="1600" b="0" i="0" u="none" strike="noStrike" cap="none" dirty="0">
              <a:solidFill>
                <a:srgbClr val="00B05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10822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animBg="1"/>
      <p:bldP spid="18" grpId="0"/>
      <p:bldP spid="19"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CE43-ACB7-E93F-D322-9988CA658491}"/>
              </a:ext>
            </a:extLst>
          </p:cNvPr>
          <p:cNvSpPr>
            <a:spLocks noGrp="1"/>
          </p:cNvSpPr>
          <p:nvPr>
            <p:ph type="title"/>
          </p:nvPr>
        </p:nvSpPr>
        <p:spPr>
          <a:xfrm>
            <a:off x="461682" y="2763463"/>
            <a:ext cx="10972800" cy="790787"/>
          </a:xfrm>
        </p:spPr>
        <p:txBody>
          <a:bodyPr/>
          <a:lstStyle/>
          <a:p>
            <a:r>
              <a:rPr lang="fr-FR" sz="6000" dirty="0">
                <a:latin typeface="Arial" panose="020B0604020202020204" pitchFamily="34" charset="0"/>
                <a:cs typeface="Arial" panose="020B0604020202020204" pitchFamily="34" charset="0"/>
              </a:rPr>
              <a:t>Example</a:t>
            </a:r>
            <a:endParaRPr lang="fr-DZ" sz="6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2A5EE98-9B4C-6EE1-82EB-275B1B08464D}"/>
              </a:ext>
            </a:extLst>
          </p:cNvPr>
          <p:cNvSpPr>
            <a:spLocks noGrp="1"/>
          </p:cNvSpPr>
          <p:nvPr>
            <p:ph type="sldNum" sz="quarter" idx="10"/>
          </p:nvPr>
        </p:nvSpPr>
        <p:spPr/>
        <p:txBody>
          <a:bodyPr/>
          <a:lstStyle/>
          <a:p>
            <a:pPr>
              <a:defRPr/>
            </a:pPr>
            <a:fld id="{326C6059-A255-C24B-AAEC-93A3405961B0}" type="slidenum">
              <a:rPr lang="en-US" smtClean="0"/>
              <a:pPr>
                <a:defRPr/>
              </a:pPr>
              <a:t>180</a:t>
            </a:fld>
            <a:endParaRPr lang="en-US" dirty="0"/>
          </a:p>
        </p:txBody>
      </p:sp>
    </p:spTree>
    <p:extLst>
      <p:ext uri="{BB962C8B-B14F-4D97-AF65-F5344CB8AC3E}">
        <p14:creationId xmlns:p14="http://schemas.microsoft.com/office/powerpoint/2010/main" val="13723973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60B6-1BC0-E861-250B-707C686E5041}"/>
              </a:ext>
            </a:extLst>
          </p:cNvPr>
          <p:cNvSpPr>
            <a:spLocks noGrp="1"/>
          </p:cNvSpPr>
          <p:nvPr>
            <p:ph type="title"/>
          </p:nvPr>
        </p:nvSpPr>
        <p:spPr/>
        <p:txBody>
          <a:bodyPr/>
          <a:lstStyle/>
          <a:p>
            <a:r>
              <a:rPr lang="fr-FR" dirty="0"/>
              <a:t>Example</a:t>
            </a:r>
            <a:endParaRPr lang="fr-DZ" dirty="0"/>
          </a:p>
        </p:txBody>
      </p:sp>
      <p:sp>
        <p:nvSpPr>
          <p:cNvPr id="3" name="Content Placeholder 2">
            <a:extLst>
              <a:ext uri="{FF2B5EF4-FFF2-40B4-BE49-F238E27FC236}">
                <a16:creationId xmlns:a16="http://schemas.microsoft.com/office/drawing/2014/main" id="{32EC97BE-687C-22FF-865D-E4F0A71E6FE7}"/>
              </a:ext>
            </a:extLst>
          </p:cNvPr>
          <p:cNvSpPr>
            <a:spLocks noGrp="1"/>
          </p:cNvSpPr>
          <p:nvPr>
            <p:ph idx="1"/>
          </p:nvPr>
        </p:nvSpPr>
        <p:spPr>
          <a:xfrm>
            <a:off x="193632" y="1388282"/>
            <a:ext cx="5711957" cy="5058078"/>
          </a:xfrm>
        </p:spPr>
        <p:txBody>
          <a:bodyPr/>
          <a:lstStyle/>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random</a:t>
            </a:r>
            <a:endParaRPr lang="fr-FR" sz="2000" dirty="0">
              <a:latin typeface="Arial" panose="020B0604020202020204" pitchFamily="34" charset="0"/>
              <a:cs typeface="Arial" panose="020B0604020202020204" pitchFamily="34" charset="0"/>
            </a:endParaRPr>
          </a:p>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pandas </a:t>
            </a:r>
            <a:r>
              <a:rPr lang="fr-FR" sz="2000" dirty="0">
                <a:solidFill>
                  <a:srgbClr val="00B050"/>
                </a:solidFill>
                <a:latin typeface="Arial" panose="020B0604020202020204" pitchFamily="34" charset="0"/>
                <a:cs typeface="Arial" panose="020B0604020202020204" pitchFamily="34" charset="0"/>
              </a:rPr>
              <a:t>as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pd</a:t>
            </a:r>
            <a:endParaRPr lang="fr-FR" sz="2000" dirty="0">
              <a:latin typeface="Arial" panose="020B0604020202020204" pitchFamily="34" charset="0"/>
              <a:cs typeface="Arial" panose="020B0604020202020204" pitchFamily="34" charset="0"/>
            </a:endParaRPr>
          </a:p>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numpy</a:t>
            </a:r>
            <a:r>
              <a:rPr lang="fr-FR" sz="2000" dirty="0">
                <a:latin typeface="Arial" panose="020B0604020202020204" pitchFamily="34" charset="0"/>
                <a:cs typeface="Arial" panose="020B0604020202020204" pitchFamily="34" charset="0"/>
              </a:rPr>
              <a:t> </a:t>
            </a:r>
            <a:r>
              <a:rPr lang="fr-FR" sz="2000" dirty="0">
                <a:solidFill>
                  <a:srgbClr val="00B050"/>
                </a:solidFill>
                <a:latin typeface="Arial" panose="020B0604020202020204" pitchFamily="34" charset="0"/>
                <a:cs typeface="Arial" panose="020B0604020202020204" pitchFamily="34" charset="0"/>
              </a:rPr>
              <a:t>as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np</a:t>
            </a:r>
            <a:endParaRPr lang="fr-FR" sz="2000" dirty="0">
              <a:latin typeface="Arial" panose="020B0604020202020204" pitchFamily="34" charset="0"/>
              <a:cs typeface="Arial" panose="020B0604020202020204" pitchFamily="34" charset="0"/>
            </a:endParaRPr>
          </a:p>
          <a:p>
            <a:r>
              <a:rPr lang="fr-FR" sz="2000" dirty="0">
                <a:solidFill>
                  <a:srgbClr val="00B050"/>
                </a:solidFill>
                <a:highlight>
                  <a:srgbClr val="FFFF00"/>
                </a:highlight>
                <a:latin typeface="Arial" panose="020B0604020202020204" pitchFamily="34" charset="0"/>
                <a:cs typeface="Arial" panose="020B0604020202020204" pitchFamily="34" charset="0"/>
              </a:rPr>
              <a:t>import</a:t>
            </a:r>
            <a:r>
              <a:rPr lang="fr-FR" sz="2000" dirty="0">
                <a:highlight>
                  <a:srgbClr val="FFFF00"/>
                </a:highlight>
                <a:latin typeface="Arial" panose="020B0604020202020204" pitchFamily="34" charset="0"/>
                <a:cs typeface="Arial" panose="020B0604020202020204" pitchFamily="34" charset="0"/>
              </a:rPr>
              <a:t> </a:t>
            </a:r>
            <a:r>
              <a:rPr lang="fr-FR" sz="2000" dirty="0" err="1">
                <a:highlight>
                  <a:srgbClr val="FFFF00"/>
                </a:highlight>
                <a:latin typeface="Arial" panose="020B0604020202020204" pitchFamily="34" charset="0"/>
                <a:cs typeface="Arial" panose="020B0604020202020204" pitchFamily="34" charset="0"/>
              </a:rPr>
              <a:t>plotly.express</a:t>
            </a:r>
            <a:r>
              <a:rPr lang="fr-FR" sz="2000" dirty="0">
                <a:highlight>
                  <a:srgbClr val="FFFF00"/>
                </a:highlight>
                <a:latin typeface="Arial" panose="020B0604020202020204" pitchFamily="34" charset="0"/>
                <a:cs typeface="Arial" panose="020B0604020202020204" pitchFamily="34" charset="0"/>
              </a:rPr>
              <a:t> </a:t>
            </a:r>
            <a:r>
              <a:rPr lang="fr-FR" sz="2000" dirty="0">
                <a:solidFill>
                  <a:srgbClr val="00B050"/>
                </a:solidFill>
                <a:highlight>
                  <a:srgbClr val="FFFF00"/>
                </a:highlight>
                <a:latin typeface="Arial" panose="020B0604020202020204" pitchFamily="34" charset="0"/>
                <a:cs typeface="Arial" panose="020B0604020202020204" pitchFamily="34" charset="0"/>
              </a:rPr>
              <a:t>as</a:t>
            </a:r>
            <a:r>
              <a:rPr lang="fr-FR" sz="2000" dirty="0">
                <a:highlight>
                  <a:srgbClr val="FFFF00"/>
                </a:highlight>
                <a:latin typeface="Arial" panose="020B0604020202020204" pitchFamily="34" charset="0"/>
                <a:cs typeface="Arial" panose="020B0604020202020204" pitchFamily="34" charset="0"/>
              </a:rPr>
              <a:t> px</a:t>
            </a:r>
          </a:p>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seaborn</a:t>
            </a:r>
            <a:r>
              <a:rPr lang="fr-FR" sz="2000" dirty="0">
                <a:latin typeface="Arial" panose="020B0604020202020204" pitchFamily="34" charset="0"/>
                <a:cs typeface="Arial" panose="020B0604020202020204" pitchFamily="34" charset="0"/>
              </a:rPr>
              <a:t> as </a:t>
            </a:r>
            <a:r>
              <a:rPr lang="fr-FR" sz="2000" dirty="0" err="1">
                <a:latin typeface="Arial" panose="020B0604020202020204" pitchFamily="34" charset="0"/>
                <a:cs typeface="Arial" panose="020B0604020202020204" pitchFamily="34" charset="0"/>
              </a:rPr>
              <a:t>sns</a:t>
            </a:r>
            <a:endParaRPr lang="fr-FR" sz="2000" dirty="0">
              <a:latin typeface="Arial" panose="020B0604020202020204" pitchFamily="34" charset="0"/>
              <a:cs typeface="Arial" panose="020B0604020202020204" pitchFamily="34" charset="0"/>
            </a:endParaRPr>
          </a:p>
          <a:p>
            <a:endParaRPr lang="fr-FR" sz="2000" dirty="0">
              <a:latin typeface="Arial" panose="020B0604020202020204" pitchFamily="34" charset="0"/>
              <a:cs typeface="Arial" panose="020B0604020202020204" pitchFamily="34" charset="0"/>
            </a:endParaRPr>
          </a:p>
          <a:p>
            <a:r>
              <a:rPr lang="fr-FR" sz="2000" dirty="0" err="1">
                <a:latin typeface="Arial" panose="020B0604020202020204" pitchFamily="34" charset="0"/>
                <a:cs typeface="Arial" panose="020B0604020202020204" pitchFamily="34" charset="0"/>
              </a:rPr>
              <a:t>random.normalvariate</a:t>
            </a:r>
            <a:r>
              <a:rPr lang="fr-FR" sz="2000" dirty="0">
                <a:latin typeface="Arial" panose="020B0604020202020204" pitchFamily="34" charset="0"/>
                <a:cs typeface="Arial" panose="020B0604020202020204" pitchFamily="34" charset="0"/>
              </a:rPr>
              <a:t>(5,1)</a:t>
            </a:r>
          </a:p>
          <a:p>
            <a:r>
              <a:rPr lang="fr-FR" sz="2000" dirty="0" err="1">
                <a:latin typeface="Arial" panose="020B0604020202020204" pitchFamily="34" charset="0"/>
                <a:cs typeface="Arial" panose="020B0604020202020204" pitchFamily="34" charset="0"/>
              </a:rPr>
              <a:t>arr_norm</a:t>
            </a:r>
            <a:r>
              <a:rPr lang="fr-FR" sz="2000" dirty="0">
                <a:latin typeface="Arial" panose="020B0604020202020204" pitchFamily="34" charset="0"/>
                <a:cs typeface="Arial" panose="020B0604020202020204" pitchFamily="34" charset="0"/>
              </a:rPr>
              <a:t> </a:t>
            </a:r>
            <a:r>
              <a:rPr lang="fr-FR" sz="2000" dirty="0">
                <a:solidFill>
                  <a:srgbClr val="0070C0"/>
                </a:solidFill>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np.random.</a:t>
            </a:r>
            <a:r>
              <a:rPr lang="fr-FR" sz="2000" dirty="0" err="1">
                <a:highlight>
                  <a:srgbClr val="FF00FF"/>
                </a:highlight>
                <a:latin typeface="Arial" panose="020B0604020202020204" pitchFamily="34" charset="0"/>
                <a:cs typeface="Arial" panose="020B0604020202020204" pitchFamily="34" charset="0"/>
              </a:rPr>
              <a:t>normal</a:t>
            </a:r>
            <a:r>
              <a:rPr lang="fr-FR" sz="2000" dirty="0">
                <a:latin typeface="Arial" panose="020B0604020202020204" pitchFamily="34" charset="0"/>
                <a:cs typeface="Arial" panose="020B0604020202020204" pitchFamily="34" charset="0"/>
              </a:rPr>
              <a:t>(10, 2, 50000)</a:t>
            </a:r>
          </a:p>
          <a:p>
            <a:r>
              <a:rPr lang="fr-FR" sz="2000" dirty="0">
                <a:latin typeface="Arial" panose="020B0604020202020204" pitchFamily="34" charset="0"/>
                <a:cs typeface="Arial" panose="020B0604020202020204" pitchFamily="34" charset="0"/>
              </a:rPr>
              <a:t>)</a:t>
            </a:r>
            <a:endParaRPr lang="fr-DZ" sz="2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39D11AD-6E77-4D31-E94B-E01AC21BF7CF}"/>
              </a:ext>
            </a:extLst>
          </p:cNvPr>
          <p:cNvSpPr>
            <a:spLocks noGrp="1"/>
          </p:cNvSpPr>
          <p:nvPr>
            <p:ph type="sldNum" sz="quarter" idx="10"/>
          </p:nvPr>
        </p:nvSpPr>
        <p:spPr/>
        <p:txBody>
          <a:bodyPr/>
          <a:lstStyle/>
          <a:p>
            <a:pPr>
              <a:defRPr/>
            </a:pPr>
            <a:fld id="{326C6059-A255-C24B-AAEC-93A3405961B0}" type="slidenum">
              <a:rPr lang="en-US" smtClean="0"/>
              <a:pPr>
                <a:defRPr/>
              </a:pPr>
              <a:t>181</a:t>
            </a:fld>
            <a:endParaRPr lang="en-US" dirty="0"/>
          </a:p>
        </p:txBody>
      </p:sp>
      <p:sp>
        <p:nvSpPr>
          <p:cNvPr id="9" name="Content Placeholder 2">
            <a:extLst>
              <a:ext uri="{FF2B5EF4-FFF2-40B4-BE49-F238E27FC236}">
                <a16:creationId xmlns:a16="http://schemas.microsoft.com/office/drawing/2014/main" id="{F3303BE8-40A1-D11F-9888-9E4DFC6D453D}"/>
              </a:ext>
            </a:extLst>
          </p:cNvPr>
          <p:cNvSpPr txBox="1">
            <a:spLocks/>
          </p:cNvSpPr>
          <p:nvPr/>
        </p:nvSpPr>
        <p:spPr>
          <a:xfrm>
            <a:off x="3672590" y="1659196"/>
            <a:ext cx="2060176" cy="1084553"/>
          </a:xfrm>
          <a:prstGeom prst="rect">
            <a:avLst/>
          </a:prstGeom>
          <a:solidFill>
            <a:schemeClr val="bg2">
              <a:lumMod val="90000"/>
            </a:schemeClr>
          </a:solidFill>
          <a:ln w="28575">
            <a:solidFill>
              <a:srgbClr val="C00000"/>
            </a:solidFill>
            <a:prstDash val="sysDash"/>
          </a:ln>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600" dirty="0"/>
              <a:t>Moyenne a:=10</a:t>
            </a:r>
          </a:p>
          <a:p>
            <a:r>
              <a:rPr lang="fr-FR" sz="1600" dirty="0"/>
              <a:t>Ecart type = 2</a:t>
            </a:r>
          </a:p>
          <a:p>
            <a:r>
              <a:rPr lang="fr-FR" sz="1600" dirty="0"/>
              <a:t>Nbr effective= 50 000 </a:t>
            </a:r>
          </a:p>
          <a:p>
            <a:endParaRPr lang="fr-DZ" sz="1600" dirty="0"/>
          </a:p>
        </p:txBody>
      </p:sp>
      <p:sp>
        <p:nvSpPr>
          <p:cNvPr id="5" name="Rectangle 4">
            <a:extLst>
              <a:ext uri="{FF2B5EF4-FFF2-40B4-BE49-F238E27FC236}">
                <a16:creationId xmlns:a16="http://schemas.microsoft.com/office/drawing/2014/main" id="{602BCF2C-F6FA-1B0D-968A-077196B71D3C}"/>
              </a:ext>
            </a:extLst>
          </p:cNvPr>
          <p:cNvSpPr/>
          <p:nvPr/>
        </p:nvSpPr>
        <p:spPr>
          <a:xfrm>
            <a:off x="3672590" y="3917321"/>
            <a:ext cx="1694233" cy="51976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cxnSp>
        <p:nvCxnSpPr>
          <p:cNvPr id="8" name="Connector: Elbow 7">
            <a:extLst>
              <a:ext uri="{FF2B5EF4-FFF2-40B4-BE49-F238E27FC236}">
                <a16:creationId xmlns:a16="http://schemas.microsoft.com/office/drawing/2014/main" id="{D906B74F-83F4-BFC9-4C2C-FBFCA6A43374}"/>
              </a:ext>
            </a:extLst>
          </p:cNvPr>
          <p:cNvCxnSpPr>
            <a:endCxn id="9" idx="2"/>
          </p:cNvCxnSpPr>
          <p:nvPr/>
        </p:nvCxnSpPr>
        <p:spPr>
          <a:xfrm rot="5400000" flipH="1" flipV="1">
            <a:off x="4144678" y="3301749"/>
            <a:ext cx="1116000" cy="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154085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60B6-1BC0-E861-250B-707C686E5041}"/>
              </a:ext>
            </a:extLst>
          </p:cNvPr>
          <p:cNvSpPr>
            <a:spLocks noGrp="1"/>
          </p:cNvSpPr>
          <p:nvPr>
            <p:ph type="title"/>
          </p:nvPr>
        </p:nvSpPr>
        <p:spPr/>
        <p:txBody>
          <a:bodyPr/>
          <a:lstStyle/>
          <a:p>
            <a:r>
              <a:rPr lang="fr-FR" dirty="0"/>
              <a:t>Example</a:t>
            </a:r>
            <a:endParaRPr lang="fr-DZ" dirty="0"/>
          </a:p>
        </p:txBody>
      </p:sp>
      <p:sp>
        <p:nvSpPr>
          <p:cNvPr id="3" name="Content Placeholder 2">
            <a:extLst>
              <a:ext uri="{FF2B5EF4-FFF2-40B4-BE49-F238E27FC236}">
                <a16:creationId xmlns:a16="http://schemas.microsoft.com/office/drawing/2014/main" id="{32EC97BE-687C-22FF-865D-E4F0A71E6FE7}"/>
              </a:ext>
            </a:extLst>
          </p:cNvPr>
          <p:cNvSpPr>
            <a:spLocks noGrp="1"/>
          </p:cNvSpPr>
          <p:nvPr>
            <p:ph idx="1"/>
          </p:nvPr>
        </p:nvSpPr>
        <p:spPr>
          <a:xfrm>
            <a:off x="193632" y="1388282"/>
            <a:ext cx="5711957" cy="5058078"/>
          </a:xfrm>
        </p:spPr>
        <p:txBody>
          <a:bodyPr/>
          <a:lstStyle/>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random</a:t>
            </a:r>
            <a:endParaRPr lang="fr-FR" sz="2000" dirty="0">
              <a:latin typeface="Arial" panose="020B0604020202020204" pitchFamily="34" charset="0"/>
              <a:cs typeface="Arial" panose="020B0604020202020204" pitchFamily="34" charset="0"/>
            </a:endParaRPr>
          </a:p>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pandas </a:t>
            </a:r>
            <a:r>
              <a:rPr lang="fr-FR" sz="2000" dirty="0">
                <a:solidFill>
                  <a:srgbClr val="00B050"/>
                </a:solidFill>
                <a:latin typeface="Arial" panose="020B0604020202020204" pitchFamily="34" charset="0"/>
                <a:cs typeface="Arial" panose="020B0604020202020204" pitchFamily="34" charset="0"/>
              </a:rPr>
              <a:t>as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pd</a:t>
            </a:r>
            <a:endParaRPr lang="fr-FR" sz="2000" dirty="0">
              <a:latin typeface="Arial" panose="020B0604020202020204" pitchFamily="34" charset="0"/>
              <a:cs typeface="Arial" panose="020B0604020202020204" pitchFamily="34" charset="0"/>
            </a:endParaRPr>
          </a:p>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numpy</a:t>
            </a:r>
            <a:r>
              <a:rPr lang="fr-FR" sz="2000" dirty="0">
                <a:latin typeface="Arial" panose="020B0604020202020204" pitchFamily="34" charset="0"/>
                <a:cs typeface="Arial" panose="020B0604020202020204" pitchFamily="34" charset="0"/>
              </a:rPr>
              <a:t> </a:t>
            </a:r>
            <a:r>
              <a:rPr lang="fr-FR" sz="2000" dirty="0">
                <a:solidFill>
                  <a:srgbClr val="00B050"/>
                </a:solidFill>
                <a:latin typeface="Arial" panose="020B0604020202020204" pitchFamily="34" charset="0"/>
                <a:cs typeface="Arial" panose="020B0604020202020204" pitchFamily="34" charset="0"/>
              </a:rPr>
              <a:t>as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np</a:t>
            </a:r>
            <a:endParaRPr lang="fr-FR" sz="2000" dirty="0">
              <a:latin typeface="Arial" panose="020B0604020202020204" pitchFamily="34" charset="0"/>
              <a:cs typeface="Arial" panose="020B0604020202020204" pitchFamily="34" charset="0"/>
            </a:endParaRPr>
          </a:p>
          <a:p>
            <a:r>
              <a:rPr lang="fr-FR" sz="2000" dirty="0">
                <a:solidFill>
                  <a:srgbClr val="00B050"/>
                </a:solidFill>
                <a:highlight>
                  <a:srgbClr val="FFFF00"/>
                </a:highlight>
                <a:latin typeface="Arial" panose="020B0604020202020204" pitchFamily="34" charset="0"/>
                <a:cs typeface="Arial" panose="020B0604020202020204" pitchFamily="34" charset="0"/>
              </a:rPr>
              <a:t>import</a:t>
            </a:r>
            <a:r>
              <a:rPr lang="fr-FR" sz="2000" dirty="0">
                <a:highlight>
                  <a:srgbClr val="FFFF00"/>
                </a:highlight>
                <a:latin typeface="Arial" panose="020B0604020202020204" pitchFamily="34" charset="0"/>
                <a:cs typeface="Arial" panose="020B0604020202020204" pitchFamily="34" charset="0"/>
              </a:rPr>
              <a:t> </a:t>
            </a:r>
            <a:r>
              <a:rPr lang="fr-FR" sz="2000" dirty="0" err="1">
                <a:highlight>
                  <a:srgbClr val="FFFF00"/>
                </a:highlight>
                <a:latin typeface="Arial" panose="020B0604020202020204" pitchFamily="34" charset="0"/>
                <a:cs typeface="Arial" panose="020B0604020202020204" pitchFamily="34" charset="0"/>
              </a:rPr>
              <a:t>plotly.express</a:t>
            </a:r>
            <a:r>
              <a:rPr lang="fr-FR" sz="2000" dirty="0">
                <a:highlight>
                  <a:srgbClr val="FFFF00"/>
                </a:highlight>
                <a:latin typeface="Arial" panose="020B0604020202020204" pitchFamily="34" charset="0"/>
                <a:cs typeface="Arial" panose="020B0604020202020204" pitchFamily="34" charset="0"/>
              </a:rPr>
              <a:t> </a:t>
            </a:r>
            <a:r>
              <a:rPr lang="fr-FR" sz="2000" dirty="0">
                <a:solidFill>
                  <a:srgbClr val="00B050"/>
                </a:solidFill>
                <a:highlight>
                  <a:srgbClr val="FFFF00"/>
                </a:highlight>
                <a:latin typeface="Arial" panose="020B0604020202020204" pitchFamily="34" charset="0"/>
                <a:cs typeface="Arial" panose="020B0604020202020204" pitchFamily="34" charset="0"/>
              </a:rPr>
              <a:t>as</a:t>
            </a:r>
            <a:r>
              <a:rPr lang="fr-FR" sz="2000" dirty="0">
                <a:highlight>
                  <a:srgbClr val="FFFF00"/>
                </a:highlight>
                <a:latin typeface="Arial" panose="020B0604020202020204" pitchFamily="34" charset="0"/>
                <a:cs typeface="Arial" panose="020B0604020202020204" pitchFamily="34" charset="0"/>
              </a:rPr>
              <a:t> px</a:t>
            </a:r>
          </a:p>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seaborn</a:t>
            </a:r>
            <a:r>
              <a:rPr lang="fr-FR" sz="2000" dirty="0">
                <a:latin typeface="Arial" panose="020B0604020202020204" pitchFamily="34" charset="0"/>
                <a:cs typeface="Arial" panose="020B0604020202020204" pitchFamily="34" charset="0"/>
              </a:rPr>
              <a:t> as </a:t>
            </a:r>
            <a:r>
              <a:rPr lang="fr-FR" sz="2000" dirty="0" err="1">
                <a:latin typeface="Arial" panose="020B0604020202020204" pitchFamily="34" charset="0"/>
                <a:cs typeface="Arial" panose="020B0604020202020204" pitchFamily="34" charset="0"/>
              </a:rPr>
              <a:t>sns</a:t>
            </a:r>
            <a:endParaRPr lang="fr-FR" sz="2000" dirty="0">
              <a:latin typeface="Arial" panose="020B0604020202020204" pitchFamily="34" charset="0"/>
              <a:cs typeface="Arial" panose="020B0604020202020204" pitchFamily="34" charset="0"/>
            </a:endParaRPr>
          </a:p>
          <a:p>
            <a:endParaRPr lang="fr-FR" sz="2000" dirty="0">
              <a:latin typeface="Arial" panose="020B0604020202020204" pitchFamily="34" charset="0"/>
              <a:cs typeface="Arial" panose="020B0604020202020204" pitchFamily="34" charset="0"/>
            </a:endParaRPr>
          </a:p>
          <a:p>
            <a:r>
              <a:rPr lang="fr-FR" sz="2000" dirty="0" err="1">
                <a:latin typeface="Arial" panose="020B0604020202020204" pitchFamily="34" charset="0"/>
                <a:cs typeface="Arial" panose="020B0604020202020204" pitchFamily="34" charset="0"/>
              </a:rPr>
              <a:t>random.normalvariate</a:t>
            </a:r>
            <a:r>
              <a:rPr lang="fr-FR" sz="2000" dirty="0">
                <a:latin typeface="Arial" panose="020B0604020202020204" pitchFamily="34" charset="0"/>
                <a:cs typeface="Arial" panose="020B0604020202020204" pitchFamily="34" charset="0"/>
              </a:rPr>
              <a:t>(5,1)</a:t>
            </a:r>
          </a:p>
          <a:p>
            <a:r>
              <a:rPr lang="fr-FR" sz="2000" dirty="0" err="1">
                <a:latin typeface="Arial" panose="020B0604020202020204" pitchFamily="34" charset="0"/>
                <a:cs typeface="Arial" panose="020B0604020202020204" pitchFamily="34" charset="0"/>
              </a:rPr>
              <a:t>arr_norm</a:t>
            </a:r>
            <a:r>
              <a:rPr lang="fr-FR" sz="2000" dirty="0">
                <a:latin typeface="Arial" panose="020B0604020202020204" pitchFamily="34" charset="0"/>
                <a:cs typeface="Arial" panose="020B0604020202020204" pitchFamily="34" charset="0"/>
              </a:rPr>
              <a:t> </a:t>
            </a:r>
            <a:r>
              <a:rPr lang="fr-FR" sz="2000" dirty="0">
                <a:solidFill>
                  <a:srgbClr val="0070C0"/>
                </a:solidFill>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np.random.</a:t>
            </a:r>
            <a:r>
              <a:rPr lang="fr-FR" sz="2000" dirty="0" err="1">
                <a:highlight>
                  <a:srgbClr val="FF00FF"/>
                </a:highlight>
                <a:latin typeface="Arial" panose="020B0604020202020204" pitchFamily="34" charset="0"/>
                <a:cs typeface="Arial" panose="020B0604020202020204" pitchFamily="34" charset="0"/>
              </a:rPr>
              <a:t>normal</a:t>
            </a:r>
            <a:r>
              <a:rPr lang="fr-FR" sz="2000" dirty="0">
                <a:latin typeface="Arial" panose="020B0604020202020204" pitchFamily="34" charset="0"/>
                <a:cs typeface="Arial" panose="020B0604020202020204" pitchFamily="34" charset="0"/>
              </a:rPr>
              <a:t>(10, 2, 50000)</a:t>
            </a:r>
          </a:p>
          <a:p>
            <a:r>
              <a:rPr lang="fr-FR" sz="2000" dirty="0" err="1">
                <a:latin typeface="Arial" panose="020B0604020202020204" pitchFamily="34" charset="0"/>
                <a:cs typeface="Arial" panose="020B0604020202020204" pitchFamily="34" charset="0"/>
              </a:rPr>
              <a:t>ser</a:t>
            </a:r>
            <a:r>
              <a:rPr lang="fr-FR" sz="2000" dirty="0">
                <a:solidFill>
                  <a:srgbClr val="0070C0"/>
                </a:solidFill>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pd.Series</a:t>
            </a:r>
            <a:r>
              <a:rPr lang="fr-FR" sz="2000" dirty="0">
                <a:latin typeface="Arial" panose="020B0604020202020204" pitchFamily="34" charset="0"/>
                <a:cs typeface="Arial" panose="020B0604020202020204" pitchFamily="34" charset="0"/>
              </a:rPr>
              <a:t>(</a:t>
            </a:r>
            <a:r>
              <a:rPr lang="fr-FR" sz="2000" dirty="0" err="1">
                <a:latin typeface="Arial" panose="020B0604020202020204" pitchFamily="34" charset="0"/>
                <a:cs typeface="Arial" panose="020B0604020202020204" pitchFamily="34" charset="0"/>
              </a:rPr>
              <a:t>arr_norm</a:t>
            </a:r>
            <a:r>
              <a:rPr lang="fr-FR" sz="2000" dirty="0">
                <a:latin typeface="Arial" panose="020B0604020202020204" pitchFamily="34" charset="0"/>
                <a:cs typeface="Arial" panose="020B0604020202020204" pitchFamily="34" charset="0"/>
              </a:rPr>
              <a:t>)</a:t>
            </a:r>
          </a:p>
          <a:p>
            <a:r>
              <a:rPr lang="fr-FR" sz="2000" dirty="0" err="1">
                <a:latin typeface="Arial" panose="020B0604020202020204" pitchFamily="34" charset="0"/>
                <a:cs typeface="Arial" panose="020B0604020202020204" pitchFamily="34" charset="0"/>
              </a:rPr>
              <a:t>ser.describe</a:t>
            </a:r>
            <a:r>
              <a:rPr lang="fr-FR" sz="2000" dirty="0">
                <a:latin typeface="Arial" panose="020B0604020202020204" pitchFamily="34" charset="0"/>
                <a:cs typeface="Arial" panose="020B0604020202020204" pitchFamily="34" charset="0"/>
              </a:rPr>
              <a:t>()</a:t>
            </a:r>
          </a:p>
          <a:p>
            <a:r>
              <a:rPr lang="fr-FR" sz="2000" dirty="0" err="1">
                <a:latin typeface="Arial" panose="020B0604020202020204" pitchFamily="34" charset="0"/>
                <a:cs typeface="Arial" panose="020B0604020202020204" pitchFamily="34" charset="0"/>
              </a:rPr>
              <a:t>print</a:t>
            </a:r>
            <a:r>
              <a:rPr lang="fr-FR" sz="2000" dirty="0">
                <a:latin typeface="Arial" panose="020B0604020202020204" pitchFamily="34" charset="0"/>
                <a:cs typeface="Arial" panose="020B0604020202020204" pitchFamily="34" charset="0"/>
              </a:rPr>
              <a:t>(</a:t>
            </a:r>
            <a:r>
              <a:rPr lang="fr-FR" sz="2000" dirty="0" err="1">
                <a:latin typeface="Arial" panose="020B0604020202020204" pitchFamily="34" charset="0"/>
                <a:cs typeface="Arial" panose="020B0604020202020204" pitchFamily="34" charset="0"/>
              </a:rPr>
              <a:t>ser.describe</a:t>
            </a:r>
            <a:r>
              <a:rPr lang="fr-FR" sz="2000"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A39D11AD-6E77-4D31-E94B-E01AC21BF7CF}"/>
              </a:ext>
            </a:extLst>
          </p:cNvPr>
          <p:cNvSpPr>
            <a:spLocks noGrp="1"/>
          </p:cNvSpPr>
          <p:nvPr>
            <p:ph type="sldNum" sz="quarter" idx="10"/>
          </p:nvPr>
        </p:nvSpPr>
        <p:spPr/>
        <p:txBody>
          <a:bodyPr/>
          <a:lstStyle/>
          <a:p>
            <a:pPr>
              <a:defRPr/>
            </a:pPr>
            <a:fld id="{326C6059-A255-C24B-AAEC-93A3405961B0}" type="slidenum">
              <a:rPr lang="en-US" smtClean="0"/>
              <a:pPr>
                <a:defRPr/>
              </a:pPr>
              <a:t>182</a:t>
            </a:fld>
            <a:endParaRPr lang="en-US" dirty="0"/>
          </a:p>
        </p:txBody>
      </p:sp>
      <p:pic>
        <p:nvPicPr>
          <p:cNvPr id="11" name="Picture 10">
            <a:extLst>
              <a:ext uri="{FF2B5EF4-FFF2-40B4-BE49-F238E27FC236}">
                <a16:creationId xmlns:a16="http://schemas.microsoft.com/office/drawing/2014/main" id="{26EA1E39-F3A8-0F63-99E2-732A3DF43518}"/>
              </a:ext>
            </a:extLst>
          </p:cNvPr>
          <p:cNvPicPr>
            <a:picLocks noChangeAspect="1"/>
          </p:cNvPicPr>
          <p:nvPr/>
        </p:nvPicPr>
        <p:blipFill>
          <a:blip r:embed="rId2"/>
          <a:stretch>
            <a:fillRect/>
          </a:stretch>
        </p:blipFill>
        <p:spPr>
          <a:xfrm>
            <a:off x="6445559" y="1933469"/>
            <a:ext cx="4871277" cy="3523902"/>
          </a:xfrm>
          <a:prstGeom prst="rect">
            <a:avLst/>
          </a:prstGeom>
        </p:spPr>
      </p:pic>
      <p:sp>
        <p:nvSpPr>
          <p:cNvPr id="5" name="Rectangle 4">
            <a:extLst>
              <a:ext uri="{FF2B5EF4-FFF2-40B4-BE49-F238E27FC236}">
                <a16:creationId xmlns:a16="http://schemas.microsoft.com/office/drawing/2014/main" id="{602BCF2C-F6FA-1B0D-968A-077196B71D3C}"/>
              </a:ext>
            </a:extLst>
          </p:cNvPr>
          <p:cNvSpPr/>
          <p:nvPr/>
        </p:nvSpPr>
        <p:spPr>
          <a:xfrm>
            <a:off x="3672590" y="3917321"/>
            <a:ext cx="1694233" cy="519768"/>
          </a:xfrm>
          <a:prstGeom prst="rect">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cxnSp>
        <p:nvCxnSpPr>
          <p:cNvPr id="12" name="Connector: Elbow 11">
            <a:extLst>
              <a:ext uri="{FF2B5EF4-FFF2-40B4-BE49-F238E27FC236}">
                <a16:creationId xmlns:a16="http://schemas.microsoft.com/office/drawing/2014/main" id="{A882C70B-3B1F-09E5-D07C-01DEFA7A20D8}"/>
              </a:ext>
            </a:extLst>
          </p:cNvPr>
          <p:cNvCxnSpPr>
            <a:cxnSpLocks/>
          </p:cNvCxnSpPr>
          <p:nvPr/>
        </p:nvCxnSpPr>
        <p:spPr>
          <a:xfrm flipV="1">
            <a:off x="2531766" y="4659086"/>
            <a:ext cx="3913793" cy="59854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0284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60B6-1BC0-E861-250B-707C686E5041}"/>
              </a:ext>
            </a:extLst>
          </p:cNvPr>
          <p:cNvSpPr>
            <a:spLocks noGrp="1"/>
          </p:cNvSpPr>
          <p:nvPr>
            <p:ph type="title"/>
          </p:nvPr>
        </p:nvSpPr>
        <p:spPr/>
        <p:txBody>
          <a:bodyPr/>
          <a:lstStyle/>
          <a:p>
            <a:r>
              <a:rPr lang="fr-FR" dirty="0"/>
              <a:t>Example</a:t>
            </a:r>
            <a:endParaRPr lang="fr-DZ" dirty="0"/>
          </a:p>
        </p:txBody>
      </p:sp>
      <p:sp>
        <p:nvSpPr>
          <p:cNvPr id="3" name="Content Placeholder 2">
            <a:extLst>
              <a:ext uri="{FF2B5EF4-FFF2-40B4-BE49-F238E27FC236}">
                <a16:creationId xmlns:a16="http://schemas.microsoft.com/office/drawing/2014/main" id="{32EC97BE-687C-22FF-865D-E4F0A71E6FE7}"/>
              </a:ext>
            </a:extLst>
          </p:cNvPr>
          <p:cNvSpPr>
            <a:spLocks noGrp="1"/>
          </p:cNvSpPr>
          <p:nvPr>
            <p:ph idx="1"/>
          </p:nvPr>
        </p:nvSpPr>
        <p:spPr>
          <a:xfrm>
            <a:off x="193632" y="1388282"/>
            <a:ext cx="5711957" cy="5058078"/>
          </a:xfrm>
        </p:spPr>
        <p:txBody>
          <a:bodyPr/>
          <a:lstStyle/>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random</a:t>
            </a:r>
            <a:endParaRPr lang="fr-FR" sz="2000" dirty="0">
              <a:latin typeface="Arial" panose="020B0604020202020204" pitchFamily="34" charset="0"/>
              <a:cs typeface="Arial" panose="020B0604020202020204" pitchFamily="34" charset="0"/>
            </a:endParaRPr>
          </a:p>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pandas </a:t>
            </a:r>
            <a:r>
              <a:rPr lang="fr-FR" sz="2000" dirty="0">
                <a:solidFill>
                  <a:srgbClr val="00B050"/>
                </a:solidFill>
                <a:latin typeface="Arial" panose="020B0604020202020204" pitchFamily="34" charset="0"/>
                <a:cs typeface="Arial" panose="020B0604020202020204" pitchFamily="34" charset="0"/>
              </a:rPr>
              <a:t>as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pd</a:t>
            </a:r>
            <a:endParaRPr lang="fr-FR" sz="2000" dirty="0">
              <a:latin typeface="Arial" panose="020B0604020202020204" pitchFamily="34" charset="0"/>
              <a:cs typeface="Arial" panose="020B0604020202020204" pitchFamily="34" charset="0"/>
            </a:endParaRPr>
          </a:p>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numpy</a:t>
            </a:r>
            <a:r>
              <a:rPr lang="fr-FR" sz="2000" dirty="0">
                <a:latin typeface="Arial" panose="020B0604020202020204" pitchFamily="34" charset="0"/>
                <a:cs typeface="Arial" panose="020B0604020202020204" pitchFamily="34" charset="0"/>
              </a:rPr>
              <a:t> </a:t>
            </a:r>
            <a:r>
              <a:rPr lang="fr-FR" sz="2000" dirty="0">
                <a:solidFill>
                  <a:srgbClr val="00B050"/>
                </a:solidFill>
                <a:latin typeface="Arial" panose="020B0604020202020204" pitchFamily="34" charset="0"/>
                <a:cs typeface="Arial" panose="020B0604020202020204" pitchFamily="34" charset="0"/>
              </a:rPr>
              <a:t>as</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np</a:t>
            </a:r>
            <a:endParaRPr lang="fr-FR" sz="2000" dirty="0">
              <a:latin typeface="Arial" panose="020B0604020202020204" pitchFamily="34" charset="0"/>
              <a:cs typeface="Arial" panose="020B0604020202020204" pitchFamily="34" charset="0"/>
            </a:endParaRPr>
          </a:p>
          <a:p>
            <a:r>
              <a:rPr lang="fr-FR" sz="2000" dirty="0">
                <a:solidFill>
                  <a:srgbClr val="00B050"/>
                </a:solidFill>
                <a:highlight>
                  <a:srgbClr val="FFFF00"/>
                </a:highlight>
                <a:latin typeface="Arial" panose="020B0604020202020204" pitchFamily="34" charset="0"/>
                <a:cs typeface="Arial" panose="020B0604020202020204" pitchFamily="34" charset="0"/>
              </a:rPr>
              <a:t>import</a:t>
            </a:r>
            <a:r>
              <a:rPr lang="fr-FR" sz="2000" dirty="0">
                <a:highlight>
                  <a:srgbClr val="FFFF00"/>
                </a:highlight>
                <a:latin typeface="Arial" panose="020B0604020202020204" pitchFamily="34" charset="0"/>
                <a:cs typeface="Arial" panose="020B0604020202020204" pitchFamily="34" charset="0"/>
              </a:rPr>
              <a:t> </a:t>
            </a:r>
            <a:r>
              <a:rPr lang="fr-FR" sz="2000" dirty="0" err="1">
                <a:highlight>
                  <a:srgbClr val="FFFF00"/>
                </a:highlight>
                <a:latin typeface="Arial" panose="020B0604020202020204" pitchFamily="34" charset="0"/>
                <a:cs typeface="Arial" panose="020B0604020202020204" pitchFamily="34" charset="0"/>
              </a:rPr>
              <a:t>plotly.express</a:t>
            </a:r>
            <a:r>
              <a:rPr lang="fr-FR" sz="2000" dirty="0">
                <a:highlight>
                  <a:srgbClr val="FFFF00"/>
                </a:highlight>
                <a:latin typeface="Arial" panose="020B0604020202020204" pitchFamily="34" charset="0"/>
                <a:cs typeface="Arial" panose="020B0604020202020204" pitchFamily="34" charset="0"/>
              </a:rPr>
              <a:t> </a:t>
            </a:r>
            <a:r>
              <a:rPr lang="fr-FR" sz="2000" dirty="0">
                <a:solidFill>
                  <a:srgbClr val="00B050"/>
                </a:solidFill>
                <a:highlight>
                  <a:srgbClr val="FFFF00"/>
                </a:highlight>
                <a:latin typeface="Arial" panose="020B0604020202020204" pitchFamily="34" charset="0"/>
                <a:cs typeface="Arial" panose="020B0604020202020204" pitchFamily="34" charset="0"/>
              </a:rPr>
              <a:t>as</a:t>
            </a:r>
            <a:r>
              <a:rPr lang="fr-FR" sz="2000" dirty="0">
                <a:highlight>
                  <a:srgbClr val="FFFF00"/>
                </a:highlight>
                <a:latin typeface="Arial" panose="020B0604020202020204" pitchFamily="34" charset="0"/>
                <a:cs typeface="Arial" panose="020B0604020202020204" pitchFamily="34" charset="0"/>
              </a:rPr>
              <a:t> px</a:t>
            </a:r>
          </a:p>
          <a:p>
            <a:r>
              <a:rPr lang="fr-FR" sz="2000" dirty="0">
                <a:solidFill>
                  <a:srgbClr val="00B050"/>
                </a:solidFill>
                <a:latin typeface="Arial" panose="020B0604020202020204" pitchFamily="34" charset="0"/>
                <a:cs typeface="Arial" panose="020B0604020202020204" pitchFamily="34" charset="0"/>
              </a:rPr>
              <a:t>import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seaborn</a:t>
            </a:r>
            <a:r>
              <a:rPr lang="fr-FR" sz="2000" dirty="0">
                <a:latin typeface="Arial" panose="020B0604020202020204" pitchFamily="34" charset="0"/>
                <a:cs typeface="Arial" panose="020B0604020202020204" pitchFamily="34" charset="0"/>
              </a:rPr>
              <a:t> as </a:t>
            </a:r>
            <a:r>
              <a:rPr lang="fr-FR" sz="2000" dirty="0" err="1">
                <a:latin typeface="Arial" panose="020B0604020202020204" pitchFamily="34" charset="0"/>
                <a:cs typeface="Arial" panose="020B0604020202020204" pitchFamily="34" charset="0"/>
              </a:rPr>
              <a:t>sns</a:t>
            </a:r>
            <a:endParaRPr lang="fr-FR" sz="2000" dirty="0">
              <a:latin typeface="Arial" panose="020B0604020202020204" pitchFamily="34" charset="0"/>
              <a:cs typeface="Arial" panose="020B0604020202020204" pitchFamily="34" charset="0"/>
            </a:endParaRPr>
          </a:p>
          <a:p>
            <a:endParaRPr lang="fr-FR" sz="2000" dirty="0">
              <a:latin typeface="Arial" panose="020B0604020202020204" pitchFamily="34" charset="0"/>
              <a:cs typeface="Arial" panose="020B0604020202020204" pitchFamily="34" charset="0"/>
            </a:endParaRPr>
          </a:p>
          <a:p>
            <a:r>
              <a:rPr lang="fr-FR" sz="2000" dirty="0" err="1">
                <a:latin typeface="Arial" panose="020B0604020202020204" pitchFamily="34" charset="0"/>
                <a:cs typeface="Arial" panose="020B0604020202020204" pitchFamily="34" charset="0"/>
              </a:rPr>
              <a:t>random.normalvariate</a:t>
            </a:r>
            <a:r>
              <a:rPr lang="fr-FR" sz="2000" dirty="0">
                <a:latin typeface="Arial" panose="020B0604020202020204" pitchFamily="34" charset="0"/>
                <a:cs typeface="Arial" panose="020B0604020202020204" pitchFamily="34" charset="0"/>
              </a:rPr>
              <a:t>(5,1)</a:t>
            </a:r>
          </a:p>
          <a:p>
            <a:r>
              <a:rPr lang="fr-FR" sz="2000" dirty="0" err="1">
                <a:latin typeface="Arial" panose="020B0604020202020204" pitchFamily="34" charset="0"/>
                <a:cs typeface="Arial" panose="020B0604020202020204" pitchFamily="34" charset="0"/>
              </a:rPr>
              <a:t>arr_norm</a:t>
            </a:r>
            <a:r>
              <a:rPr lang="fr-FR" sz="2000" dirty="0">
                <a:latin typeface="Arial" panose="020B0604020202020204" pitchFamily="34" charset="0"/>
                <a:cs typeface="Arial" panose="020B0604020202020204" pitchFamily="34" charset="0"/>
              </a:rPr>
              <a:t> </a:t>
            </a:r>
            <a:r>
              <a:rPr lang="fr-FR" sz="2000" dirty="0">
                <a:solidFill>
                  <a:srgbClr val="0070C0"/>
                </a:solidFill>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np.random.</a:t>
            </a:r>
            <a:r>
              <a:rPr lang="fr-FR" sz="2000" dirty="0" err="1">
                <a:highlight>
                  <a:srgbClr val="FF00FF"/>
                </a:highlight>
                <a:latin typeface="Arial" panose="020B0604020202020204" pitchFamily="34" charset="0"/>
                <a:cs typeface="Arial" panose="020B0604020202020204" pitchFamily="34" charset="0"/>
              </a:rPr>
              <a:t>normal</a:t>
            </a:r>
            <a:r>
              <a:rPr lang="fr-FR" sz="2000" dirty="0">
                <a:latin typeface="Arial" panose="020B0604020202020204" pitchFamily="34" charset="0"/>
                <a:cs typeface="Arial" panose="020B0604020202020204" pitchFamily="34" charset="0"/>
              </a:rPr>
              <a:t>(10, 2, 50000)</a:t>
            </a:r>
          </a:p>
          <a:p>
            <a:r>
              <a:rPr lang="fr-FR" sz="2000" dirty="0" err="1">
                <a:latin typeface="Arial" panose="020B0604020202020204" pitchFamily="34" charset="0"/>
                <a:cs typeface="Arial" panose="020B0604020202020204" pitchFamily="34" charset="0"/>
              </a:rPr>
              <a:t>ser</a:t>
            </a:r>
            <a:r>
              <a:rPr lang="fr-FR" sz="2000" dirty="0">
                <a:solidFill>
                  <a:srgbClr val="0070C0"/>
                </a:solidFill>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pd.Series</a:t>
            </a:r>
            <a:r>
              <a:rPr lang="fr-FR" sz="2000" dirty="0">
                <a:latin typeface="Arial" panose="020B0604020202020204" pitchFamily="34" charset="0"/>
                <a:cs typeface="Arial" panose="020B0604020202020204" pitchFamily="34" charset="0"/>
              </a:rPr>
              <a:t>(</a:t>
            </a:r>
            <a:r>
              <a:rPr lang="fr-FR" sz="2000" dirty="0" err="1">
                <a:latin typeface="Arial" panose="020B0604020202020204" pitchFamily="34" charset="0"/>
                <a:cs typeface="Arial" panose="020B0604020202020204" pitchFamily="34" charset="0"/>
              </a:rPr>
              <a:t>arr_norm</a:t>
            </a:r>
            <a:r>
              <a:rPr lang="fr-FR" sz="2000" dirty="0">
                <a:latin typeface="Arial" panose="020B0604020202020204" pitchFamily="34" charset="0"/>
                <a:cs typeface="Arial" panose="020B0604020202020204" pitchFamily="34" charset="0"/>
              </a:rPr>
              <a:t>)</a:t>
            </a:r>
          </a:p>
          <a:p>
            <a:r>
              <a:rPr lang="fr-FR" sz="2000" dirty="0" err="1">
                <a:latin typeface="Arial" panose="020B0604020202020204" pitchFamily="34" charset="0"/>
                <a:cs typeface="Arial" panose="020B0604020202020204" pitchFamily="34" charset="0"/>
              </a:rPr>
              <a:t>ser.describe</a:t>
            </a:r>
            <a:r>
              <a:rPr lang="fr-FR" sz="2000" dirty="0">
                <a:latin typeface="Arial" panose="020B0604020202020204" pitchFamily="34" charset="0"/>
                <a:cs typeface="Arial" panose="020B0604020202020204" pitchFamily="34" charset="0"/>
              </a:rPr>
              <a:t>()</a:t>
            </a:r>
          </a:p>
          <a:p>
            <a:r>
              <a:rPr lang="fr-FR" sz="2000" dirty="0" err="1">
                <a:latin typeface="Arial" panose="020B0604020202020204" pitchFamily="34" charset="0"/>
                <a:cs typeface="Arial" panose="020B0604020202020204" pitchFamily="34" charset="0"/>
              </a:rPr>
              <a:t>print</a:t>
            </a:r>
            <a:r>
              <a:rPr lang="fr-FR" sz="2000" dirty="0">
                <a:latin typeface="Arial" panose="020B0604020202020204" pitchFamily="34" charset="0"/>
                <a:cs typeface="Arial" panose="020B0604020202020204" pitchFamily="34" charset="0"/>
              </a:rPr>
              <a:t>(</a:t>
            </a:r>
            <a:r>
              <a:rPr lang="fr-FR" sz="2000" dirty="0" err="1">
                <a:latin typeface="Arial" panose="020B0604020202020204" pitchFamily="34" charset="0"/>
                <a:cs typeface="Arial" panose="020B0604020202020204" pitchFamily="34" charset="0"/>
              </a:rPr>
              <a:t>ser.describe</a:t>
            </a:r>
            <a:r>
              <a:rPr lang="fr-FR" sz="2000" dirty="0">
                <a:latin typeface="Arial" panose="020B0604020202020204" pitchFamily="34" charset="0"/>
                <a:cs typeface="Arial" panose="020B0604020202020204" pitchFamily="34" charset="0"/>
              </a:rPr>
              <a:t>())</a:t>
            </a:r>
          </a:p>
          <a:p>
            <a:r>
              <a:rPr lang="fr-FR" sz="2000" dirty="0" err="1">
                <a:highlight>
                  <a:srgbClr val="FFFF00"/>
                </a:highlight>
                <a:latin typeface="Arial" panose="020B0604020202020204" pitchFamily="34" charset="0"/>
                <a:cs typeface="Arial" panose="020B0604020202020204" pitchFamily="34" charset="0"/>
              </a:rPr>
              <a:t>px.box</a:t>
            </a:r>
            <a:r>
              <a:rPr lang="fr-FR" sz="2000" dirty="0">
                <a:highlight>
                  <a:srgbClr val="FFFF00"/>
                </a:highlight>
                <a:latin typeface="Arial" panose="020B0604020202020204" pitchFamily="34" charset="0"/>
                <a:cs typeface="Arial" panose="020B0604020202020204" pitchFamily="34" charset="0"/>
              </a:rPr>
              <a:t>(</a:t>
            </a:r>
            <a:r>
              <a:rPr lang="fr-FR" sz="2000" dirty="0" err="1">
                <a:highlight>
                  <a:srgbClr val="FFFF00"/>
                </a:highlight>
                <a:latin typeface="Arial" panose="020B0604020202020204" pitchFamily="34" charset="0"/>
                <a:cs typeface="Arial" panose="020B0604020202020204" pitchFamily="34" charset="0"/>
              </a:rPr>
              <a:t>arr_norm</a:t>
            </a:r>
            <a:r>
              <a:rPr lang="fr-FR" sz="2000" dirty="0">
                <a:highlight>
                  <a:srgbClr val="FFFF00"/>
                </a:highlight>
                <a:latin typeface="Arial" panose="020B0604020202020204" pitchFamily="34" charset="0"/>
                <a:cs typeface="Arial" panose="020B0604020202020204" pitchFamily="34" charset="0"/>
              </a:rPr>
              <a:t>)</a:t>
            </a:r>
          </a:p>
          <a:p>
            <a:r>
              <a:rPr lang="fr-FR" sz="2000" dirty="0" err="1">
                <a:latin typeface="Arial" panose="020B0604020202020204" pitchFamily="34" charset="0"/>
                <a:cs typeface="Arial" panose="020B0604020202020204" pitchFamily="34" charset="0"/>
              </a:rPr>
              <a:t>sns.boxplot</a:t>
            </a:r>
            <a:r>
              <a:rPr lang="fr-FR" sz="2000" dirty="0">
                <a:latin typeface="Arial" panose="020B0604020202020204" pitchFamily="34" charset="0"/>
                <a:cs typeface="Arial" panose="020B0604020202020204" pitchFamily="34" charset="0"/>
              </a:rPr>
              <a:t>(</a:t>
            </a:r>
            <a:r>
              <a:rPr lang="fr-FR" sz="2000" dirty="0" err="1">
                <a:latin typeface="Arial" panose="020B0604020202020204" pitchFamily="34" charset="0"/>
                <a:cs typeface="Arial" panose="020B0604020202020204" pitchFamily="34" charset="0"/>
              </a:rPr>
              <a:t>arr_norm</a:t>
            </a:r>
            <a:r>
              <a:rPr lang="fr-FR" sz="2000" dirty="0">
                <a:latin typeface="Arial" panose="020B0604020202020204" pitchFamily="34" charset="0"/>
                <a:cs typeface="Arial" panose="020B0604020202020204" pitchFamily="34" charset="0"/>
              </a:rPr>
              <a:t>)</a:t>
            </a:r>
            <a:endParaRPr lang="fr-DZ" sz="2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39D11AD-6E77-4D31-E94B-E01AC21BF7CF}"/>
              </a:ext>
            </a:extLst>
          </p:cNvPr>
          <p:cNvSpPr>
            <a:spLocks noGrp="1"/>
          </p:cNvSpPr>
          <p:nvPr>
            <p:ph type="sldNum" sz="quarter" idx="10"/>
          </p:nvPr>
        </p:nvSpPr>
        <p:spPr/>
        <p:txBody>
          <a:bodyPr/>
          <a:lstStyle/>
          <a:p>
            <a:pPr>
              <a:defRPr/>
            </a:pPr>
            <a:fld id="{326C6059-A255-C24B-AAEC-93A3405961B0}" type="slidenum">
              <a:rPr lang="en-US" smtClean="0"/>
              <a:pPr>
                <a:defRPr/>
              </a:pPr>
              <a:t>183</a:t>
            </a:fld>
            <a:endParaRPr lang="en-US" dirty="0"/>
          </a:p>
        </p:txBody>
      </p:sp>
      <p:pic>
        <p:nvPicPr>
          <p:cNvPr id="7" name="Picture 6">
            <a:extLst>
              <a:ext uri="{FF2B5EF4-FFF2-40B4-BE49-F238E27FC236}">
                <a16:creationId xmlns:a16="http://schemas.microsoft.com/office/drawing/2014/main" id="{3C190F66-CB08-274C-26FE-7B0377237ACC}"/>
              </a:ext>
            </a:extLst>
          </p:cNvPr>
          <p:cNvPicPr>
            <a:picLocks noChangeAspect="1"/>
          </p:cNvPicPr>
          <p:nvPr/>
        </p:nvPicPr>
        <p:blipFill>
          <a:blip r:embed="rId3"/>
          <a:stretch>
            <a:fillRect/>
          </a:stretch>
        </p:blipFill>
        <p:spPr>
          <a:xfrm>
            <a:off x="6159840" y="2345788"/>
            <a:ext cx="4889330" cy="3152487"/>
          </a:xfrm>
          <a:prstGeom prst="rect">
            <a:avLst/>
          </a:prstGeom>
        </p:spPr>
      </p:pic>
    </p:spTree>
    <p:extLst>
      <p:ext uri="{BB962C8B-B14F-4D97-AF65-F5344CB8AC3E}">
        <p14:creationId xmlns:p14="http://schemas.microsoft.com/office/powerpoint/2010/main" val="59889431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0E59-CEED-5485-4D81-6475E424F76E}"/>
              </a:ext>
            </a:extLst>
          </p:cNvPr>
          <p:cNvSpPr>
            <a:spLocks noGrp="1"/>
          </p:cNvSpPr>
          <p:nvPr>
            <p:ph type="title"/>
          </p:nvPr>
        </p:nvSpPr>
        <p:spPr/>
        <p:txBody>
          <a:bodyPr/>
          <a:lstStyle/>
          <a:p>
            <a:pPr fontAlgn="base"/>
            <a:r>
              <a:rPr lang="en-US" sz="3600" b="1" i="0" dirty="0">
                <a:solidFill>
                  <a:srgbClr val="273239"/>
                </a:solidFill>
                <a:effectLst/>
                <a:latin typeface="Arial" panose="020B0604020202020204" pitchFamily="34" charset="0"/>
                <a:cs typeface="Arial" panose="020B0604020202020204" pitchFamily="34" charset="0"/>
              </a:rPr>
              <a:t>Box plot </a:t>
            </a:r>
            <a:r>
              <a:rPr lang="en-US" sz="3600" b="1" i="0" dirty="0">
                <a:solidFill>
                  <a:srgbClr val="FF0000"/>
                </a:solidFill>
                <a:effectLst/>
                <a:latin typeface="Arial" panose="020B0604020202020204" pitchFamily="34" charset="0"/>
                <a:cs typeface="Arial" panose="020B0604020202020204" pitchFamily="34" charset="0"/>
              </a:rPr>
              <a:t>visualization</a:t>
            </a:r>
            <a:r>
              <a:rPr lang="en-US" sz="3600" b="1" i="0" dirty="0">
                <a:solidFill>
                  <a:srgbClr val="273239"/>
                </a:solidFill>
                <a:effectLst/>
                <a:latin typeface="Arial" panose="020B0604020202020204" pitchFamily="34" charset="0"/>
                <a:cs typeface="Arial" panose="020B0604020202020204" pitchFamily="34" charset="0"/>
              </a:rPr>
              <a:t> with Pandas and Seaborn</a:t>
            </a:r>
            <a:br>
              <a:rPr lang="en-US" sz="3600" b="1" i="0" dirty="0">
                <a:solidFill>
                  <a:srgbClr val="273239"/>
                </a:solidFill>
                <a:effectLst/>
                <a:latin typeface="Arial" panose="020B0604020202020204" pitchFamily="34" charset="0"/>
                <a:cs typeface="Arial" panose="020B0604020202020204" pitchFamily="34" charset="0"/>
              </a:rPr>
            </a:br>
            <a:br>
              <a:rPr lang="en-US" sz="3600" b="0" i="0" u="none" strike="noStrike" dirty="0">
                <a:solidFill>
                  <a:srgbClr val="273239"/>
                </a:solidFill>
                <a:effectLst/>
                <a:latin typeface="Arial" panose="020B0604020202020204" pitchFamily="34" charset="0"/>
                <a:cs typeface="Arial" panose="020B0604020202020204" pitchFamily="34" charset="0"/>
                <a:hlinkClick r:id="rId2"/>
              </a:rPr>
            </a:br>
            <a:endParaRPr lang="fr-DZ"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34F98C-4EDC-966F-662F-6C186B7CE064}"/>
              </a:ext>
            </a:extLst>
          </p:cNvPr>
          <p:cNvSpPr>
            <a:spLocks noGrp="1"/>
          </p:cNvSpPr>
          <p:nvPr>
            <p:ph idx="1"/>
          </p:nvPr>
        </p:nvSpPr>
        <p:spPr>
          <a:xfrm>
            <a:off x="163412" y="1489721"/>
            <a:ext cx="8678779" cy="5058078"/>
          </a:xfrm>
        </p:spPr>
        <p:txBody>
          <a:bodyPr/>
          <a:lstStyle/>
          <a:p>
            <a:r>
              <a:rPr lang="fr-FR" sz="2000" dirty="0"/>
              <a:t>import pandas as </a:t>
            </a:r>
            <a:r>
              <a:rPr lang="fr-FR" sz="2000" dirty="0" err="1"/>
              <a:t>pd</a:t>
            </a:r>
            <a:endParaRPr lang="fr-FR" sz="2000" dirty="0"/>
          </a:p>
          <a:p>
            <a:endParaRPr lang="fr-FR" sz="2000" dirty="0"/>
          </a:p>
          <a:p>
            <a:r>
              <a:rPr lang="fr-FR" sz="2000" dirty="0"/>
              <a:t>#create </a:t>
            </a:r>
            <a:r>
              <a:rPr lang="fr-FR" sz="2000" dirty="0" err="1"/>
              <a:t>DataFrame</a:t>
            </a:r>
            <a:endParaRPr lang="fr-FR" sz="2000" dirty="0"/>
          </a:p>
          <a:p>
            <a:r>
              <a:rPr lang="fr-FR" sz="2000" dirty="0" err="1"/>
              <a:t>df</a:t>
            </a:r>
            <a:r>
              <a:rPr lang="fr-FR" sz="2000" dirty="0"/>
              <a:t> = </a:t>
            </a:r>
            <a:r>
              <a:rPr lang="fr-FR" sz="2000" dirty="0" err="1"/>
              <a:t>pd.DataFrame</a:t>
            </a:r>
            <a:r>
              <a:rPr lang="fr-FR" sz="2000" dirty="0"/>
              <a:t>({'points': [4, 4, 7, 8, 12, 13, 15, 18, 22, 23, 23, 25],</a:t>
            </a:r>
          </a:p>
          <a:p>
            <a:r>
              <a:rPr lang="fr-FR" sz="2000" dirty="0"/>
              <a:t>                   'assists': [2, 5, 4, 7, 7, 8, 5, 4, 5, 11, 13, 8],</a:t>
            </a:r>
          </a:p>
          <a:p>
            <a:r>
              <a:rPr lang="fr-FR" sz="2000" dirty="0"/>
              <a:t>                   '</a:t>
            </a:r>
            <a:r>
              <a:rPr lang="fr-FR" sz="2000" dirty="0" err="1"/>
              <a:t>sex</a:t>
            </a:r>
            <a:r>
              <a:rPr lang="fr-FR" sz="2000" dirty="0"/>
              <a:t>': ['M', 'F', 'M', 'F', 'F', 'M', 'M', 'F', 'F', 'F', 'M', 'M'],</a:t>
            </a:r>
          </a:p>
          <a:p>
            <a:r>
              <a:rPr lang="fr-FR" sz="2000" dirty="0"/>
              <a:t>                   '</a:t>
            </a:r>
            <a:r>
              <a:rPr lang="fr-FR" sz="2000" dirty="0" err="1"/>
              <a:t>rebounds</a:t>
            </a:r>
            <a:r>
              <a:rPr lang="fr-FR" sz="2000" dirty="0"/>
              <a:t>': [7, 7, 4, 6, 3, 8, 9, 9, 12, 11, 8, 9]})</a:t>
            </a:r>
          </a:p>
          <a:p>
            <a:endParaRPr lang="fr-FR" sz="2000" dirty="0"/>
          </a:p>
          <a:p>
            <a:r>
              <a:rPr lang="fr-FR" sz="2000" dirty="0"/>
              <a:t>#view </a:t>
            </a:r>
            <a:r>
              <a:rPr lang="fr-FR" sz="2000" dirty="0" err="1"/>
              <a:t>DataFrame</a:t>
            </a:r>
            <a:endParaRPr lang="fr-FR" sz="2000" dirty="0"/>
          </a:p>
          <a:p>
            <a:r>
              <a:rPr lang="fr-FR" sz="2000" dirty="0" err="1"/>
              <a:t>print</a:t>
            </a:r>
            <a:r>
              <a:rPr lang="fr-FR" sz="2000" dirty="0"/>
              <a:t>(</a:t>
            </a:r>
            <a:r>
              <a:rPr lang="fr-FR" sz="2000" dirty="0" err="1"/>
              <a:t>df</a:t>
            </a:r>
            <a:r>
              <a:rPr lang="fr-FR" sz="2000" dirty="0"/>
              <a:t>)</a:t>
            </a:r>
          </a:p>
          <a:p>
            <a:endParaRPr lang="fr-FR" sz="2000" dirty="0"/>
          </a:p>
          <a:p>
            <a:r>
              <a:rPr lang="fr-FR" sz="2000" dirty="0" err="1"/>
              <a:t>df.</a:t>
            </a:r>
            <a:r>
              <a:rPr lang="fr-FR" sz="2000" dirty="0" err="1">
                <a:solidFill>
                  <a:srgbClr val="FF0000"/>
                </a:solidFill>
              </a:rPr>
              <a:t>boxplot</a:t>
            </a:r>
            <a:r>
              <a:rPr lang="fr-FR" sz="2000" dirty="0"/>
              <a:t>(by ='</a:t>
            </a:r>
            <a:r>
              <a:rPr lang="fr-FR" sz="2000" dirty="0" err="1"/>
              <a:t>sex</a:t>
            </a:r>
            <a:r>
              <a:rPr lang="fr-FR" sz="2000" dirty="0"/>
              <a:t>', </a:t>
            </a:r>
            <a:r>
              <a:rPr lang="fr-FR" sz="2000" dirty="0" err="1"/>
              <a:t>column</a:t>
            </a:r>
            <a:r>
              <a:rPr lang="fr-FR" sz="2000" dirty="0"/>
              <a:t> =['assists'], </a:t>
            </a:r>
            <a:r>
              <a:rPr lang="fr-FR" sz="2000" dirty="0" err="1"/>
              <a:t>grid</a:t>
            </a:r>
            <a:r>
              <a:rPr lang="fr-FR" sz="2000" dirty="0"/>
              <a:t> = False)</a:t>
            </a:r>
            <a:endParaRPr lang="fr-DZ" sz="2000" dirty="0"/>
          </a:p>
        </p:txBody>
      </p:sp>
      <p:sp>
        <p:nvSpPr>
          <p:cNvPr id="4" name="Slide Number Placeholder 3">
            <a:extLst>
              <a:ext uri="{FF2B5EF4-FFF2-40B4-BE49-F238E27FC236}">
                <a16:creationId xmlns:a16="http://schemas.microsoft.com/office/drawing/2014/main" id="{858A1D54-7488-8EFF-305E-AA5E9F1715E7}"/>
              </a:ext>
            </a:extLst>
          </p:cNvPr>
          <p:cNvSpPr>
            <a:spLocks noGrp="1"/>
          </p:cNvSpPr>
          <p:nvPr>
            <p:ph type="sldNum" sz="quarter" idx="10"/>
          </p:nvPr>
        </p:nvSpPr>
        <p:spPr/>
        <p:txBody>
          <a:bodyPr/>
          <a:lstStyle/>
          <a:p>
            <a:pPr>
              <a:defRPr/>
            </a:pPr>
            <a:fld id="{326C6059-A255-C24B-AAEC-93A3405961B0}" type="slidenum">
              <a:rPr lang="en-US" smtClean="0"/>
              <a:pPr>
                <a:defRPr/>
              </a:pPr>
              <a:t>184</a:t>
            </a:fld>
            <a:endParaRPr lang="en-US" dirty="0"/>
          </a:p>
        </p:txBody>
      </p:sp>
      <p:pic>
        <p:nvPicPr>
          <p:cNvPr id="6" name="Picture 5">
            <a:extLst>
              <a:ext uri="{FF2B5EF4-FFF2-40B4-BE49-F238E27FC236}">
                <a16:creationId xmlns:a16="http://schemas.microsoft.com/office/drawing/2014/main" id="{4B7DB2A3-A485-B789-F72F-DA9E2CE23A8B}"/>
              </a:ext>
            </a:extLst>
          </p:cNvPr>
          <p:cNvPicPr>
            <a:picLocks noChangeAspect="1"/>
          </p:cNvPicPr>
          <p:nvPr/>
        </p:nvPicPr>
        <p:blipFill>
          <a:blip r:embed="rId3"/>
          <a:stretch>
            <a:fillRect/>
          </a:stretch>
        </p:blipFill>
        <p:spPr>
          <a:xfrm>
            <a:off x="7689199" y="2678503"/>
            <a:ext cx="4249394" cy="3208950"/>
          </a:xfrm>
          <a:prstGeom prst="rect">
            <a:avLst/>
          </a:prstGeom>
        </p:spPr>
      </p:pic>
    </p:spTree>
    <p:extLst>
      <p:ext uri="{BB962C8B-B14F-4D97-AF65-F5344CB8AC3E}">
        <p14:creationId xmlns:p14="http://schemas.microsoft.com/office/powerpoint/2010/main" val="276793774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77F85-D75D-B172-7E1E-66741DA7D17D}"/>
              </a:ext>
            </a:extLst>
          </p:cNvPr>
          <p:cNvSpPr>
            <a:spLocks noGrp="1"/>
          </p:cNvSpPr>
          <p:nvPr>
            <p:ph type="title"/>
          </p:nvPr>
        </p:nvSpPr>
        <p:spPr/>
        <p:txBody>
          <a:bodyPr/>
          <a:lstStyle/>
          <a:p>
            <a:r>
              <a:rPr lang="en-US" sz="2400" dirty="0">
                <a:latin typeface="Arial" panose="020B0604020202020204" pitchFamily="34" charset="0"/>
                <a:cs typeface="Arial" panose="020B0604020202020204" pitchFamily="34" charset="0"/>
              </a:rPr>
              <a:t>Boxplot of Multiple Columns of a Pandas </a:t>
            </a:r>
            <a:r>
              <a:rPr lang="en-US" sz="2400" dirty="0" err="1">
                <a:latin typeface="Arial" panose="020B0604020202020204" pitchFamily="34" charset="0"/>
                <a:cs typeface="Arial" panose="020B0604020202020204" pitchFamily="34" charset="0"/>
              </a:rPr>
              <a:t>Dataframe</a:t>
            </a:r>
            <a:r>
              <a:rPr lang="en-US" sz="2400" dirty="0">
                <a:latin typeface="Arial" panose="020B0604020202020204" pitchFamily="34" charset="0"/>
                <a:cs typeface="Arial" panose="020B0604020202020204" pitchFamily="34" charset="0"/>
              </a:rPr>
              <a:t> on the Same Figure (seaborn)</a:t>
            </a:r>
            <a:endParaRPr lang="fr-DZ" sz="24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74FFA5E-3A3D-C2FA-6010-A7A1F225A535}"/>
              </a:ext>
            </a:extLst>
          </p:cNvPr>
          <p:cNvSpPr>
            <a:spLocks noGrp="1"/>
          </p:cNvSpPr>
          <p:nvPr>
            <p:ph idx="1"/>
          </p:nvPr>
        </p:nvSpPr>
        <p:spPr/>
        <p:txBody>
          <a:bodyPr/>
          <a:lstStyle/>
          <a:p>
            <a:r>
              <a:rPr lang="en-US" dirty="0"/>
              <a:t>import random</a:t>
            </a:r>
          </a:p>
          <a:p>
            <a:r>
              <a:rPr lang="en-US" dirty="0"/>
              <a:t>import pandas as pd</a:t>
            </a:r>
          </a:p>
          <a:p>
            <a:r>
              <a:rPr lang="en-US" dirty="0"/>
              <a:t>import </a:t>
            </a:r>
            <a:r>
              <a:rPr lang="en-US" dirty="0" err="1"/>
              <a:t>numpy</a:t>
            </a:r>
            <a:r>
              <a:rPr lang="en-US" dirty="0"/>
              <a:t> as np</a:t>
            </a:r>
          </a:p>
          <a:p>
            <a:endParaRPr lang="en-US" dirty="0"/>
          </a:p>
          <a:p>
            <a:endParaRPr lang="en-US" dirty="0"/>
          </a:p>
          <a:p>
            <a:r>
              <a:rPr lang="en-US" dirty="0" err="1"/>
              <a:t>df</a:t>
            </a:r>
            <a:r>
              <a:rPr lang="en-US" dirty="0"/>
              <a:t> = </a:t>
            </a:r>
            <a:r>
              <a:rPr lang="en-US" dirty="0" err="1"/>
              <a:t>pd.DataFrame</a:t>
            </a:r>
            <a:r>
              <a:rPr lang="en-US" dirty="0"/>
              <a:t>(data = </a:t>
            </a:r>
            <a:r>
              <a:rPr lang="en-US" dirty="0" err="1"/>
              <a:t>np.random.random</a:t>
            </a:r>
            <a:r>
              <a:rPr lang="en-US" dirty="0"/>
              <a:t>(size=(4,4)), columns = ['A','B','C','D'])</a:t>
            </a:r>
          </a:p>
          <a:p>
            <a:r>
              <a:rPr lang="en-US" dirty="0" err="1"/>
              <a:t>df.boxplot</a:t>
            </a:r>
            <a:r>
              <a:rPr lang="en-US" dirty="0"/>
              <a:t>()</a:t>
            </a:r>
            <a:endParaRPr lang="fr-DZ" dirty="0"/>
          </a:p>
        </p:txBody>
      </p:sp>
      <p:sp>
        <p:nvSpPr>
          <p:cNvPr id="4" name="Slide Number Placeholder 3">
            <a:extLst>
              <a:ext uri="{FF2B5EF4-FFF2-40B4-BE49-F238E27FC236}">
                <a16:creationId xmlns:a16="http://schemas.microsoft.com/office/drawing/2014/main" id="{4D3350BF-49DA-B849-C53E-45DB31CE639E}"/>
              </a:ext>
            </a:extLst>
          </p:cNvPr>
          <p:cNvSpPr>
            <a:spLocks noGrp="1"/>
          </p:cNvSpPr>
          <p:nvPr>
            <p:ph type="sldNum" sz="quarter" idx="10"/>
          </p:nvPr>
        </p:nvSpPr>
        <p:spPr/>
        <p:txBody>
          <a:bodyPr/>
          <a:lstStyle/>
          <a:p>
            <a:pPr>
              <a:defRPr/>
            </a:pPr>
            <a:fld id="{326C6059-A255-C24B-AAEC-93A3405961B0}" type="slidenum">
              <a:rPr lang="en-US" smtClean="0"/>
              <a:pPr>
                <a:defRPr/>
              </a:pPr>
              <a:t>185</a:t>
            </a:fld>
            <a:endParaRPr lang="en-US" dirty="0"/>
          </a:p>
        </p:txBody>
      </p:sp>
      <p:pic>
        <p:nvPicPr>
          <p:cNvPr id="8" name="Picture 7">
            <a:extLst>
              <a:ext uri="{FF2B5EF4-FFF2-40B4-BE49-F238E27FC236}">
                <a16:creationId xmlns:a16="http://schemas.microsoft.com/office/drawing/2014/main" id="{A82D35FB-9BE6-6094-B9EA-B7AC197FF5FC}"/>
              </a:ext>
            </a:extLst>
          </p:cNvPr>
          <p:cNvPicPr>
            <a:picLocks noChangeAspect="1"/>
          </p:cNvPicPr>
          <p:nvPr/>
        </p:nvPicPr>
        <p:blipFill>
          <a:blip r:embed="rId2"/>
          <a:stretch>
            <a:fillRect/>
          </a:stretch>
        </p:blipFill>
        <p:spPr>
          <a:xfrm>
            <a:off x="5585139" y="2017507"/>
            <a:ext cx="6157682" cy="4130337"/>
          </a:xfrm>
          <a:prstGeom prst="rect">
            <a:avLst/>
          </a:prstGeom>
        </p:spPr>
      </p:pic>
      <p:cxnSp>
        <p:nvCxnSpPr>
          <p:cNvPr id="10" name="Straight Arrow Connector 9">
            <a:extLst>
              <a:ext uri="{FF2B5EF4-FFF2-40B4-BE49-F238E27FC236}">
                <a16:creationId xmlns:a16="http://schemas.microsoft.com/office/drawing/2014/main" id="{BEDE0CCE-D137-2B4A-3E98-CAECD794608B}"/>
              </a:ext>
            </a:extLst>
          </p:cNvPr>
          <p:cNvCxnSpPr/>
          <p:nvPr/>
        </p:nvCxnSpPr>
        <p:spPr>
          <a:xfrm flipV="1">
            <a:off x="5585139" y="5406189"/>
            <a:ext cx="736418" cy="4652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CA7AD09-438E-7DE3-F48B-54616A6BDF8B}"/>
              </a:ext>
            </a:extLst>
          </p:cNvPr>
          <p:cNvCxnSpPr>
            <a:cxnSpLocks/>
          </p:cNvCxnSpPr>
          <p:nvPr/>
        </p:nvCxnSpPr>
        <p:spPr>
          <a:xfrm>
            <a:off x="10122568" y="2017507"/>
            <a:ext cx="529390" cy="20651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7BD0E49-67F9-E1CE-8C43-34B0C0FC3200}"/>
              </a:ext>
            </a:extLst>
          </p:cNvPr>
          <p:cNvSpPr txBox="1"/>
          <p:nvPr/>
        </p:nvSpPr>
        <p:spPr>
          <a:xfrm>
            <a:off x="9721516" y="1574051"/>
            <a:ext cx="1860884" cy="369332"/>
          </a:xfrm>
          <a:prstGeom prst="rect">
            <a:avLst/>
          </a:prstGeom>
          <a:noFill/>
        </p:spPr>
        <p:txBody>
          <a:bodyPr wrap="square" rtlCol="0">
            <a:spAutoFit/>
          </a:bodyPr>
          <a:lstStyle/>
          <a:p>
            <a:r>
              <a:rPr lang="fr-FR" b="1" dirty="0">
                <a:solidFill>
                  <a:srgbClr val="FF0000"/>
                </a:solidFill>
                <a:latin typeface="Arial" panose="020B0604020202020204" pitchFamily="34" charset="0"/>
                <a:cs typeface="Arial" panose="020B0604020202020204" pitchFamily="34" charset="0"/>
              </a:rPr>
              <a:t>Not </a:t>
            </a:r>
            <a:r>
              <a:rPr lang="fr-FR" b="1" dirty="0" err="1">
                <a:solidFill>
                  <a:srgbClr val="FF0000"/>
                </a:solidFill>
                <a:latin typeface="Arial" panose="020B0604020202020204" pitchFamily="34" charset="0"/>
                <a:cs typeface="Arial" panose="020B0604020202020204" pitchFamily="34" charset="0"/>
              </a:rPr>
              <a:t>symetric</a:t>
            </a:r>
            <a:endParaRPr lang="fr-DZ" b="1" dirty="0">
              <a:solidFill>
                <a:srgbClr val="FF000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9FC20639-DE4F-4DE9-414D-147FFBDADB22}"/>
              </a:ext>
            </a:extLst>
          </p:cNvPr>
          <p:cNvSpPr txBox="1"/>
          <p:nvPr/>
        </p:nvSpPr>
        <p:spPr>
          <a:xfrm>
            <a:off x="4460673" y="5871411"/>
            <a:ext cx="1860884" cy="369332"/>
          </a:xfrm>
          <a:prstGeom prst="rect">
            <a:avLst/>
          </a:prstGeom>
          <a:noFill/>
        </p:spPr>
        <p:txBody>
          <a:bodyPr wrap="square" rtlCol="0">
            <a:spAutoFit/>
          </a:bodyPr>
          <a:lstStyle/>
          <a:p>
            <a:r>
              <a:rPr lang="fr-FR" b="1" dirty="0" err="1">
                <a:solidFill>
                  <a:srgbClr val="FF0000"/>
                </a:solidFill>
                <a:latin typeface="Arial" panose="020B0604020202020204" pitchFamily="34" charset="0"/>
                <a:cs typeface="Arial" panose="020B0604020202020204" pitchFamily="34" charset="0"/>
              </a:rPr>
              <a:t>symetric</a:t>
            </a:r>
            <a:endParaRPr lang="fr-DZ"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056991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C4D8-F223-7466-FCC6-A1A2879E7CC3}"/>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Normal distribution</a:t>
            </a:r>
            <a:endParaRPr lang="fr-DZ" dirty="0"/>
          </a:p>
        </p:txBody>
      </p:sp>
      <p:sp>
        <p:nvSpPr>
          <p:cNvPr id="3" name="Content Placeholder 2">
            <a:extLst>
              <a:ext uri="{FF2B5EF4-FFF2-40B4-BE49-F238E27FC236}">
                <a16:creationId xmlns:a16="http://schemas.microsoft.com/office/drawing/2014/main" id="{426C706C-1298-D980-0595-6BD7AB07531D}"/>
              </a:ext>
            </a:extLst>
          </p:cNvPr>
          <p:cNvSpPr>
            <a:spLocks noGrp="1"/>
          </p:cNvSpPr>
          <p:nvPr>
            <p:ph idx="1"/>
          </p:nvPr>
        </p:nvSpPr>
        <p:spPr/>
        <p:txBody>
          <a:bodyPr/>
          <a:lstStyle/>
          <a:p>
            <a:r>
              <a:rPr lang="fr-FR" sz="1800" dirty="0"/>
              <a:t>import </a:t>
            </a:r>
            <a:r>
              <a:rPr lang="fr-FR" sz="1800" dirty="0" err="1"/>
              <a:t>numpy</a:t>
            </a:r>
            <a:r>
              <a:rPr lang="fr-FR" sz="1800" dirty="0"/>
              <a:t> as </a:t>
            </a:r>
            <a:r>
              <a:rPr lang="fr-FR" sz="1800" dirty="0" err="1"/>
              <a:t>np</a:t>
            </a:r>
            <a:endParaRPr lang="fr-FR" sz="1800" dirty="0"/>
          </a:p>
          <a:p>
            <a:r>
              <a:rPr lang="fr-FR" sz="1800" dirty="0"/>
              <a:t>import </a:t>
            </a:r>
            <a:r>
              <a:rPr lang="fr-FR" sz="1800" dirty="0" err="1"/>
              <a:t>matplotlib.pyplot</a:t>
            </a:r>
            <a:r>
              <a:rPr lang="fr-FR" sz="1800" dirty="0"/>
              <a:t> as </a:t>
            </a:r>
            <a:r>
              <a:rPr lang="fr-FR" sz="1800" dirty="0" err="1"/>
              <a:t>plt</a:t>
            </a:r>
            <a:endParaRPr lang="fr-FR" sz="1800" dirty="0"/>
          </a:p>
          <a:p>
            <a:r>
              <a:rPr lang="fr-FR" sz="1800" dirty="0" err="1"/>
              <a:t>from</a:t>
            </a:r>
            <a:r>
              <a:rPr lang="fr-FR" sz="1800" dirty="0"/>
              <a:t> </a:t>
            </a:r>
            <a:r>
              <a:rPr lang="fr-FR" sz="1800" dirty="0" err="1"/>
              <a:t>scipy.stats</a:t>
            </a:r>
            <a:r>
              <a:rPr lang="fr-FR" sz="1800" dirty="0"/>
              <a:t> import </a:t>
            </a:r>
            <a:r>
              <a:rPr lang="fr-FR" sz="1800" dirty="0" err="1"/>
              <a:t>norm</a:t>
            </a:r>
            <a:endParaRPr lang="fr-FR" sz="1800" dirty="0"/>
          </a:p>
          <a:p>
            <a:r>
              <a:rPr lang="fr-FR" sz="1800" dirty="0"/>
              <a:t>import </a:t>
            </a:r>
            <a:r>
              <a:rPr lang="fr-FR" sz="1800" dirty="0" err="1"/>
              <a:t>statistics</a:t>
            </a:r>
            <a:endParaRPr lang="fr-FR" sz="1800" dirty="0"/>
          </a:p>
          <a:p>
            <a:r>
              <a:rPr lang="fr-FR" sz="1800" dirty="0"/>
              <a:t>  </a:t>
            </a:r>
          </a:p>
          <a:p>
            <a:r>
              <a:rPr lang="fr-FR" sz="1800" dirty="0"/>
              <a:t># Plot </a:t>
            </a:r>
            <a:r>
              <a:rPr lang="fr-FR" sz="1800" dirty="0" err="1"/>
              <a:t>between</a:t>
            </a:r>
            <a:r>
              <a:rPr lang="fr-FR" sz="1800" dirty="0"/>
              <a:t> -20 and 20 </a:t>
            </a:r>
            <a:r>
              <a:rPr lang="fr-FR" sz="1800" dirty="0" err="1"/>
              <a:t>with</a:t>
            </a:r>
            <a:r>
              <a:rPr lang="fr-FR" sz="1800" dirty="0"/>
              <a:t> .001 </a:t>
            </a:r>
            <a:r>
              <a:rPr lang="fr-FR" sz="1800" dirty="0" err="1"/>
              <a:t>steps</a:t>
            </a:r>
            <a:r>
              <a:rPr lang="fr-FR" sz="1800" dirty="0"/>
              <a:t>.</a:t>
            </a:r>
          </a:p>
          <a:p>
            <a:r>
              <a:rPr lang="fr-FR" sz="1800" dirty="0" err="1"/>
              <a:t>x_axis</a:t>
            </a:r>
            <a:r>
              <a:rPr lang="fr-FR" sz="1800" dirty="0"/>
              <a:t> = </a:t>
            </a:r>
            <a:r>
              <a:rPr lang="fr-FR" sz="1800" dirty="0" err="1"/>
              <a:t>np.arange</a:t>
            </a:r>
            <a:r>
              <a:rPr lang="fr-FR" sz="1800" dirty="0"/>
              <a:t>(-20, 20, 0.01)</a:t>
            </a:r>
          </a:p>
          <a:p>
            <a:r>
              <a:rPr lang="fr-FR" sz="1800" dirty="0"/>
              <a:t>  </a:t>
            </a:r>
          </a:p>
          <a:p>
            <a:r>
              <a:rPr lang="fr-FR" sz="1800" dirty="0"/>
              <a:t># </a:t>
            </a:r>
            <a:r>
              <a:rPr lang="fr-FR" sz="1800" dirty="0" err="1"/>
              <a:t>Calculating</a:t>
            </a:r>
            <a:r>
              <a:rPr lang="fr-FR" sz="1800" dirty="0"/>
              <a:t> </a:t>
            </a:r>
            <a:r>
              <a:rPr lang="fr-FR" sz="1800" dirty="0" err="1"/>
              <a:t>mean</a:t>
            </a:r>
            <a:r>
              <a:rPr lang="fr-FR" sz="1800" dirty="0"/>
              <a:t> and standard </a:t>
            </a:r>
            <a:r>
              <a:rPr lang="fr-FR" sz="1800" dirty="0" err="1"/>
              <a:t>deviation</a:t>
            </a:r>
            <a:endParaRPr lang="fr-FR" sz="1800" dirty="0"/>
          </a:p>
          <a:p>
            <a:r>
              <a:rPr lang="fr-FR" sz="1800" dirty="0" err="1"/>
              <a:t>mean</a:t>
            </a:r>
            <a:r>
              <a:rPr lang="fr-FR" sz="1800" dirty="0"/>
              <a:t> = </a:t>
            </a:r>
            <a:r>
              <a:rPr lang="fr-FR" sz="1800" dirty="0" err="1"/>
              <a:t>statistics.mean</a:t>
            </a:r>
            <a:r>
              <a:rPr lang="fr-FR" sz="1800" dirty="0"/>
              <a:t>(</a:t>
            </a:r>
            <a:r>
              <a:rPr lang="fr-FR" sz="1800" dirty="0" err="1"/>
              <a:t>x_axis</a:t>
            </a:r>
            <a:r>
              <a:rPr lang="fr-FR" sz="1800" dirty="0"/>
              <a:t>)</a:t>
            </a:r>
          </a:p>
          <a:p>
            <a:r>
              <a:rPr lang="fr-FR" sz="1800" dirty="0" err="1"/>
              <a:t>sd</a:t>
            </a:r>
            <a:r>
              <a:rPr lang="fr-FR" sz="1800" dirty="0"/>
              <a:t> = </a:t>
            </a:r>
            <a:r>
              <a:rPr lang="fr-FR" sz="1800" dirty="0" err="1"/>
              <a:t>statistics.stdev</a:t>
            </a:r>
            <a:r>
              <a:rPr lang="fr-FR" sz="1800" dirty="0"/>
              <a:t>(</a:t>
            </a:r>
            <a:r>
              <a:rPr lang="fr-FR" sz="1800" dirty="0" err="1"/>
              <a:t>x_axis</a:t>
            </a:r>
            <a:r>
              <a:rPr lang="fr-FR" sz="1800" dirty="0"/>
              <a:t>)</a:t>
            </a:r>
          </a:p>
          <a:p>
            <a:r>
              <a:rPr lang="fr-FR" sz="1800" dirty="0"/>
              <a:t>  </a:t>
            </a:r>
          </a:p>
          <a:p>
            <a:r>
              <a:rPr lang="fr-FR" sz="1800" dirty="0" err="1"/>
              <a:t>plt.plot</a:t>
            </a:r>
            <a:r>
              <a:rPr lang="fr-FR" sz="1800" dirty="0"/>
              <a:t>(</a:t>
            </a:r>
            <a:r>
              <a:rPr lang="fr-FR" sz="1800" dirty="0" err="1"/>
              <a:t>x_axis</a:t>
            </a:r>
            <a:r>
              <a:rPr lang="fr-FR" sz="1800" dirty="0"/>
              <a:t>, norm.pdf(</a:t>
            </a:r>
            <a:r>
              <a:rPr lang="fr-FR" sz="1800" dirty="0" err="1"/>
              <a:t>x_axis</a:t>
            </a:r>
            <a:r>
              <a:rPr lang="fr-FR" sz="1800" dirty="0"/>
              <a:t>, </a:t>
            </a:r>
            <a:r>
              <a:rPr lang="fr-FR" sz="1800" dirty="0" err="1"/>
              <a:t>mean</a:t>
            </a:r>
            <a:r>
              <a:rPr lang="fr-FR" sz="1800" dirty="0"/>
              <a:t>, </a:t>
            </a:r>
            <a:r>
              <a:rPr lang="fr-FR" sz="1800" dirty="0" err="1"/>
              <a:t>sd</a:t>
            </a:r>
            <a:r>
              <a:rPr lang="fr-FR" sz="1800" dirty="0"/>
              <a:t>))</a:t>
            </a:r>
          </a:p>
          <a:p>
            <a:r>
              <a:rPr lang="fr-FR" sz="1800" dirty="0" err="1"/>
              <a:t>plt.show</a:t>
            </a:r>
            <a:r>
              <a:rPr lang="fr-FR" sz="1800" dirty="0"/>
              <a:t>()</a:t>
            </a:r>
            <a:endParaRPr lang="fr-DZ" sz="1800" dirty="0"/>
          </a:p>
        </p:txBody>
      </p:sp>
      <p:sp>
        <p:nvSpPr>
          <p:cNvPr id="4" name="Slide Number Placeholder 3">
            <a:extLst>
              <a:ext uri="{FF2B5EF4-FFF2-40B4-BE49-F238E27FC236}">
                <a16:creationId xmlns:a16="http://schemas.microsoft.com/office/drawing/2014/main" id="{B7229301-96D4-FD1B-FB6F-D808F556C72E}"/>
              </a:ext>
            </a:extLst>
          </p:cNvPr>
          <p:cNvSpPr>
            <a:spLocks noGrp="1"/>
          </p:cNvSpPr>
          <p:nvPr>
            <p:ph type="sldNum" sz="quarter" idx="10"/>
          </p:nvPr>
        </p:nvSpPr>
        <p:spPr/>
        <p:txBody>
          <a:bodyPr/>
          <a:lstStyle/>
          <a:p>
            <a:pPr>
              <a:defRPr/>
            </a:pPr>
            <a:fld id="{326C6059-A255-C24B-AAEC-93A3405961B0}" type="slidenum">
              <a:rPr lang="en-US" smtClean="0"/>
              <a:pPr>
                <a:defRPr/>
              </a:pPr>
              <a:t>186</a:t>
            </a:fld>
            <a:endParaRPr lang="en-US" dirty="0"/>
          </a:p>
        </p:txBody>
      </p:sp>
      <p:pic>
        <p:nvPicPr>
          <p:cNvPr id="6" name="Picture 5">
            <a:extLst>
              <a:ext uri="{FF2B5EF4-FFF2-40B4-BE49-F238E27FC236}">
                <a16:creationId xmlns:a16="http://schemas.microsoft.com/office/drawing/2014/main" id="{E00FA280-596F-32B0-C6EB-D19C444E808F}"/>
              </a:ext>
            </a:extLst>
          </p:cNvPr>
          <p:cNvPicPr>
            <a:picLocks noChangeAspect="1"/>
          </p:cNvPicPr>
          <p:nvPr/>
        </p:nvPicPr>
        <p:blipFill>
          <a:blip r:embed="rId2"/>
          <a:stretch>
            <a:fillRect/>
          </a:stretch>
        </p:blipFill>
        <p:spPr>
          <a:xfrm>
            <a:off x="6321557" y="2008474"/>
            <a:ext cx="4835899" cy="3101408"/>
          </a:xfrm>
          <a:prstGeom prst="rect">
            <a:avLst/>
          </a:prstGeom>
        </p:spPr>
      </p:pic>
      <p:cxnSp>
        <p:nvCxnSpPr>
          <p:cNvPr id="8" name="Straight Arrow Connector 7">
            <a:extLst>
              <a:ext uri="{FF2B5EF4-FFF2-40B4-BE49-F238E27FC236}">
                <a16:creationId xmlns:a16="http://schemas.microsoft.com/office/drawing/2014/main" id="{A37DDA3A-75E1-066E-E62E-AD17084CB6E3}"/>
              </a:ext>
            </a:extLst>
          </p:cNvPr>
          <p:cNvCxnSpPr>
            <a:cxnSpLocks/>
          </p:cNvCxnSpPr>
          <p:nvPr/>
        </p:nvCxnSpPr>
        <p:spPr>
          <a:xfrm flipV="1">
            <a:off x="6957935" y="4863683"/>
            <a:ext cx="1486818" cy="115368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9" name="Straight Arrow Connector 8">
            <a:extLst>
              <a:ext uri="{FF2B5EF4-FFF2-40B4-BE49-F238E27FC236}">
                <a16:creationId xmlns:a16="http://schemas.microsoft.com/office/drawing/2014/main" id="{257A6CCB-73B2-49B2-96C5-62EA7947146E}"/>
              </a:ext>
            </a:extLst>
          </p:cNvPr>
          <p:cNvCxnSpPr>
            <a:cxnSpLocks/>
          </p:cNvCxnSpPr>
          <p:nvPr/>
        </p:nvCxnSpPr>
        <p:spPr>
          <a:xfrm flipV="1">
            <a:off x="9668435" y="4788538"/>
            <a:ext cx="759267" cy="96847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4" name="TextBox 13">
            <a:extLst>
              <a:ext uri="{FF2B5EF4-FFF2-40B4-BE49-F238E27FC236}">
                <a16:creationId xmlns:a16="http://schemas.microsoft.com/office/drawing/2014/main" id="{2045D922-2822-0CCC-8940-5E1CB9612F7E}"/>
              </a:ext>
            </a:extLst>
          </p:cNvPr>
          <p:cNvSpPr txBox="1"/>
          <p:nvPr/>
        </p:nvSpPr>
        <p:spPr>
          <a:xfrm>
            <a:off x="5395633" y="6062466"/>
            <a:ext cx="3237379" cy="369332"/>
          </a:xfrm>
          <a:prstGeom prst="rect">
            <a:avLst/>
          </a:prstGeom>
          <a:solidFill>
            <a:schemeClr val="bg1">
              <a:lumMod val="75000"/>
            </a:schemeClr>
          </a:solidFill>
        </p:spPr>
        <p:txBody>
          <a:bodyPr wrap="square">
            <a:spAutoFit/>
          </a:bodyPr>
          <a:lstStyle/>
          <a:p>
            <a:r>
              <a:rPr lang="fr-FR" dirty="0"/>
              <a:t>Il </a:t>
            </a:r>
            <a:r>
              <a:rPr lang="fr-FR" dirty="0" err="1"/>
              <a:t>ya</a:t>
            </a:r>
            <a:r>
              <a:rPr lang="fr-FR" dirty="0"/>
              <a:t> plus de chance de sortir 5</a:t>
            </a:r>
          </a:p>
        </p:txBody>
      </p:sp>
      <p:sp>
        <p:nvSpPr>
          <p:cNvPr id="16" name="TextBox 15">
            <a:extLst>
              <a:ext uri="{FF2B5EF4-FFF2-40B4-BE49-F238E27FC236}">
                <a16:creationId xmlns:a16="http://schemas.microsoft.com/office/drawing/2014/main" id="{AC340242-ABE4-1D05-EA86-1082139C91B1}"/>
              </a:ext>
            </a:extLst>
          </p:cNvPr>
          <p:cNvSpPr txBox="1"/>
          <p:nvPr/>
        </p:nvSpPr>
        <p:spPr>
          <a:xfrm>
            <a:off x="9142880" y="5730074"/>
            <a:ext cx="2878791" cy="369332"/>
          </a:xfrm>
          <a:prstGeom prst="rect">
            <a:avLst/>
          </a:prstGeom>
          <a:solidFill>
            <a:schemeClr val="bg1">
              <a:lumMod val="75000"/>
            </a:schemeClr>
          </a:solidFill>
        </p:spPr>
        <p:txBody>
          <a:bodyPr wrap="square">
            <a:spAutoFit/>
          </a:bodyPr>
          <a:lstStyle/>
          <a:p>
            <a:r>
              <a:rPr lang="fr-FR" dirty="0"/>
              <a:t>Mois de chance de sortir 15</a:t>
            </a:r>
          </a:p>
        </p:txBody>
      </p:sp>
      <p:pic>
        <p:nvPicPr>
          <p:cNvPr id="17" name="Picture 16">
            <a:extLst>
              <a:ext uri="{FF2B5EF4-FFF2-40B4-BE49-F238E27FC236}">
                <a16:creationId xmlns:a16="http://schemas.microsoft.com/office/drawing/2014/main" id="{F6D006CC-28C5-4490-B8BD-62BB24CC43B4}"/>
              </a:ext>
            </a:extLst>
          </p:cNvPr>
          <p:cNvPicPr>
            <a:picLocks noChangeAspect="1"/>
          </p:cNvPicPr>
          <p:nvPr/>
        </p:nvPicPr>
        <p:blipFill>
          <a:blip r:embed="rId3"/>
          <a:stretch>
            <a:fillRect/>
          </a:stretch>
        </p:blipFill>
        <p:spPr>
          <a:xfrm>
            <a:off x="5514884" y="1208894"/>
            <a:ext cx="6449244" cy="799580"/>
          </a:xfrm>
          <a:prstGeom prst="rect">
            <a:avLst/>
          </a:prstGeom>
        </p:spPr>
      </p:pic>
    </p:spTree>
    <p:extLst>
      <p:ext uri="{BB962C8B-B14F-4D97-AF65-F5344CB8AC3E}">
        <p14:creationId xmlns:p14="http://schemas.microsoft.com/office/powerpoint/2010/main" val="24402564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F21A-5615-DA83-246E-6D7C9C32146D}"/>
              </a:ext>
            </a:extLst>
          </p:cNvPr>
          <p:cNvSpPr>
            <a:spLocks noGrp="1"/>
          </p:cNvSpPr>
          <p:nvPr>
            <p:ph type="title"/>
          </p:nvPr>
        </p:nvSpPr>
        <p:spPr/>
        <p:txBody>
          <a:bodyPr/>
          <a:lstStyle/>
          <a:p>
            <a:r>
              <a:rPr lang="fr-FR" dirty="0" err="1"/>
              <a:t>Finding</a:t>
            </a:r>
            <a:r>
              <a:rPr lang="fr-FR" dirty="0"/>
              <a:t> </a:t>
            </a:r>
            <a:r>
              <a:rPr lang="fr-FR" dirty="0" err="1"/>
              <a:t>Outliers</a:t>
            </a:r>
            <a:br>
              <a:rPr lang="fr-FR" dirty="0"/>
            </a:br>
            <a:endParaRPr lang="fr-DZ" dirty="0"/>
          </a:p>
        </p:txBody>
      </p:sp>
      <p:sp>
        <p:nvSpPr>
          <p:cNvPr id="3" name="Content Placeholder 2">
            <a:extLst>
              <a:ext uri="{FF2B5EF4-FFF2-40B4-BE49-F238E27FC236}">
                <a16:creationId xmlns:a16="http://schemas.microsoft.com/office/drawing/2014/main" id="{6737BEE1-4D30-E268-56D5-E34B6F940E6C}"/>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80DC1BAE-FC0E-E774-2875-FFFCD4082E7F}"/>
              </a:ext>
            </a:extLst>
          </p:cNvPr>
          <p:cNvSpPr>
            <a:spLocks noGrp="1"/>
          </p:cNvSpPr>
          <p:nvPr>
            <p:ph type="sldNum" sz="quarter" idx="10"/>
          </p:nvPr>
        </p:nvSpPr>
        <p:spPr/>
        <p:txBody>
          <a:bodyPr/>
          <a:lstStyle/>
          <a:p>
            <a:pPr>
              <a:defRPr/>
            </a:pPr>
            <a:fld id="{326C6059-A255-C24B-AAEC-93A3405961B0}" type="slidenum">
              <a:rPr lang="en-US" smtClean="0"/>
              <a:pPr>
                <a:defRPr/>
              </a:pPr>
              <a:t>187</a:t>
            </a:fld>
            <a:endParaRPr lang="en-US" dirty="0"/>
          </a:p>
        </p:txBody>
      </p:sp>
      <p:pic>
        <p:nvPicPr>
          <p:cNvPr id="6" name="Picture 5">
            <a:extLst>
              <a:ext uri="{FF2B5EF4-FFF2-40B4-BE49-F238E27FC236}">
                <a16:creationId xmlns:a16="http://schemas.microsoft.com/office/drawing/2014/main" id="{A342C796-62E0-488B-EF2E-ABAAD836CC2D}"/>
              </a:ext>
            </a:extLst>
          </p:cNvPr>
          <p:cNvPicPr>
            <a:picLocks noChangeAspect="1"/>
          </p:cNvPicPr>
          <p:nvPr/>
        </p:nvPicPr>
        <p:blipFill>
          <a:blip r:embed="rId2"/>
          <a:stretch>
            <a:fillRect/>
          </a:stretch>
        </p:blipFill>
        <p:spPr>
          <a:xfrm>
            <a:off x="1672346" y="1883720"/>
            <a:ext cx="8630854" cy="3924848"/>
          </a:xfrm>
          <a:prstGeom prst="rect">
            <a:avLst/>
          </a:prstGeom>
        </p:spPr>
      </p:pic>
      <p:sp>
        <p:nvSpPr>
          <p:cNvPr id="5" name="Oval 4">
            <a:extLst>
              <a:ext uri="{FF2B5EF4-FFF2-40B4-BE49-F238E27FC236}">
                <a16:creationId xmlns:a16="http://schemas.microsoft.com/office/drawing/2014/main" id="{79DDFDBE-94AC-9FC5-4839-B3998EA1822A}"/>
              </a:ext>
            </a:extLst>
          </p:cNvPr>
          <p:cNvSpPr/>
          <p:nvPr/>
        </p:nvSpPr>
        <p:spPr>
          <a:xfrm>
            <a:off x="2151529" y="3845859"/>
            <a:ext cx="2259106" cy="806823"/>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Tree>
    <p:extLst>
      <p:ext uri="{BB962C8B-B14F-4D97-AF65-F5344CB8AC3E}">
        <p14:creationId xmlns:p14="http://schemas.microsoft.com/office/powerpoint/2010/main" val="4734854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5FAC2-52DA-C517-DD1B-9DA97D0AD16C}"/>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Finding</a:t>
            </a:r>
            <a:r>
              <a:rPr lang="fr-FR" dirty="0">
                <a:latin typeface="Arial" panose="020B0604020202020204" pitchFamily="34" charset="0"/>
                <a:cs typeface="Arial" panose="020B0604020202020204" pitchFamily="34" charset="0"/>
              </a:rPr>
              <a:t> </a:t>
            </a:r>
            <a:r>
              <a:rPr lang="fr-FR" dirty="0" err="1">
                <a:solidFill>
                  <a:srgbClr val="FF0000"/>
                </a:solidFill>
                <a:latin typeface="Arial" panose="020B0604020202020204" pitchFamily="34" charset="0"/>
                <a:cs typeface="Arial" panose="020B0604020202020204" pitchFamily="34" charset="0"/>
              </a:rPr>
              <a:t>Outliers</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using</a:t>
            </a:r>
            <a:r>
              <a:rPr lang="fr-FR" dirty="0">
                <a:latin typeface="Arial" panose="020B0604020202020204" pitchFamily="34" charset="0"/>
                <a:cs typeface="Arial" panose="020B0604020202020204" pitchFamily="34" charset="0"/>
              </a:rPr>
              <a:t> </a:t>
            </a:r>
            <a:r>
              <a:rPr lang="fr-FR" i="1" dirty="0" err="1">
                <a:latin typeface="Arial Black" panose="020B0A04020102020204" pitchFamily="34" charset="0"/>
                <a:cs typeface="Arial" panose="020B0604020202020204" pitchFamily="34" charset="0"/>
              </a:rPr>
              <a:t>Scatter</a:t>
            </a:r>
            <a:r>
              <a:rPr lang="fr-FR" i="1" dirty="0">
                <a:latin typeface="Arial Black" panose="020B0A04020102020204" pitchFamily="34" charset="0"/>
                <a:cs typeface="Arial" panose="020B0604020202020204" pitchFamily="34" charset="0"/>
              </a:rPr>
              <a:t> plot</a:t>
            </a:r>
            <a:br>
              <a:rPr lang="fr-FR" i="1" dirty="0">
                <a:latin typeface="Arial Rounded MT Bold" panose="020F0704030504030204" pitchFamily="34" charset="0"/>
                <a:cs typeface="Arial" panose="020B0604020202020204" pitchFamily="34" charset="0"/>
              </a:rPr>
            </a:br>
            <a:endParaRPr lang="fr-DZ" i="1" dirty="0">
              <a:latin typeface="Arial Rounded MT Bold" panose="020F07040305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47FEBCE-2751-22D5-9B86-47D44EF1169A}"/>
              </a:ext>
            </a:extLst>
          </p:cNvPr>
          <p:cNvSpPr>
            <a:spLocks noGrp="1"/>
          </p:cNvSpPr>
          <p:nvPr>
            <p:ph type="sldNum" sz="quarter" idx="10"/>
          </p:nvPr>
        </p:nvSpPr>
        <p:spPr/>
        <p:txBody>
          <a:bodyPr/>
          <a:lstStyle/>
          <a:p>
            <a:pPr>
              <a:defRPr/>
            </a:pPr>
            <a:fld id="{326C6059-A255-C24B-AAEC-93A3405961B0}" type="slidenum">
              <a:rPr lang="en-US" smtClean="0"/>
              <a:pPr>
                <a:defRPr/>
              </a:pPr>
              <a:t>188</a:t>
            </a:fld>
            <a:endParaRPr lang="en-US" dirty="0"/>
          </a:p>
        </p:txBody>
      </p:sp>
      <p:pic>
        <p:nvPicPr>
          <p:cNvPr id="9" name="Picture 8">
            <a:extLst>
              <a:ext uri="{FF2B5EF4-FFF2-40B4-BE49-F238E27FC236}">
                <a16:creationId xmlns:a16="http://schemas.microsoft.com/office/drawing/2014/main" id="{0F04E2B7-F54A-47AA-CCD4-61DDA9E09B85}"/>
              </a:ext>
            </a:extLst>
          </p:cNvPr>
          <p:cNvPicPr>
            <a:picLocks noChangeAspect="1"/>
          </p:cNvPicPr>
          <p:nvPr/>
        </p:nvPicPr>
        <p:blipFill>
          <a:blip r:embed="rId2"/>
          <a:stretch>
            <a:fillRect/>
          </a:stretch>
        </p:blipFill>
        <p:spPr>
          <a:xfrm>
            <a:off x="1235099" y="1456327"/>
            <a:ext cx="9983333" cy="4824772"/>
          </a:xfrm>
          <a:prstGeom prst="rect">
            <a:avLst/>
          </a:prstGeom>
        </p:spPr>
      </p:pic>
    </p:spTree>
    <p:extLst>
      <p:ext uri="{BB962C8B-B14F-4D97-AF65-F5344CB8AC3E}">
        <p14:creationId xmlns:p14="http://schemas.microsoft.com/office/powerpoint/2010/main" val="34170770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5FE7-E102-77E9-2207-91373AF29AF0}"/>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Finding</a:t>
            </a:r>
            <a:r>
              <a:rPr lang="fr-FR" dirty="0">
                <a:latin typeface="Arial" panose="020B0604020202020204" pitchFamily="34" charset="0"/>
                <a:cs typeface="Arial" panose="020B0604020202020204" pitchFamily="34" charset="0"/>
              </a:rPr>
              <a:t> </a:t>
            </a:r>
            <a:r>
              <a:rPr lang="fr-FR" dirty="0" err="1">
                <a:solidFill>
                  <a:srgbClr val="FF0000"/>
                </a:solidFill>
                <a:latin typeface="Arial" panose="020B0604020202020204" pitchFamily="34" charset="0"/>
                <a:cs typeface="Arial" panose="020B0604020202020204" pitchFamily="34" charset="0"/>
              </a:rPr>
              <a:t>Outliers</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using</a:t>
            </a:r>
            <a:r>
              <a:rPr lang="fr-FR" dirty="0">
                <a:latin typeface="Arial" panose="020B0604020202020204" pitchFamily="34" charset="0"/>
                <a:cs typeface="Arial" panose="020B0604020202020204" pitchFamily="34" charset="0"/>
              </a:rPr>
              <a:t> </a:t>
            </a:r>
            <a:r>
              <a:rPr lang="fr-FR" i="1" dirty="0" err="1">
                <a:latin typeface="Arial Black" panose="020B0A04020102020204" pitchFamily="34" charset="0"/>
                <a:cs typeface="Arial" panose="020B0604020202020204" pitchFamily="34" charset="0"/>
              </a:rPr>
              <a:t>Scatter</a:t>
            </a:r>
            <a:r>
              <a:rPr lang="fr-FR" i="1" dirty="0">
                <a:latin typeface="Arial Black" panose="020B0A04020102020204" pitchFamily="34" charset="0"/>
                <a:cs typeface="Arial" panose="020B0604020202020204" pitchFamily="34" charset="0"/>
              </a:rPr>
              <a:t> plot</a:t>
            </a:r>
            <a:br>
              <a:rPr lang="fr-FR" i="1" dirty="0">
                <a:latin typeface="Arial Rounded MT Bold" panose="020F0704030504030204" pitchFamily="34" charset="0"/>
                <a:cs typeface="Arial" panose="020B0604020202020204" pitchFamily="34" charset="0"/>
              </a:rPr>
            </a:br>
            <a:endParaRPr lang="fr-DZ" dirty="0"/>
          </a:p>
        </p:txBody>
      </p:sp>
      <p:sp>
        <p:nvSpPr>
          <p:cNvPr id="3" name="Content Placeholder 2">
            <a:extLst>
              <a:ext uri="{FF2B5EF4-FFF2-40B4-BE49-F238E27FC236}">
                <a16:creationId xmlns:a16="http://schemas.microsoft.com/office/drawing/2014/main" id="{530B349F-05A1-6464-C681-5B09DED68CFD}"/>
              </a:ext>
            </a:extLst>
          </p:cNvPr>
          <p:cNvSpPr>
            <a:spLocks noGrp="1"/>
          </p:cNvSpPr>
          <p:nvPr>
            <p:ph idx="1"/>
          </p:nvPr>
        </p:nvSpPr>
        <p:spPr>
          <a:xfrm>
            <a:off x="609600" y="1388282"/>
            <a:ext cx="10430435" cy="5058078"/>
          </a:xfrm>
        </p:spPr>
        <p:txBody>
          <a:bodyPr/>
          <a:lstStyle/>
          <a:p>
            <a:r>
              <a:rPr lang="en-US" sz="1800" b="0" i="0" dirty="0">
                <a:solidFill>
                  <a:srgbClr val="000000"/>
                </a:solidFill>
                <a:effectLst/>
                <a:latin typeface="HelveticaNeue"/>
              </a:rPr>
              <a:t>• We can try and draw scatter </a:t>
            </a:r>
            <a:r>
              <a:rPr lang="en-US" sz="1800" b="1" i="0" dirty="0">
                <a:solidFill>
                  <a:srgbClr val="000000"/>
                </a:solidFill>
                <a:effectLst/>
                <a:latin typeface="HelveticaNeue"/>
              </a:rPr>
              <a:t>plot for two variables  </a:t>
            </a:r>
            <a:r>
              <a:rPr lang="en-US" sz="1800" b="0" i="0" dirty="0">
                <a:solidFill>
                  <a:srgbClr val="000000"/>
                </a:solidFill>
                <a:effectLst/>
                <a:latin typeface="HelveticaNeue"/>
              </a:rPr>
              <a:t>from our dataset.</a:t>
            </a:r>
            <a:br>
              <a:rPr lang="en-US" sz="1800" b="0" i="0" dirty="0">
                <a:solidFill>
                  <a:srgbClr val="000000"/>
                </a:solidFill>
                <a:effectLst/>
                <a:latin typeface="HelveticaNeue"/>
              </a:rPr>
            </a:br>
            <a:br>
              <a:rPr lang="en-US" dirty="0"/>
            </a:br>
            <a:endParaRPr lang="fr-DZ" dirty="0"/>
          </a:p>
        </p:txBody>
      </p:sp>
      <p:sp>
        <p:nvSpPr>
          <p:cNvPr id="4" name="Slide Number Placeholder 3">
            <a:extLst>
              <a:ext uri="{FF2B5EF4-FFF2-40B4-BE49-F238E27FC236}">
                <a16:creationId xmlns:a16="http://schemas.microsoft.com/office/drawing/2014/main" id="{09927157-F521-3C48-40A0-99E1C7746E40}"/>
              </a:ext>
            </a:extLst>
          </p:cNvPr>
          <p:cNvSpPr>
            <a:spLocks noGrp="1"/>
          </p:cNvSpPr>
          <p:nvPr>
            <p:ph type="sldNum" sz="quarter" idx="10"/>
          </p:nvPr>
        </p:nvSpPr>
        <p:spPr/>
        <p:txBody>
          <a:bodyPr/>
          <a:lstStyle/>
          <a:p>
            <a:pPr>
              <a:defRPr/>
            </a:pPr>
            <a:fld id="{326C6059-A255-C24B-AAEC-93A3405961B0}" type="slidenum">
              <a:rPr lang="en-US" smtClean="0"/>
              <a:pPr>
                <a:defRPr/>
              </a:pPr>
              <a:t>189</a:t>
            </a:fld>
            <a:endParaRPr lang="en-US" dirty="0"/>
          </a:p>
        </p:txBody>
      </p:sp>
      <p:pic>
        <p:nvPicPr>
          <p:cNvPr id="8" name="Picture 7">
            <a:extLst>
              <a:ext uri="{FF2B5EF4-FFF2-40B4-BE49-F238E27FC236}">
                <a16:creationId xmlns:a16="http://schemas.microsoft.com/office/drawing/2014/main" id="{1E216A83-937F-7507-AFC7-511C1823A757}"/>
              </a:ext>
            </a:extLst>
          </p:cNvPr>
          <p:cNvPicPr>
            <a:picLocks noChangeAspect="1"/>
          </p:cNvPicPr>
          <p:nvPr/>
        </p:nvPicPr>
        <p:blipFill>
          <a:blip r:embed="rId2"/>
          <a:stretch>
            <a:fillRect/>
          </a:stretch>
        </p:blipFill>
        <p:spPr>
          <a:xfrm>
            <a:off x="1447220" y="1952471"/>
            <a:ext cx="7304894" cy="1476625"/>
          </a:xfrm>
          <a:prstGeom prst="rect">
            <a:avLst/>
          </a:prstGeom>
        </p:spPr>
      </p:pic>
      <p:pic>
        <p:nvPicPr>
          <p:cNvPr id="10" name="Picture 9">
            <a:extLst>
              <a:ext uri="{FF2B5EF4-FFF2-40B4-BE49-F238E27FC236}">
                <a16:creationId xmlns:a16="http://schemas.microsoft.com/office/drawing/2014/main" id="{9B25205E-1A56-5D0C-269F-18DE4DEEE97C}"/>
              </a:ext>
            </a:extLst>
          </p:cNvPr>
          <p:cNvPicPr>
            <a:picLocks noChangeAspect="1"/>
          </p:cNvPicPr>
          <p:nvPr/>
        </p:nvPicPr>
        <p:blipFill>
          <a:blip r:embed="rId3"/>
          <a:stretch>
            <a:fillRect/>
          </a:stretch>
        </p:blipFill>
        <p:spPr>
          <a:xfrm>
            <a:off x="2737501" y="3390948"/>
            <a:ext cx="6174631" cy="3200352"/>
          </a:xfrm>
          <a:prstGeom prst="rect">
            <a:avLst/>
          </a:prstGeom>
        </p:spPr>
      </p:pic>
    </p:spTree>
    <p:extLst>
      <p:ext uri="{BB962C8B-B14F-4D97-AF65-F5344CB8AC3E}">
        <p14:creationId xmlns:p14="http://schemas.microsoft.com/office/powerpoint/2010/main" val="2160288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08340-910F-44BF-CF41-3F2793975AFD}"/>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Example of applications</a:t>
            </a:r>
            <a:endParaRPr lang="fr-DZ" dirty="0"/>
          </a:p>
        </p:txBody>
      </p:sp>
      <p:sp>
        <p:nvSpPr>
          <p:cNvPr id="4" name="Slide Number Placeholder 3">
            <a:extLst>
              <a:ext uri="{FF2B5EF4-FFF2-40B4-BE49-F238E27FC236}">
                <a16:creationId xmlns:a16="http://schemas.microsoft.com/office/drawing/2014/main" id="{699853FB-3906-95EF-D243-55AA17ECF2BA}"/>
              </a:ext>
            </a:extLst>
          </p:cNvPr>
          <p:cNvSpPr>
            <a:spLocks noGrp="1"/>
          </p:cNvSpPr>
          <p:nvPr>
            <p:ph type="sldNum" sz="quarter" idx="10"/>
          </p:nvPr>
        </p:nvSpPr>
        <p:spPr/>
        <p:txBody>
          <a:bodyPr/>
          <a:lstStyle/>
          <a:p>
            <a:pPr>
              <a:defRPr/>
            </a:pPr>
            <a:endParaRPr lang="en-US" dirty="0"/>
          </a:p>
        </p:txBody>
      </p:sp>
      <p:pic>
        <p:nvPicPr>
          <p:cNvPr id="5" name="Picture 4">
            <a:extLst>
              <a:ext uri="{FF2B5EF4-FFF2-40B4-BE49-F238E27FC236}">
                <a16:creationId xmlns:a16="http://schemas.microsoft.com/office/drawing/2014/main" id="{1322EE66-EA4C-B73D-BE66-EC5F47D48923}"/>
              </a:ext>
            </a:extLst>
          </p:cNvPr>
          <p:cNvPicPr>
            <a:picLocks noChangeAspect="1"/>
          </p:cNvPicPr>
          <p:nvPr/>
        </p:nvPicPr>
        <p:blipFill>
          <a:blip r:embed="rId2"/>
          <a:stretch>
            <a:fillRect/>
          </a:stretch>
        </p:blipFill>
        <p:spPr>
          <a:xfrm>
            <a:off x="127754" y="1878863"/>
            <a:ext cx="11936491" cy="4277322"/>
          </a:xfrm>
          <a:prstGeom prst="rect">
            <a:avLst/>
          </a:prstGeom>
        </p:spPr>
      </p:pic>
      <p:sp>
        <p:nvSpPr>
          <p:cNvPr id="3" name="Google Shape;202;p31">
            <a:extLst>
              <a:ext uri="{FF2B5EF4-FFF2-40B4-BE49-F238E27FC236}">
                <a16:creationId xmlns:a16="http://schemas.microsoft.com/office/drawing/2014/main" id="{000B106A-42F1-9644-0B97-1A7EE0C14039}"/>
              </a:ext>
            </a:extLst>
          </p:cNvPr>
          <p:cNvSpPr/>
          <p:nvPr/>
        </p:nvSpPr>
        <p:spPr>
          <a:xfrm>
            <a:off x="3802566" y="1326106"/>
            <a:ext cx="3314621" cy="33855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fr" sz="2000" b="0" i="0" u="none" strike="noStrike" cap="none">
                <a:solidFill>
                  <a:srgbClr val="700000"/>
                </a:solidFill>
                <a:latin typeface="Arial" panose="020B0604020202020204" pitchFamily="34" charset="0"/>
                <a:ea typeface="Times New Roman"/>
                <a:cs typeface="Arial" panose="020B0604020202020204" pitchFamily="34" charset="0"/>
                <a:sym typeface="Times New Roman"/>
              </a:rPr>
              <a:t> </a:t>
            </a:r>
            <a:r>
              <a:rPr lang="fr" sz="2000" b="1" i="0" u="none" strike="noStrike" cap="none">
                <a:solidFill>
                  <a:srgbClr val="700000"/>
                </a:solidFill>
                <a:latin typeface="Arial" panose="020B0604020202020204" pitchFamily="34" charset="0"/>
                <a:ea typeface="Times New Roman"/>
                <a:cs typeface="Arial" panose="020B0604020202020204" pitchFamily="34" charset="0"/>
                <a:sym typeface="Times New Roman"/>
              </a:rPr>
              <a:t>Telecom domain</a:t>
            </a:r>
            <a:endParaRPr sz="2000" b="0" i="0" u="none" strike="noStrike" cap="none">
              <a:solidFill>
                <a:srgbClr val="700000"/>
              </a:solidFill>
              <a:latin typeface="Arial" panose="020B0604020202020204" pitchFamily="34" charset="0"/>
              <a:ea typeface="Times New Roman"/>
              <a:cs typeface="Arial" panose="020B0604020202020204" pitchFamily="34" charset="0"/>
              <a:sym typeface="Times New Roman"/>
            </a:endParaRPr>
          </a:p>
        </p:txBody>
      </p:sp>
    </p:spTree>
    <p:extLst>
      <p:ext uri="{BB962C8B-B14F-4D97-AF65-F5344CB8AC3E}">
        <p14:creationId xmlns:p14="http://schemas.microsoft.com/office/powerpoint/2010/main" val="183186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ED18E-5085-908C-3E85-286EA0CB903D}"/>
              </a:ext>
            </a:extLst>
          </p:cNvPr>
          <p:cNvSpPr>
            <a:spLocks noGrp="1"/>
          </p:cNvSpPr>
          <p:nvPr>
            <p:ph type="title"/>
          </p:nvPr>
        </p:nvSpPr>
        <p:spPr/>
        <p:txBody>
          <a:bodyPr/>
          <a:lstStyle/>
          <a:p>
            <a:r>
              <a:rPr kumimoji="0" lang="fr-FR" sz="4800" b="1" i="0" u="none" strike="noStrike" kern="1200" cap="none" spc="0" normalizeH="0" baseline="0" noProof="0" dirty="0" err="1">
                <a:ln>
                  <a:noFill/>
                </a:ln>
                <a:solidFill>
                  <a:srgbClr val="00B050"/>
                </a:solidFill>
                <a:effectLst/>
                <a:uLnTx/>
                <a:uFillTx/>
                <a:latin typeface="Arial" panose="020B0604020202020204" pitchFamily="34" charset="0"/>
                <a:ea typeface="ＭＳ Ｐゴシック" charset="0"/>
                <a:cs typeface="Arial" panose="020B0604020202020204" pitchFamily="34" charset="0"/>
              </a:rPr>
              <a:t>Finding</a:t>
            </a:r>
            <a:r>
              <a:rPr kumimoji="0" lang="fr-FR" sz="48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4800" b="1" i="0" u="none" strike="noStrike" kern="1200" cap="none" spc="0" normalizeH="0" baseline="0" noProof="0" dirty="0" err="1">
                <a:ln>
                  <a:noFill/>
                </a:ln>
                <a:solidFill>
                  <a:srgbClr val="FF0000"/>
                </a:solidFill>
                <a:effectLst/>
                <a:uLnTx/>
                <a:uFillTx/>
                <a:latin typeface="Arial" panose="020B0604020202020204" pitchFamily="34" charset="0"/>
                <a:ea typeface="ＭＳ Ｐゴシック" charset="0"/>
                <a:cs typeface="Arial" panose="020B0604020202020204" pitchFamily="34" charset="0"/>
              </a:rPr>
              <a:t>Outliers</a:t>
            </a:r>
            <a:r>
              <a:rPr kumimoji="0" lang="fr-FR" sz="48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4800" b="1" i="0" u="none" strike="noStrike" kern="1200" cap="none" spc="0" normalizeH="0" baseline="0" noProof="0" dirty="0" err="1">
                <a:ln>
                  <a:noFill/>
                </a:ln>
                <a:solidFill>
                  <a:srgbClr val="00B050"/>
                </a:solidFill>
                <a:effectLst/>
                <a:uLnTx/>
                <a:uFillTx/>
                <a:latin typeface="Arial" panose="020B0604020202020204" pitchFamily="34" charset="0"/>
                <a:ea typeface="ＭＳ Ｐゴシック" charset="0"/>
                <a:cs typeface="Arial" panose="020B0604020202020204" pitchFamily="34" charset="0"/>
              </a:rPr>
              <a:t>using</a:t>
            </a:r>
            <a:r>
              <a:rPr kumimoji="0" lang="fr-FR" sz="48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4800" b="1" i="1" u="none" strike="noStrike" kern="1200" cap="none" spc="0" normalizeH="0" baseline="0" noProof="0" dirty="0" err="1">
                <a:ln>
                  <a:noFill/>
                </a:ln>
                <a:solidFill>
                  <a:srgbClr val="00B050"/>
                </a:solidFill>
                <a:effectLst/>
                <a:uLnTx/>
                <a:uFillTx/>
                <a:latin typeface="Arial Black" panose="020B0A04020102020204" pitchFamily="34" charset="0"/>
                <a:ea typeface="ＭＳ Ｐゴシック" charset="0"/>
                <a:cs typeface="Arial" panose="020B0604020202020204" pitchFamily="34" charset="0"/>
              </a:rPr>
              <a:t>Scatter</a:t>
            </a:r>
            <a:r>
              <a:rPr kumimoji="0" lang="fr-FR" sz="4800" b="1" i="1" u="none" strike="noStrike" kern="1200" cap="none" spc="0" normalizeH="0" baseline="0" noProof="0" dirty="0">
                <a:ln>
                  <a:noFill/>
                </a:ln>
                <a:solidFill>
                  <a:srgbClr val="00B050"/>
                </a:solidFill>
                <a:effectLst/>
                <a:uLnTx/>
                <a:uFillTx/>
                <a:latin typeface="Arial Black" panose="020B0A04020102020204" pitchFamily="34" charset="0"/>
                <a:ea typeface="ＭＳ Ｐゴシック" charset="0"/>
                <a:cs typeface="Arial" panose="020B0604020202020204" pitchFamily="34" charset="0"/>
              </a:rPr>
              <a:t> plot</a:t>
            </a:r>
            <a:br>
              <a:rPr kumimoji="0" lang="fr-FR" sz="4800" b="1" i="1" u="none" strike="noStrike" kern="1200" cap="none" spc="0" normalizeH="0" baseline="0" noProof="0" dirty="0">
                <a:ln>
                  <a:noFill/>
                </a:ln>
                <a:solidFill>
                  <a:srgbClr val="00B050"/>
                </a:solidFill>
                <a:effectLst/>
                <a:uLnTx/>
                <a:uFillTx/>
                <a:latin typeface="Arial Rounded MT Bold" panose="020F0704030504030204" pitchFamily="34" charset="0"/>
                <a:ea typeface="ＭＳ Ｐゴシック" charset="0"/>
                <a:cs typeface="Arial" panose="020B0604020202020204" pitchFamily="34" charset="0"/>
              </a:rPr>
            </a:br>
            <a:endParaRPr lang="fr-DZ" dirty="0"/>
          </a:p>
        </p:txBody>
      </p:sp>
      <p:sp>
        <p:nvSpPr>
          <p:cNvPr id="3" name="Content Placeholder 2">
            <a:extLst>
              <a:ext uri="{FF2B5EF4-FFF2-40B4-BE49-F238E27FC236}">
                <a16:creationId xmlns:a16="http://schemas.microsoft.com/office/drawing/2014/main" id="{73CC59C3-D759-AD03-540F-D8B52979C669}"/>
              </a:ext>
            </a:extLst>
          </p:cNvPr>
          <p:cNvSpPr>
            <a:spLocks noGrp="1"/>
          </p:cNvSpPr>
          <p:nvPr>
            <p:ph idx="1"/>
          </p:nvPr>
        </p:nvSpPr>
        <p:spPr>
          <a:xfrm>
            <a:off x="203201" y="2220685"/>
            <a:ext cx="4142422" cy="1407886"/>
          </a:xfrm>
        </p:spPr>
        <p:txBody>
          <a:bodyPr/>
          <a:lstStyle/>
          <a:p>
            <a:r>
              <a:rPr lang="en-US" sz="1800" b="0" i="0" dirty="0">
                <a:solidFill>
                  <a:srgbClr val="000000"/>
                </a:solidFill>
                <a:effectLst/>
                <a:latin typeface="HelveticaNeue"/>
              </a:rPr>
              <a:t>Looking at the plot above, we can most of data points are lying bottom left side but there are points which are far from the population like top right</a:t>
            </a:r>
            <a:br>
              <a:rPr lang="en-US" sz="1800" b="0" i="0" dirty="0">
                <a:solidFill>
                  <a:srgbClr val="000000"/>
                </a:solidFill>
                <a:effectLst/>
                <a:latin typeface="HelveticaNeue"/>
              </a:rPr>
            </a:br>
            <a:r>
              <a:rPr lang="en-US" sz="1800" b="0" i="0" dirty="0">
                <a:solidFill>
                  <a:srgbClr val="000000"/>
                </a:solidFill>
                <a:effectLst/>
                <a:latin typeface="HelveticaNeue"/>
              </a:rPr>
              <a:t>corner</a:t>
            </a:r>
            <a:r>
              <a:rPr lang="en-US" dirty="0"/>
              <a:t> </a:t>
            </a:r>
            <a:br>
              <a:rPr lang="en-US" dirty="0"/>
            </a:br>
            <a:endParaRPr lang="fr-DZ" dirty="0"/>
          </a:p>
        </p:txBody>
      </p:sp>
      <p:sp>
        <p:nvSpPr>
          <p:cNvPr id="4" name="Slide Number Placeholder 3">
            <a:extLst>
              <a:ext uri="{FF2B5EF4-FFF2-40B4-BE49-F238E27FC236}">
                <a16:creationId xmlns:a16="http://schemas.microsoft.com/office/drawing/2014/main" id="{A4247EF7-C52B-DBA3-1A97-B72D4BA8EE2F}"/>
              </a:ext>
            </a:extLst>
          </p:cNvPr>
          <p:cNvSpPr>
            <a:spLocks noGrp="1"/>
          </p:cNvSpPr>
          <p:nvPr>
            <p:ph type="sldNum" sz="quarter" idx="10"/>
          </p:nvPr>
        </p:nvSpPr>
        <p:spPr/>
        <p:txBody>
          <a:bodyPr/>
          <a:lstStyle/>
          <a:p>
            <a:pPr>
              <a:defRPr/>
            </a:pPr>
            <a:fld id="{326C6059-A255-C24B-AAEC-93A3405961B0}" type="slidenum">
              <a:rPr lang="en-US" smtClean="0"/>
              <a:pPr>
                <a:defRPr/>
              </a:pPr>
              <a:t>190</a:t>
            </a:fld>
            <a:endParaRPr lang="en-US" dirty="0"/>
          </a:p>
        </p:txBody>
      </p:sp>
      <p:pic>
        <p:nvPicPr>
          <p:cNvPr id="6" name="Picture 5">
            <a:extLst>
              <a:ext uri="{FF2B5EF4-FFF2-40B4-BE49-F238E27FC236}">
                <a16:creationId xmlns:a16="http://schemas.microsoft.com/office/drawing/2014/main" id="{29C1A736-E741-9319-9736-F040BE78A6C2}"/>
              </a:ext>
            </a:extLst>
          </p:cNvPr>
          <p:cNvPicPr>
            <a:picLocks noChangeAspect="1"/>
          </p:cNvPicPr>
          <p:nvPr/>
        </p:nvPicPr>
        <p:blipFill>
          <a:blip r:embed="rId2"/>
          <a:stretch>
            <a:fillRect/>
          </a:stretch>
        </p:blipFill>
        <p:spPr>
          <a:xfrm>
            <a:off x="4752022" y="1785226"/>
            <a:ext cx="6830378" cy="3686689"/>
          </a:xfrm>
          <a:prstGeom prst="rect">
            <a:avLst/>
          </a:prstGeom>
        </p:spPr>
      </p:pic>
    </p:spTree>
    <p:extLst>
      <p:ext uri="{BB962C8B-B14F-4D97-AF65-F5344CB8AC3E}">
        <p14:creationId xmlns:p14="http://schemas.microsoft.com/office/powerpoint/2010/main" val="38241284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ED18E-5085-908C-3E85-286EA0CB903D}"/>
              </a:ext>
            </a:extLst>
          </p:cNvPr>
          <p:cNvSpPr>
            <a:spLocks noGrp="1"/>
          </p:cNvSpPr>
          <p:nvPr>
            <p:ph type="title"/>
          </p:nvPr>
        </p:nvSpPr>
        <p:spPr/>
        <p:txBody>
          <a:bodyPr/>
          <a:lstStyle/>
          <a:p>
            <a:r>
              <a:rPr kumimoji="0" lang="fr-FR" sz="4800" b="1" i="0" u="none" strike="noStrike" kern="1200" cap="none" spc="0" normalizeH="0" baseline="0" noProof="0" dirty="0" err="1">
                <a:ln>
                  <a:noFill/>
                </a:ln>
                <a:solidFill>
                  <a:srgbClr val="00B050"/>
                </a:solidFill>
                <a:effectLst/>
                <a:uLnTx/>
                <a:uFillTx/>
                <a:latin typeface="Arial" panose="020B0604020202020204" pitchFamily="34" charset="0"/>
                <a:ea typeface="ＭＳ Ｐゴシック" charset="0"/>
                <a:cs typeface="Arial" panose="020B0604020202020204" pitchFamily="34" charset="0"/>
              </a:rPr>
              <a:t>Finding</a:t>
            </a:r>
            <a:r>
              <a:rPr kumimoji="0" lang="fr-FR" sz="48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4800" b="1" i="0" u="none" strike="noStrike" kern="1200" cap="none" spc="0" normalizeH="0" baseline="0" noProof="0" dirty="0" err="1">
                <a:ln>
                  <a:noFill/>
                </a:ln>
                <a:solidFill>
                  <a:srgbClr val="FF0000"/>
                </a:solidFill>
                <a:effectLst/>
                <a:uLnTx/>
                <a:uFillTx/>
                <a:latin typeface="Arial" panose="020B0604020202020204" pitchFamily="34" charset="0"/>
                <a:ea typeface="ＭＳ Ｐゴシック" charset="0"/>
                <a:cs typeface="Arial" panose="020B0604020202020204" pitchFamily="34" charset="0"/>
              </a:rPr>
              <a:t>Outliers</a:t>
            </a:r>
            <a:r>
              <a:rPr kumimoji="0" lang="fr-FR" sz="48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4800" b="1" i="0" u="none" strike="noStrike" kern="1200" cap="none" spc="0" normalizeH="0" baseline="0" noProof="0" dirty="0" err="1">
                <a:ln>
                  <a:noFill/>
                </a:ln>
                <a:solidFill>
                  <a:srgbClr val="00B050"/>
                </a:solidFill>
                <a:effectLst/>
                <a:uLnTx/>
                <a:uFillTx/>
                <a:latin typeface="Arial" panose="020B0604020202020204" pitchFamily="34" charset="0"/>
                <a:ea typeface="ＭＳ Ｐゴシック" charset="0"/>
                <a:cs typeface="Arial" panose="020B0604020202020204" pitchFamily="34" charset="0"/>
              </a:rPr>
              <a:t>using</a:t>
            </a:r>
            <a:r>
              <a:rPr kumimoji="0" lang="fr-FR" sz="48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4800" b="1" i="1" u="none" strike="noStrike" kern="1200" cap="none" spc="0" normalizeH="0" baseline="0" noProof="0" dirty="0" err="1">
                <a:ln>
                  <a:noFill/>
                </a:ln>
                <a:solidFill>
                  <a:srgbClr val="00B050"/>
                </a:solidFill>
                <a:effectLst/>
                <a:uLnTx/>
                <a:uFillTx/>
                <a:latin typeface="Arial Black" panose="020B0A04020102020204" pitchFamily="34" charset="0"/>
                <a:ea typeface="ＭＳ Ｐゴシック" charset="0"/>
                <a:cs typeface="Arial" panose="020B0604020202020204" pitchFamily="34" charset="0"/>
              </a:rPr>
              <a:t>Scatter</a:t>
            </a:r>
            <a:r>
              <a:rPr kumimoji="0" lang="fr-FR" sz="4800" b="1" i="1" u="none" strike="noStrike" kern="1200" cap="none" spc="0" normalizeH="0" baseline="0" noProof="0" dirty="0">
                <a:ln>
                  <a:noFill/>
                </a:ln>
                <a:solidFill>
                  <a:srgbClr val="00B050"/>
                </a:solidFill>
                <a:effectLst/>
                <a:uLnTx/>
                <a:uFillTx/>
                <a:latin typeface="Arial Black" panose="020B0A04020102020204" pitchFamily="34" charset="0"/>
                <a:ea typeface="ＭＳ Ｐゴシック" charset="0"/>
                <a:cs typeface="Arial" panose="020B0604020202020204" pitchFamily="34" charset="0"/>
              </a:rPr>
              <a:t> plot</a:t>
            </a:r>
            <a:br>
              <a:rPr kumimoji="0" lang="fr-FR" sz="4800" b="1" i="1" u="none" strike="noStrike" kern="1200" cap="none" spc="0" normalizeH="0" baseline="0" noProof="0" dirty="0">
                <a:ln>
                  <a:noFill/>
                </a:ln>
                <a:solidFill>
                  <a:srgbClr val="00B050"/>
                </a:solidFill>
                <a:effectLst/>
                <a:uLnTx/>
                <a:uFillTx/>
                <a:latin typeface="Arial Rounded MT Bold" panose="020F0704030504030204" pitchFamily="34" charset="0"/>
                <a:ea typeface="ＭＳ Ｐゴシック" charset="0"/>
                <a:cs typeface="Arial" panose="020B0604020202020204" pitchFamily="34" charset="0"/>
              </a:rPr>
            </a:br>
            <a:endParaRPr lang="fr-DZ" dirty="0"/>
          </a:p>
        </p:txBody>
      </p:sp>
      <p:sp>
        <p:nvSpPr>
          <p:cNvPr id="3" name="Content Placeholder 2">
            <a:extLst>
              <a:ext uri="{FF2B5EF4-FFF2-40B4-BE49-F238E27FC236}">
                <a16:creationId xmlns:a16="http://schemas.microsoft.com/office/drawing/2014/main" id="{73CC59C3-D759-AD03-540F-D8B52979C669}"/>
              </a:ext>
            </a:extLst>
          </p:cNvPr>
          <p:cNvSpPr>
            <a:spLocks noGrp="1"/>
          </p:cNvSpPr>
          <p:nvPr>
            <p:ph idx="1"/>
          </p:nvPr>
        </p:nvSpPr>
        <p:spPr>
          <a:xfrm>
            <a:off x="203201" y="2220685"/>
            <a:ext cx="4142422" cy="1407886"/>
          </a:xfrm>
        </p:spPr>
        <p:txBody>
          <a:bodyPr/>
          <a:lstStyle/>
          <a:p>
            <a:r>
              <a:rPr lang="en-US" sz="1800" b="0" i="0" dirty="0">
                <a:solidFill>
                  <a:srgbClr val="000000"/>
                </a:solidFill>
                <a:effectLst/>
                <a:latin typeface="HelveticaNeue"/>
              </a:rPr>
              <a:t>Looking at the plot above, we can most of data points are lying bottom side but there are points which are far from the population like top right</a:t>
            </a:r>
            <a:br>
              <a:rPr lang="en-US" sz="1800" b="0" i="0" dirty="0">
                <a:solidFill>
                  <a:srgbClr val="000000"/>
                </a:solidFill>
                <a:effectLst/>
                <a:latin typeface="HelveticaNeue"/>
              </a:rPr>
            </a:br>
            <a:r>
              <a:rPr lang="en-US" sz="1800" b="0" i="0" dirty="0">
                <a:solidFill>
                  <a:srgbClr val="000000"/>
                </a:solidFill>
                <a:effectLst/>
                <a:latin typeface="HelveticaNeue"/>
              </a:rPr>
              <a:t>corner</a:t>
            </a:r>
            <a:r>
              <a:rPr lang="en-US" dirty="0"/>
              <a:t> </a:t>
            </a:r>
            <a:br>
              <a:rPr lang="en-US" dirty="0"/>
            </a:br>
            <a:endParaRPr lang="fr-DZ" dirty="0"/>
          </a:p>
        </p:txBody>
      </p:sp>
      <p:sp>
        <p:nvSpPr>
          <p:cNvPr id="4" name="Slide Number Placeholder 3">
            <a:extLst>
              <a:ext uri="{FF2B5EF4-FFF2-40B4-BE49-F238E27FC236}">
                <a16:creationId xmlns:a16="http://schemas.microsoft.com/office/drawing/2014/main" id="{A4247EF7-C52B-DBA3-1A97-B72D4BA8EE2F}"/>
              </a:ext>
            </a:extLst>
          </p:cNvPr>
          <p:cNvSpPr>
            <a:spLocks noGrp="1"/>
          </p:cNvSpPr>
          <p:nvPr>
            <p:ph type="sldNum" sz="quarter" idx="10"/>
          </p:nvPr>
        </p:nvSpPr>
        <p:spPr/>
        <p:txBody>
          <a:bodyPr/>
          <a:lstStyle/>
          <a:p>
            <a:pPr>
              <a:defRPr/>
            </a:pPr>
            <a:fld id="{326C6059-A255-C24B-AAEC-93A3405961B0}" type="slidenum">
              <a:rPr lang="en-US" smtClean="0"/>
              <a:pPr>
                <a:defRPr/>
              </a:pPr>
              <a:t>191</a:t>
            </a:fld>
            <a:endParaRPr lang="en-US" dirty="0"/>
          </a:p>
        </p:txBody>
      </p:sp>
      <p:pic>
        <p:nvPicPr>
          <p:cNvPr id="5" name="Content Placeholder 5">
            <a:extLst>
              <a:ext uri="{FF2B5EF4-FFF2-40B4-BE49-F238E27FC236}">
                <a16:creationId xmlns:a16="http://schemas.microsoft.com/office/drawing/2014/main" id="{CF447A4F-B742-3E92-8FD2-E20444BD5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171" y="1704461"/>
            <a:ext cx="6437429" cy="4283366"/>
          </a:xfrm>
          <a:prstGeom prst="rect">
            <a:avLst/>
          </a:prstGeom>
        </p:spPr>
      </p:pic>
    </p:spTree>
    <p:extLst>
      <p:ext uri="{BB962C8B-B14F-4D97-AF65-F5344CB8AC3E}">
        <p14:creationId xmlns:p14="http://schemas.microsoft.com/office/powerpoint/2010/main" val="19868640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AF08-AE18-B724-3AA2-E69FF7482759}"/>
              </a:ext>
            </a:extLst>
          </p:cNvPr>
          <p:cNvSpPr>
            <a:spLocks noGrp="1"/>
          </p:cNvSpPr>
          <p:nvPr>
            <p:ph type="title"/>
          </p:nvPr>
        </p:nvSpPr>
        <p:spPr/>
        <p:txBody>
          <a:bodyPr/>
          <a:lstStyle/>
          <a:p>
            <a:r>
              <a:rPr lang="en-US" sz="2800" dirty="0">
                <a:latin typeface="Arial" panose="020B0604020202020204" pitchFamily="34" charset="0"/>
                <a:cs typeface="Arial" panose="020B0604020202020204" pitchFamily="34" charset="0"/>
              </a:rPr>
              <a:t>Removing Indexes with Outlier Values</a:t>
            </a:r>
            <a:br>
              <a:rPr lang="en-US" sz="2800" dirty="0">
                <a:latin typeface="Arial" panose="020B0604020202020204" pitchFamily="34" charset="0"/>
                <a:cs typeface="Arial" panose="020B0604020202020204" pitchFamily="34" charset="0"/>
              </a:rPr>
            </a:br>
            <a:endParaRPr lang="fr-DZ" sz="2800" dirty="0">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F377DB53-38E4-FD3F-11F4-3371C651B8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17" y="1548722"/>
            <a:ext cx="6437429" cy="4283366"/>
          </a:xfrm>
        </p:spPr>
      </p:pic>
      <p:sp>
        <p:nvSpPr>
          <p:cNvPr id="4" name="Slide Number Placeholder 3">
            <a:extLst>
              <a:ext uri="{FF2B5EF4-FFF2-40B4-BE49-F238E27FC236}">
                <a16:creationId xmlns:a16="http://schemas.microsoft.com/office/drawing/2014/main" id="{03D080BA-A963-9AD8-8B61-27A9CB079C66}"/>
              </a:ext>
            </a:extLst>
          </p:cNvPr>
          <p:cNvSpPr>
            <a:spLocks noGrp="1"/>
          </p:cNvSpPr>
          <p:nvPr>
            <p:ph type="sldNum" sz="quarter" idx="10"/>
          </p:nvPr>
        </p:nvSpPr>
        <p:spPr/>
        <p:txBody>
          <a:bodyPr/>
          <a:lstStyle/>
          <a:p>
            <a:pPr>
              <a:defRPr/>
            </a:pPr>
            <a:fld id="{326C6059-A255-C24B-AAEC-93A3405961B0}" type="slidenum">
              <a:rPr lang="en-US" smtClean="0"/>
              <a:pPr>
                <a:defRPr/>
              </a:pPr>
              <a:t>192</a:t>
            </a:fld>
            <a:endParaRPr lang="en-US" dirty="0"/>
          </a:p>
        </p:txBody>
      </p:sp>
    </p:spTree>
    <p:extLst>
      <p:ext uri="{BB962C8B-B14F-4D97-AF65-F5344CB8AC3E}">
        <p14:creationId xmlns:p14="http://schemas.microsoft.com/office/powerpoint/2010/main" val="37356819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5AD58-E706-CC80-DBD6-6542B69E5591}"/>
              </a:ext>
            </a:extLst>
          </p:cNvPr>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How to plot a scatter plot with matplotlib?</a:t>
            </a:r>
            <a:endParaRPr lang="fr-DZ"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E72038F-0B8D-B22B-18CD-0B89AA3C6A21}"/>
              </a:ext>
            </a:extLst>
          </p:cNvPr>
          <p:cNvSpPr>
            <a:spLocks noGrp="1"/>
          </p:cNvSpPr>
          <p:nvPr>
            <p:ph idx="1"/>
          </p:nvPr>
        </p:nvSpPr>
        <p:spPr>
          <a:xfrm>
            <a:off x="490653" y="2553628"/>
            <a:ext cx="11210693" cy="3435531"/>
          </a:xfrm>
        </p:spPr>
        <p:txBody>
          <a:bodyPr/>
          <a:lstStyle/>
          <a:p>
            <a:r>
              <a:rPr lang="fr-FR" dirty="0">
                <a:latin typeface="Arial" panose="020B0604020202020204" pitchFamily="34" charset="0"/>
                <a:cs typeface="Arial" panose="020B0604020202020204" pitchFamily="34" charset="0"/>
              </a:rPr>
              <a:t>import </a:t>
            </a:r>
            <a:r>
              <a:rPr lang="fr-FR" b="1" dirty="0" err="1">
                <a:latin typeface="Arial" panose="020B0604020202020204" pitchFamily="34" charset="0"/>
                <a:cs typeface="Arial" panose="020B0604020202020204" pitchFamily="34" charset="0"/>
              </a:rPr>
              <a:t>matplotlib</a:t>
            </a:r>
            <a:r>
              <a:rPr lang="fr-FR" dirty="0" err="1">
                <a:latin typeface="Arial" panose="020B0604020202020204" pitchFamily="34" charset="0"/>
                <a:cs typeface="Arial" panose="020B0604020202020204" pitchFamily="34" charset="0"/>
              </a:rPr>
              <a:t>.pyplot</a:t>
            </a:r>
            <a:r>
              <a:rPr lang="fr-FR" dirty="0">
                <a:latin typeface="Arial" panose="020B0604020202020204" pitchFamily="34" charset="0"/>
                <a:cs typeface="Arial" panose="020B0604020202020204" pitchFamily="34" charset="0"/>
              </a:rPr>
              <a:t> as </a:t>
            </a:r>
            <a:r>
              <a:rPr lang="fr-FR" dirty="0" err="1">
                <a:latin typeface="Arial" panose="020B0604020202020204" pitchFamily="34" charset="0"/>
                <a:cs typeface="Arial" panose="020B0604020202020204" pitchFamily="34" charset="0"/>
              </a:rPr>
              <a:t>plt</a:t>
            </a:r>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data = </a:t>
            </a:r>
            <a:r>
              <a:rPr lang="fr-FR" dirty="0" err="1">
                <a:latin typeface="Arial" panose="020B0604020202020204" pitchFamily="34" charset="0"/>
                <a:cs typeface="Arial" panose="020B0604020202020204" pitchFamily="34" charset="0"/>
              </a:rPr>
              <a:t>pd.read_csv</a:t>
            </a:r>
            <a:r>
              <a:rPr lang="fr-FR" dirty="0">
                <a:latin typeface="Arial" panose="020B0604020202020204" pitchFamily="34" charset="0"/>
                <a:cs typeface="Arial" panose="020B0604020202020204" pitchFamily="34" charset="0"/>
              </a:rPr>
              <a:t>("Data.csv") </a:t>
            </a:r>
          </a:p>
          <a:p>
            <a:endParaRPr lang="fr-FR" dirty="0">
              <a:latin typeface="Arial" panose="020B0604020202020204" pitchFamily="34" charset="0"/>
              <a:cs typeface="Arial" panose="020B0604020202020204" pitchFamily="34" charset="0"/>
            </a:endParaRPr>
          </a:p>
          <a:p>
            <a:r>
              <a:rPr lang="fr-FR" dirty="0" err="1">
                <a:latin typeface="Arial" panose="020B0604020202020204" pitchFamily="34" charset="0"/>
                <a:cs typeface="Arial" panose="020B0604020202020204" pitchFamily="34" charset="0"/>
              </a:rPr>
              <a:t>plt.</a:t>
            </a:r>
            <a:r>
              <a:rPr lang="fr-FR" b="1" dirty="0" err="1">
                <a:latin typeface="Arial" panose="020B0604020202020204" pitchFamily="34" charset="0"/>
                <a:cs typeface="Arial" panose="020B0604020202020204" pitchFamily="34" charset="0"/>
              </a:rPr>
              <a:t>scatter</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data.index</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data.household_size</a:t>
            </a:r>
            <a:r>
              <a:rPr lang="fr-FR" dirty="0">
                <a:latin typeface="Arial" panose="020B0604020202020204" pitchFamily="34" charset="0"/>
                <a:cs typeface="Arial" panose="020B0604020202020204" pitchFamily="34" charset="0"/>
              </a:rPr>
              <a:t>)</a:t>
            </a:r>
          </a:p>
          <a:p>
            <a:r>
              <a:rPr lang="fr-FR" dirty="0" err="1">
                <a:latin typeface="Arial" panose="020B0604020202020204" pitchFamily="34" charset="0"/>
                <a:cs typeface="Arial" panose="020B0604020202020204" pitchFamily="34" charset="0"/>
              </a:rPr>
              <a:t>plt.xlabel</a:t>
            </a:r>
            <a:r>
              <a:rPr lang="fr-FR" dirty="0">
                <a:latin typeface="Arial" panose="020B0604020202020204" pitchFamily="34" charset="0"/>
                <a:cs typeface="Arial" panose="020B0604020202020204" pitchFamily="34" charset="0"/>
              </a:rPr>
              <a:t>("index")</a:t>
            </a:r>
          </a:p>
          <a:p>
            <a:r>
              <a:rPr lang="fr-FR" dirty="0" err="1">
                <a:latin typeface="Arial" panose="020B0604020202020204" pitchFamily="34" charset="0"/>
                <a:cs typeface="Arial" panose="020B0604020202020204" pitchFamily="34" charset="0"/>
              </a:rPr>
              <a:t>plt.ylabel</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household_size</a:t>
            </a:r>
            <a:r>
              <a:rPr lang="fr-FR" dirty="0">
                <a:latin typeface="Arial" panose="020B0604020202020204" pitchFamily="34" charset="0"/>
                <a:cs typeface="Arial" panose="020B0604020202020204" pitchFamily="34" charset="0"/>
              </a:rPr>
              <a:t>")</a:t>
            </a:r>
          </a:p>
          <a:p>
            <a:r>
              <a:rPr lang="fr-FR" dirty="0" err="1">
                <a:latin typeface="Arial" panose="020B0604020202020204" pitchFamily="34" charset="0"/>
                <a:cs typeface="Arial" panose="020B0604020202020204" pitchFamily="34" charset="0"/>
              </a:rPr>
              <a:t>plt.show</a:t>
            </a:r>
            <a:r>
              <a:rPr lang="fr-FR" dirty="0">
                <a:latin typeface="Arial" panose="020B0604020202020204" pitchFamily="34" charset="0"/>
                <a:cs typeface="Arial" panose="020B0604020202020204" pitchFamily="34" charset="0"/>
              </a:rPr>
              <a:t>()</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00912A5-A4AB-DA3A-50FB-2177F7EBA590}"/>
              </a:ext>
            </a:extLst>
          </p:cNvPr>
          <p:cNvSpPr>
            <a:spLocks noGrp="1"/>
          </p:cNvSpPr>
          <p:nvPr>
            <p:ph type="sldNum" sz="quarter" idx="10"/>
          </p:nvPr>
        </p:nvSpPr>
        <p:spPr/>
        <p:txBody>
          <a:bodyPr/>
          <a:lstStyle/>
          <a:p>
            <a:pPr>
              <a:defRPr/>
            </a:pPr>
            <a:fld id="{326C6059-A255-C24B-AAEC-93A3405961B0}" type="slidenum">
              <a:rPr lang="en-US" smtClean="0"/>
              <a:pPr>
                <a:defRPr/>
              </a:pPr>
              <a:t>193</a:t>
            </a:fld>
            <a:endParaRPr lang="en-US" dirty="0"/>
          </a:p>
        </p:txBody>
      </p:sp>
      <p:sp>
        <p:nvSpPr>
          <p:cNvPr id="7" name="TextBox 6">
            <a:extLst>
              <a:ext uri="{FF2B5EF4-FFF2-40B4-BE49-F238E27FC236}">
                <a16:creationId xmlns:a16="http://schemas.microsoft.com/office/drawing/2014/main" id="{0F397782-A4F6-3D52-C0B2-6DBE735A001A}"/>
              </a:ext>
            </a:extLst>
          </p:cNvPr>
          <p:cNvSpPr txBox="1"/>
          <p:nvPr/>
        </p:nvSpPr>
        <p:spPr>
          <a:xfrm>
            <a:off x="1282390" y="1593953"/>
            <a:ext cx="9433932" cy="584775"/>
          </a:xfrm>
          <a:prstGeom prst="rect">
            <a:avLst/>
          </a:prstGeom>
          <a:solidFill>
            <a:schemeClr val="accent1">
              <a:lumMod val="20000"/>
              <a:lumOff val="80000"/>
            </a:schemeClr>
          </a:solidFill>
        </p:spPr>
        <p:txBody>
          <a:bodyPr wrap="square">
            <a:spAutoFit/>
          </a:bodyPr>
          <a:lstStyle/>
          <a:p>
            <a:pPr algn="ctr"/>
            <a:r>
              <a:rPr lang="fr-FR" sz="3200" dirty="0" err="1"/>
              <a:t>plt.scatter</a:t>
            </a:r>
            <a:r>
              <a:rPr lang="fr-FR" sz="3200" dirty="0"/>
              <a:t>(</a:t>
            </a:r>
            <a:r>
              <a:rPr lang="fr-FR" sz="3200" b="1" dirty="0"/>
              <a:t>x = </a:t>
            </a:r>
            <a:r>
              <a:rPr lang="fr-FR" sz="3200" dirty="0" err="1"/>
              <a:t>dataframe.index</a:t>
            </a:r>
            <a:r>
              <a:rPr lang="fr-FR" sz="3200" dirty="0"/>
              <a:t>, </a:t>
            </a:r>
            <a:r>
              <a:rPr lang="fr-FR" sz="3200" b="1" dirty="0"/>
              <a:t>y = </a:t>
            </a:r>
            <a:r>
              <a:rPr lang="fr-FR" sz="3200" dirty="0" err="1"/>
              <a:t>dataframe.value</a:t>
            </a:r>
            <a:r>
              <a:rPr lang="fr-FR" sz="3200" dirty="0"/>
              <a:t>)</a:t>
            </a:r>
          </a:p>
        </p:txBody>
      </p:sp>
    </p:spTree>
    <p:extLst>
      <p:ext uri="{BB962C8B-B14F-4D97-AF65-F5344CB8AC3E}">
        <p14:creationId xmlns:p14="http://schemas.microsoft.com/office/powerpoint/2010/main" val="316869805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ED18E-5085-908C-3E85-286EA0CB903D}"/>
              </a:ext>
            </a:extLst>
          </p:cNvPr>
          <p:cNvSpPr>
            <a:spLocks noGrp="1"/>
          </p:cNvSpPr>
          <p:nvPr>
            <p:ph type="title"/>
          </p:nvPr>
        </p:nvSpPr>
        <p:spPr/>
        <p:txBody>
          <a:bodyPr/>
          <a:lstStyle/>
          <a:p>
            <a:r>
              <a:rPr kumimoji="0" lang="fr-FR" sz="3200" b="1" i="0" u="none" strike="noStrike" kern="1200" cap="none" spc="0" normalizeH="0" baseline="0" noProof="0" dirty="0" err="1">
                <a:ln>
                  <a:noFill/>
                </a:ln>
                <a:solidFill>
                  <a:srgbClr val="00B050"/>
                </a:solidFill>
                <a:effectLst/>
                <a:uLnTx/>
                <a:uFillTx/>
                <a:latin typeface="Arial" panose="020B0604020202020204" pitchFamily="34" charset="0"/>
                <a:ea typeface="ＭＳ Ｐゴシック" charset="0"/>
                <a:cs typeface="Arial" panose="020B0604020202020204" pitchFamily="34" charset="0"/>
              </a:rPr>
              <a:t>Finding</a:t>
            </a:r>
            <a:r>
              <a:rPr kumimoji="0" lang="fr-FR" sz="32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3200" b="1" i="0" u="none" strike="noStrike" kern="1200" cap="none" spc="0" normalizeH="0" baseline="0" noProof="0" dirty="0" err="1">
                <a:ln>
                  <a:noFill/>
                </a:ln>
                <a:solidFill>
                  <a:srgbClr val="FF0000"/>
                </a:solidFill>
                <a:effectLst/>
                <a:uLnTx/>
                <a:uFillTx/>
                <a:latin typeface="Arial" panose="020B0604020202020204" pitchFamily="34" charset="0"/>
                <a:ea typeface="ＭＳ Ｐゴシック" charset="0"/>
                <a:cs typeface="Arial" panose="020B0604020202020204" pitchFamily="34" charset="0"/>
              </a:rPr>
              <a:t>Outliers</a:t>
            </a:r>
            <a:r>
              <a:rPr kumimoji="0" lang="fr-FR" sz="32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3200" b="1" i="0" u="none" strike="noStrike" kern="1200" cap="none" spc="0" normalizeH="0" baseline="0" noProof="0" dirty="0" err="1">
                <a:ln>
                  <a:noFill/>
                </a:ln>
                <a:solidFill>
                  <a:srgbClr val="00B050"/>
                </a:solidFill>
                <a:effectLst/>
                <a:uLnTx/>
                <a:uFillTx/>
                <a:latin typeface="Arial" panose="020B0604020202020204" pitchFamily="34" charset="0"/>
                <a:ea typeface="ＭＳ Ｐゴシック" charset="0"/>
                <a:cs typeface="Arial" panose="020B0604020202020204" pitchFamily="34" charset="0"/>
              </a:rPr>
              <a:t>using</a:t>
            </a:r>
            <a:r>
              <a:rPr kumimoji="0" lang="fr-FR" sz="32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3200" b="1" i="1" u="none" strike="noStrike" kern="1200" cap="none" spc="0" normalizeH="0" baseline="0" noProof="0" dirty="0">
                <a:ln>
                  <a:noFill/>
                </a:ln>
                <a:solidFill>
                  <a:srgbClr val="00B050"/>
                </a:solidFill>
                <a:effectLst/>
                <a:uLnTx/>
                <a:uFillTx/>
                <a:latin typeface="Arial Black" panose="020B0A04020102020204" pitchFamily="34" charset="0"/>
                <a:ea typeface="ＭＳ Ｐゴシック" charset="0"/>
                <a:cs typeface="Arial" panose="020B0604020202020204" pitchFamily="34" charset="0"/>
              </a:rPr>
              <a:t>standard </a:t>
            </a:r>
            <a:r>
              <a:rPr kumimoji="0" lang="fr-FR" sz="3200" b="1" i="1" u="none" strike="noStrike" kern="1200" cap="none" spc="0" normalizeH="0" baseline="0" noProof="0" dirty="0" err="1">
                <a:ln>
                  <a:noFill/>
                </a:ln>
                <a:solidFill>
                  <a:srgbClr val="00B050"/>
                </a:solidFill>
                <a:effectLst/>
                <a:uLnTx/>
                <a:uFillTx/>
                <a:latin typeface="Arial Black" panose="020B0A04020102020204" pitchFamily="34" charset="0"/>
                <a:ea typeface="ＭＳ Ｐゴシック" charset="0"/>
                <a:cs typeface="Arial" panose="020B0604020202020204" pitchFamily="34" charset="0"/>
              </a:rPr>
              <a:t>deviation</a:t>
            </a:r>
            <a:r>
              <a:rPr kumimoji="0" lang="fr-FR" sz="3200" b="1" i="1" u="none" strike="noStrike" kern="1200" cap="none" spc="0" normalizeH="0" baseline="0" noProof="0" dirty="0">
                <a:ln>
                  <a:noFill/>
                </a:ln>
                <a:solidFill>
                  <a:srgbClr val="00B050"/>
                </a:solidFill>
                <a:effectLst/>
                <a:uLnTx/>
                <a:uFillTx/>
                <a:latin typeface="Arial Black" panose="020B0A04020102020204" pitchFamily="34" charset="0"/>
                <a:ea typeface="ＭＳ Ｐゴシック" charset="0"/>
                <a:cs typeface="Arial" panose="020B0604020202020204" pitchFamily="34" charset="0"/>
              </a:rPr>
              <a:t> (SD)</a:t>
            </a:r>
            <a:endParaRPr lang="fr-DZ" sz="3200" dirty="0"/>
          </a:p>
        </p:txBody>
      </p:sp>
      <p:sp>
        <p:nvSpPr>
          <p:cNvPr id="4" name="Slide Number Placeholder 3">
            <a:extLst>
              <a:ext uri="{FF2B5EF4-FFF2-40B4-BE49-F238E27FC236}">
                <a16:creationId xmlns:a16="http://schemas.microsoft.com/office/drawing/2014/main" id="{A4247EF7-C52B-DBA3-1A97-B72D4BA8EE2F}"/>
              </a:ext>
            </a:extLst>
          </p:cNvPr>
          <p:cNvSpPr>
            <a:spLocks noGrp="1"/>
          </p:cNvSpPr>
          <p:nvPr>
            <p:ph type="sldNum" sz="quarter" idx="10"/>
          </p:nvPr>
        </p:nvSpPr>
        <p:spPr/>
        <p:txBody>
          <a:bodyPr/>
          <a:lstStyle/>
          <a:p>
            <a:pPr>
              <a:defRPr/>
            </a:pPr>
            <a:fld id="{326C6059-A255-C24B-AAEC-93A3405961B0}" type="slidenum">
              <a:rPr lang="en-US" smtClean="0"/>
              <a:pPr>
                <a:defRPr/>
              </a:pPr>
              <a:t>194</a:t>
            </a:fld>
            <a:endParaRPr lang="en-US" dirty="0"/>
          </a:p>
        </p:txBody>
      </p:sp>
      <p:pic>
        <p:nvPicPr>
          <p:cNvPr id="8" name="Picture 7">
            <a:extLst>
              <a:ext uri="{FF2B5EF4-FFF2-40B4-BE49-F238E27FC236}">
                <a16:creationId xmlns:a16="http://schemas.microsoft.com/office/drawing/2014/main" id="{E205CA3E-D52C-120C-0605-902DC5E905D8}"/>
              </a:ext>
            </a:extLst>
          </p:cNvPr>
          <p:cNvPicPr>
            <a:picLocks noChangeAspect="1"/>
          </p:cNvPicPr>
          <p:nvPr/>
        </p:nvPicPr>
        <p:blipFill>
          <a:blip r:embed="rId2"/>
          <a:stretch>
            <a:fillRect/>
          </a:stretch>
        </p:blipFill>
        <p:spPr>
          <a:xfrm>
            <a:off x="508808" y="1793168"/>
            <a:ext cx="11174384" cy="3620005"/>
          </a:xfrm>
          <a:prstGeom prst="rect">
            <a:avLst/>
          </a:prstGeom>
        </p:spPr>
      </p:pic>
    </p:spTree>
    <p:extLst>
      <p:ext uri="{BB962C8B-B14F-4D97-AF65-F5344CB8AC3E}">
        <p14:creationId xmlns:p14="http://schemas.microsoft.com/office/powerpoint/2010/main" val="326972319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4DA5-C3D6-1715-72BE-15364A5088E1}"/>
              </a:ext>
            </a:extLst>
          </p:cNvPr>
          <p:cNvSpPr>
            <a:spLocks noGrp="1"/>
          </p:cNvSpPr>
          <p:nvPr>
            <p:ph type="title"/>
          </p:nvPr>
        </p:nvSpPr>
        <p:spPr/>
        <p:txBody>
          <a:bodyPr/>
          <a:lstStyle/>
          <a:p>
            <a:r>
              <a:rPr kumimoji="0" lang="fr-FR" sz="3200" b="1" i="0" u="none" strike="noStrike" kern="1200" cap="none" spc="0" normalizeH="0" baseline="0" noProof="0" dirty="0" err="1">
                <a:ln>
                  <a:noFill/>
                </a:ln>
                <a:solidFill>
                  <a:srgbClr val="00B050"/>
                </a:solidFill>
                <a:effectLst/>
                <a:uLnTx/>
                <a:uFillTx/>
                <a:latin typeface="Arial" panose="020B0604020202020204" pitchFamily="34" charset="0"/>
                <a:ea typeface="ＭＳ Ｐゴシック" charset="0"/>
                <a:cs typeface="Arial" panose="020B0604020202020204" pitchFamily="34" charset="0"/>
              </a:rPr>
              <a:t>Finding</a:t>
            </a:r>
            <a:r>
              <a:rPr kumimoji="0" lang="fr-FR" sz="32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3200" b="1" i="0" u="none" strike="noStrike" kern="1200" cap="none" spc="0" normalizeH="0" baseline="0" noProof="0" dirty="0" err="1">
                <a:ln>
                  <a:noFill/>
                </a:ln>
                <a:solidFill>
                  <a:srgbClr val="FF0000"/>
                </a:solidFill>
                <a:effectLst/>
                <a:uLnTx/>
                <a:uFillTx/>
                <a:latin typeface="Arial" panose="020B0604020202020204" pitchFamily="34" charset="0"/>
                <a:ea typeface="ＭＳ Ｐゴシック" charset="0"/>
                <a:cs typeface="Arial" panose="020B0604020202020204" pitchFamily="34" charset="0"/>
              </a:rPr>
              <a:t>Outliers</a:t>
            </a:r>
            <a:r>
              <a:rPr kumimoji="0" lang="fr-FR" sz="32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3200" b="1" i="0" u="none" strike="noStrike" kern="1200" cap="none" spc="0" normalizeH="0" baseline="0" noProof="0" dirty="0" err="1">
                <a:ln>
                  <a:noFill/>
                </a:ln>
                <a:solidFill>
                  <a:srgbClr val="00B050"/>
                </a:solidFill>
                <a:effectLst/>
                <a:uLnTx/>
                <a:uFillTx/>
                <a:latin typeface="Arial" panose="020B0604020202020204" pitchFamily="34" charset="0"/>
                <a:ea typeface="ＭＳ Ｐゴシック" charset="0"/>
                <a:cs typeface="Arial" panose="020B0604020202020204" pitchFamily="34" charset="0"/>
              </a:rPr>
              <a:t>using</a:t>
            </a:r>
            <a:r>
              <a:rPr kumimoji="0" lang="fr-FR" sz="3200" b="1" i="0" u="none" strike="noStrike" kern="1200" cap="none" spc="0" normalizeH="0" baseline="0" noProof="0" dirty="0">
                <a:ln>
                  <a:noFill/>
                </a:ln>
                <a:solidFill>
                  <a:srgbClr val="00B050"/>
                </a:solidFill>
                <a:effectLst/>
                <a:uLnTx/>
                <a:uFillTx/>
                <a:latin typeface="Arial" panose="020B0604020202020204" pitchFamily="34" charset="0"/>
                <a:ea typeface="ＭＳ Ｐゴシック" charset="0"/>
                <a:cs typeface="Arial" panose="020B0604020202020204" pitchFamily="34" charset="0"/>
              </a:rPr>
              <a:t> </a:t>
            </a:r>
            <a:r>
              <a:rPr kumimoji="0" lang="fr-FR" sz="3200" b="1" i="1" u="none" strike="noStrike" kern="1200" cap="none" spc="0" normalizeH="0" baseline="0" noProof="0" dirty="0">
                <a:ln>
                  <a:noFill/>
                </a:ln>
                <a:solidFill>
                  <a:srgbClr val="00B050"/>
                </a:solidFill>
                <a:effectLst/>
                <a:uLnTx/>
                <a:uFillTx/>
                <a:latin typeface="Arial Black" panose="020B0A04020102020204" pitchFamily="34" charset="0"/>
                <a:ea typeface="ＭＳ Ｐゴシック" charset="0"/>
                <a:cs typeface="Arial" panose="020B0604020202020204" pitchFamily="34" charset="0"/>
              </a:rPr>
              <a:t>standard </a:t>
            </a:r>
            <a:r>
              <a:rPr kumimoji="0" lang="fr-FR" sz="3200" b="1" i="1" u="none" strike="noStrike" kern="1200" cap="none" spc="0" normalizeH="0" baseline="0" noProof="0" dirty="0" err="1">
                <a:ln>
                  <a:noFill/>
                </a:ln>
                <a:solidFill>
                  <a:srgbClr val="00B050"/>
                </a:solidFill>
                <a:effectLst/>
                <a:uLnTx/>
                <a:uFillTx/>
                <a:latin typeface="Arial Black" panose="020B0A04020102020204" pitchFamily="34" charset="0"/>
                <a:ea typeface="ＭＳ Ｐゴシック" charset="0"/>
                <a:cs typeface="Arial" panose="020B0604020202020204" pitchFamily="34" charset="0"/>
              </a:rPr>
              <a:t>deviation</a:t>
            </a:r>
            <a:r>
              <a:rPr kumimoji="0" lang="fr-FR" sz="3200" b="1" i="1" u="none" strike="noStrike" kern="1200" cap="none" spc="0" normalizeH="0" baseline="0" noProof="0" dirty="0">
                <a:ln>
                  <a:noFill/>
                </a:ln>
                <a:solidFill>
                  <a:srgbClr val="00B050"/>
                </a:solidFill>
                <a:effectLst/>
                <a:uLnTx/>
                <a:uFillTx/>
                <a:latin typeface="Arial Black" panose="020B0A04020102020204" pitchFamily="34" charset="0"/>
                <a:ea typeface="ＭＳ Ｐゴシック" charset="0"/>
                <a:cs typeface="Arial" panose="020B0604020202020204" pitchFamily="34" charset="0"/>
              </a:rPr>
              <a:t> (SD)</a:t>
            </a:r>
            <a:endParaRPr lang="fr-DZ" sz="3200" dirty="0"/>
          </a:p>
        </p:txBody>
      </p:sp>
      <p:sp>
        <p:nvSpPr>
          <p:cNvPr id="3" name="Content Placeholder 2">
            <a:extLst>
              <a:ext uri="{FF2B5EF4-FFF2-40B4-BE49-F238E27FC236}">
                <a16:creationId xmlns:a16="http://schemas.microsoft.com/office/drawing/2014/main" id="{356C46C8-556B-A70A-155B-028899D0CC37}"/>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77271849-940B-8484-DB20-81EA846BAE3C}"/>
              </a:ext>
            </a:extLst>
          </p:cNvPr>
          <p:cNvSpPr>
            <a:spLocks noGrp="1"/>
          </p:cNvSpPr>
          <p:nvPr>
            <p:ph type="sldNum" sz="quarter" idx="10"/>
          </p:nvPr>
        </p:nvSpPr>
        <p:spPr/>
        <p:txBody>
          <a:bodyPr/>
          <a:lstStyle/>
          <a:p>
            <a:pPr>
              <a:defRPr/>
            </a:pPr>
            <a:fld id="{326C6059-A255-C24B-AAEC-93A3405961B0}" type="slidenum">
              <a:rPr lang="en-US" smtClean="0"/>
              <a:pPr>
                <a:defRPr/>
              </a:pPr>
              <a:t>195</a:t>
            </a:fld>
            <a:endParaRPr lang="en-US" dirty="0"/>
          </a:p>
        </p:txBody>
      </p:sp>
      <p:pic>
        <p:nvPicPr>
          <p:cNvPr id="6" name="Picture 5">
            <a:extLst>
              <a:ext uri="{FF2B5EF4-FFF2-40B4-BE49-F238E27FC236}">
                <a16:creationId xmlns:a16="http://schemas.microsoft.com/office/drawing/2014/main" id="{FA18A6D4-312F-7736-A54B-9F946382FDCB}"/>
              </a:ext>
            </a:extLst>
          </p:cNvPr>
          <p:cNvPicPr>
            <a:picLocks noChangeAspect="1"/>
          </p:cNvPicPr>
          <p:nvPr/>
        </p:nvPicPr>
        <p:blipFill>
          <a:blip r:embed="rId2"/>
          <a:stretch>
            <a:fillRect/>
          </a:stretch>
        </p:blipFill>
        <p:spPr>
          <a:xfrm>
            <a:off x="609600" y="1388282"/>
            <a:ext cx="10850489" cy="4906060"/>
          </a:xfrm>
          <a:prstGeom prst="rect">
            <a:avLst/>
          </a:prstGeom>
        </p:spPr>
      </p:pic>
    </p:spTree>
    <p:extLst>
      <p:ext uri="{BB962C8B-B14F-4D97-AF65-F5344CB8AC3E}">
        <p14:creationId xmlns:p14="http://schemas.microsoft.com/office/powerpoint/2010/main" val="7588207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00BD-392C-7EBB-00C2-3C348773280C}"/>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Feature</a:t>
            </a:r>
            <a:r>
              <a:rPr lang="fr-FR" dirty="0">
                <a:latin typeface="Arial" panose="020B0604020202020204" pitchFamily="34" charset="0"/>
                <a:cs typeface="Arial" panose="020B0604020202020204" pitchFamily="34" charset="0"/>
              </a:rPr>
              <a:t> engineering </a:t>
            </a:r>
            <a:r>
              <a:rPr lang="fr-FR" dirty="0" err="1">
                <a:latin typeface="Arial" panose="020B0604020202020204" pitchFamily="34" charset="0"/>
                <a:cs typeface="Arial" panose="020B0604020202020204" pitchFamily="34" charset="0"/>
              </a:rPr>
              <a:t>methods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1CDBD1B-A4AB-4F40-E619-B143B117E0B5}"/>
              </a:ext>
            </a:extLst>
          </p:cNvPr>
          <p:cNvSpPr>
            <a:spLocks noGrp="1"/>
          </p:cNvSpPr>
          <p:nvPr>
            <p:ph type="sldNum" sz="quarter" idx="10"/>
          </p:nvPr>
        </p:nvSpPr>
        <p:spPr/>
        <p:txBody>
          <a:bodyPr/>
          <a:lstStyle/>
          <a:p>
            <a:pPr>
              <a:defRPr/>
            </a:pPr>
            <a:fld id="{326C6059-A255-C24B-AAEC-93A3405961B0}" type="slidenum">
              <a:rPr lang="en-US" smtClean="0"/>
              <a:pPr>
                <a:defRPr/>
              </a:pPr>
              <a:t>196</a:t>
            </a:fld>
            <a:endParaRPr lang="en-US" dirty="0"/>
          </a:p>
        </p:txBody>
      </p:sp>
      <p:pic>
        <p:nvPicPr>
          <p:cNvPr id="6" name="Picture 5">
            <a:extLst>
              <a:ext uri="{FF2B5EF4-FFF2-40B4-BE49-F238E27FC236}">
                <a16:creationId xmlns:a16="http://schemas.microsoft.com/office/drawing/2014/main" id="{DDA42D2E-34A5-458F-1BF4-048D4AFBC3AE}"/>
              </a:ext>
            </a:extLst>
          </p:cNvPr>
          <p:cNvPicPr>
            <a:picLocks noChangeAspect="1"/>
          </p:cNvPicPr>
          <p:nvPr/>
        </p:nvPicPr>
        <p:blipFill>
          <a:blip r:embed="rId2"/>
          <a:stretch>
            <a:fillRect/>
          </a:stretch>
        </p:blipFill>
        <p:spPr>
          <a:xfrm>
            <a:off x="127754" y="2150457"/>
            <a:ext cx="11936491" cy="3391373"/>
          </a:xfrm>
          <a:prstGeom prst="rect">
            <a:avLst/>
          </a:prstGeom>
        </p:spPr>
      </p:pic>
      <p:sp>
        <p:nvSpPr>
          <p:cNvPr id="3" name="Oval 2">
            <a:extLst>
              <a:ext uri="{FF2B5EF4-FFF2-40B4-BE49-F238E27FC236}">
                <a16:creationId xmlns:a16="http://schemas.microsoft.com/office/drawing/2014/main" id="{B8F4375B-ECB5-DCD8-B57B-A5C673C408E4}"/>
              </a:ext>
            </a:extLst>
          </p:cNvPr>
          <p:cNvSpPr/>
          <p:nvPr/>
        </p:nvSpPr>
        <p:spPr>
          <a:xfrm>
            <a:off x="4920343" y="2786743"/>
            <a:ext cx="2627086" cy="2583543"/>
          </a:xfrm>
          <a:prstGeom prst="ellipse">
            <a:avLst/>
          </a:prstGeom>
          <a:noFill/>
          <a:ln w="7620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Tree>
    <p:extLst>
      <p:ext uri="{BB962C8B-B14F-4D97-AF65-F5344CB8AC3E}">
        <p14:creationId xmlns:p14="http://schemas.microsoft.com/office/powerpoint/2010/main" val="291048768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BF3E4-1F17-A825-01EF-44FB1DAC0644}"/>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Feature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Encoding</a:t>
            </a:r>
            <a:br>
              <a:rPr lang="fr-FR" dirty="0">
                <a:latin typeface="Arial" panose="020B0604020202020204" pitchFamily="34" charset="0"/>
                <a:cs typeface="Arial" panose="020B0604020202020204" pitchFamily="34" charset="0"/>
              </a:rPr>
            </a:b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A3871C0-7CFD-731E-FAE3-BD38517F8CE9}"/>
              </a:ext>
            </a:extLst>
          </p:cNvPr>
          <p:cNvSpPr>
            <a:spLocks noGrp="1"/>
          </p:cNvSpPr>
          <p:nvPr>
            <p:ph type="sldNum" sz="quarter" idx="10"/>
          </p:nvPr>
        </p:nvSpPr>
        <p:spPr/>
        <p:txBody>
          <a:bodyPr/>
          <a:lstStyle/>
          <a:p>
            <a:pPr>
              <a:defRPr/>
            </a:pPr>
            <a:fld id="{326C6059-A255-C24B-AAEC-93A3405961B0}" type="slidenum">
              <a:rPr lang="en-US" smtClean="0"/>
              <a:pPr>
                <a:defRPr/>
              </a:pPr>
              <a:t>197</a:t>
            </a:fld>
            <a:endParaRPr lang="en-US" dirty="0"/>
          </a:p>
        </p:txBody>
      </p:sp>
      <p:pic>
        <p:nvPicPr>
          <p:cNvPr id="6" name="Picture 5">
            <a:extLst>
              <a:ext uri="{FF2B5EF4-FFF2-40B4-BE49-F238E27FC236}">
                <a16:creationId xmlns:a16="http://schemas.microsoft.com/office/drawing/2014/main" id="{7E93C55E-1F5F-8A95-65E4-BA8BBBF90A8A}"/>
              </a:ext>
            </a:extLst>
          </p:cNvPr>
          <p:cNvPicPr>
            <a:picLocks noChangeAspect="1"/>
          </p:cNvPicPr>
          <p:nvPr/>
        </p:nvPicPr>
        <p:blipFill>
          <a:blip r:embed="rId2"/>
          <a:stretch>
            <a:fillRect/>
          </a:stretch>
        </p:blipFill>
        <p:spPr>
          <a:xfrm>
            <a:off x="609600" y="1772765"/>
            <a:ext cx="10433811" cy="4178091"/>
          </a:xfrm>
          <a:prstGeom prst="rect">
            <a:avLst/>
          </a:prstGeom>
        </p:spPr>
      </p:pic>
    </p:spTree>
    <p:extLst>
      <p:ext uri="{BB962C8B-B14F-4D97-AF65-F5344CB8AC3E}">
        <p14:creationId xmlns:p14="http://schemas.microsoft.com/office/powerpoint/2010/main" val="283000257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7F1D-4D07-0763-A2D5-33178D5649D7}"/>
              </a:ext>
            </a:extLst>
          </p:cNvPr>
          <p:cNvSpPr>
            <a:spLocks noGrp="1"/>
          </p:cNvSpPr>
          <p:nvPr>
            <p:ph type="title"/>
          </p:nvPr>
        </p:nvSpPr>
        <p:spPr/>
        <p:txBody>
          <a:bodyPr/>
          <a:lstStyle/>
          <a:p>
            <a:r>
              <a:rPr lang="fr-FR" dirty="0"/>
              <a:t>Types de variables</a:t>
            </a:r>
            <a:br>
              <a:rPr lang="fr-FR" dirty="0"/>
            </a:br>
            <a:endParaRPr lang="fr-DZ" dirty="0"/>
          </a:p>
        </p:txBody>
      </p:sp>
      <p:sp>
        <p:nvSpPr>
          <p:cNvPr id="4" name="Slide Number Placeholder 3">
            <a:extLst>
              <a:ext uri="{FF2B5EF4-FFF2-40B4-BE49-F238E27FC236}">
                <a16:creationId xmlns:a16="http://schemas.microsoft.com/office/drawing/2014/main" id="{B5F6D2E1-8BD6-7F83-8E94-824F9128D2A6}"/>
              </a:ext>
            </a:extLst>
          </p:cNvPr>
          <p:cNvSpPr>
            <a:spLocks noGrp="1"/>
          </p:cNvSpPr>
          <p:nvPr>
            <p:ph type="sldNum" sz="quarter" idx="10"/>
          </p:nvPr>
        </p:nvSpPr>
        <p:spPr/>
        <p:txBody>
          <a:bodyPr/>
          <a:lstStyle/>
          <a:p>
            <a:pPr>
              <a:defRPr/>
            </a:pPr>
            <a:fld id="{326C6059-A255-C24B-AAEC-93A3405961B0}" type="slidenum">
              <a:rPr lang="en-US" smtClean="0"/>
              <a:pPr>
                <a:defRPr/>
              </a:pPr>
              <a:t>198</a:t>
            </a:fld>
            <a:endParaRPr lang="en-US" dirty="0"/>
          </a:p>
        </p:txBody>
      </p:sp>
      <p:sp>
        <p:nvSpPr>
          <p:cNvPr id="5" name="Text Box 9">
            <a:extLst>
              <a:ext uri="{FF2B5EF4-FFF2-40B4-BE49-F238E27FC236}">
                <a16:creationId xmlns:a16="http://schemas.microsoft.com/office/drawing/2014/main" id="{E9D67D1B-465A-72A8-028A-B78A4F30CAF7}"/>
              </a:ext>
            </a:extLst>
          </p:cNvPr>
          <p:cNvSpPr txBox="1">
            <a:spLocks noChangeArrowheads="1"/>
          </p:cNvSpPr>
          <p:nvPr/>
        </p:nvSpPr>
        <p:spPr bwMode="auto">
          <a:xfrm>
            <a:off x="2135189" y="3289301"/>
            <a:ext cx="16049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6666"/>
              </a:buClr>
              <a:buSzPct val="130000"/>
              <a:buFont typeface="Wingdings 2" panose="05020102010507070707" pitchFamily="18" charset="2"/>
              <a:buChar char=""/>
              <a:tabLst/>
              <a:defRPr/>
            </a:pPr>
            <a:r>
              <a:rPr kumimoji="0" lang="fr-FR"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Binaires</a:t>
            </a:r>
            <a:endParaRPr kumimoji="0" lang="en-US" altLang="fr-FR" sz="24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6" name="Text Box 10">
            <a:extLst>
              <a:ext uri="{FF2B5EF4-FFF2-40B4-BE49-F238E27FC236}">
                <a16:creationId xmlns:a16="http://schemas.microsoft.com/office/drawing/2014/main" id="{DB195B68-37A8-7401-1C06-4E1D0D86D84F}"/>
              </a:ext>
            </a:extLst>
          </p:cNvPr>
          <p:cNvSpPr txBox="1">
            <a:spLocks noChangeArrowheads="1"/>
          </p:cNvSpPr>
          <p:nvPr/>
        </p:nvSpPr>
        <p:spPr bwMode="auto">
          <a:xfrm>
            <a:off x="2135189" y="4130676"/>
            <a:ext cx="2324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6666"/>
              </a:buClr>
              <a:buSzPct val="130000"/>
              <a:buFont typeface="Wingdings 2" panose="05020102010507070707" pitchFamily="18" charset="2"/>
              <a:buChar char=""/>
              <a:tabLst/>
              <a:defRPr/>
            </a:pPr>
            <a:r>
              <a:rPr kumimoji="0" lang="fr-FR"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Catégoriques</a:t>
            </a:r>
            <a:endPar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 name="Text Box 11">
            <a:extLst>
              <a:ext uri="{FF2B5EF4-FFF2-40B4-BE49-F238E27FC236}">
                <a16:creationId xmlns:a16="http://schemas.microsoft.com/office/drawing/2014/main" id="{CDED0157-0EE7-2A68-EBDB-7FBC5F70F3A4}"/>
              </a:ext>
            </a:extLst>
          </p:cNvPr>
          <p:cNvSpPr txBox="1">
            <a:spLocks noChangeArrowheads="1"/>
          </p:cNvSpPr>
          <p:nvPr/>
        </p:nvSpPr>
        <p:spPr bwMode="auto">
          <a:xfrm>
            <a:off x="2135188" y="2427289"/>
            <a:ext cx="21531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6666"/>
              </a:buClr>
              <a:buSzPct val="130000"/>
              <a:buFont typeface="Wingdings 2" panose="05020102010507070707" pitchFamily="18" charset="2"/>
              <a:buChar char=""/>
              <a:tabLst/>
              <a:defRPr/>
            </a:pPr>
            <a:r>
              <a:rPr kumimoji="0" lang="fr-FR"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Numériques</a:t>
            </a:r>
            <a:endPar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 name="Text Box 13">
            <a:extLst>
              <a:ext uri="{FF2B5EF4-FFF2-40B4-BE49-F238E27FC236}">
                <a16:creationId xmlns:a16="http://schemas.microsoft.com/office/drawing/2014/main" id="{FD3B1BF4-C656-B7D6-A3C2-0D78B343FE52}"/>
              </a:ext>
            </a:extLst>
          </p:cNvPr>
          <p:cNvSpPr txBox="1">
            <a:spLocks noChangeArrowheads="1"/>
          </p:cNvSpPr>
          <p:nvPr/>
        </p:nvSpPr>
        <p:spPr bwMode="auto">
          <a:xfrm>
            <a:off x="2135189" y="5019676"/>
            <a:ext cx="18101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
                <a:srgbClr val="336666"/>
              </a:buClr>
              <a:buSzPct val="130000"/>
              <a:buFont typeface="Wingdings 2" panose="05020102010507070707" pitchFamily="18" charset="2"/>
              <a:buChar char=""/>
              <a:tabLst/>
              <a:defRPr/>
            </a:pPr>
            <a:r>
              <a:rPr kumimoji="0" lang="fr-FR"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 Ordinales</a:t>
            </a:r>
            <a:endParaRPr kumimoji="0" lang="en-US" altLang="fr-FR"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 name="Text Box 16">
            <a:extLst>
              <a:ext uri="{FF2B5EF4-FFF2-40B4-BE49-F238E27FC236}">
                <a16:creationId xmlns:a16="http://schemas.microsoft.com/office/drawing/2014/main" id="{6061D121-13D4-8679-8E47-AF31660AFBA7}"/>
              </a:ext>
            </a:extLst>
          </p:cNvPr>
          <p:cNvSpPr txBox="1">
            <a:spLocks noChangeArrowheads="1"/>
          </p:cNvSpPr>
          <p:nvPr/>
        </p:nvSpPr>
        <p:spPr bwMode="auto">
          <a:xfrm>
            <a:off x="4295775" y="4160839"/>
            <a:ext cx="41290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2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rPr>
              <a:t>(Couleur, Situation familiale, …)</a:t>
            </a:r>
          </a:p>
        </p:txBody>
      </p:sp>
      <p:sp>
        <p:nvSpPr>
          <p:cNvPr id="10" name="Text Box 18">
            <a:extLst>
              <a:ext uri="{FF2B5EF4-FFF2-40B4-BE49-F238E27FC236}">
                <a16:creationId xmlns:a16="http://schemas.microsoft.com/office/drawing/2014/main" id="{3711DBA5-56D6-FD5D-ED58-7F4726DF6459}"/>
              </a:ext>
            </a:extLst>
          </p:cNvPr>
          <p:cNvSpPr txBox="1">
            <a:spLocks noChangeArrowheads="1"/>
          </p:cNvSpPr>
          <p:nvPr/>
        </p:nvSpPr>
        <p:spPr bwMode="auto">
          <a:xfrm>
            <a:off x="4151314" y="2462214"/>
            <a:ext cx="2327275"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2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rPr>
              <a:t>(Poids, Taille, …)</a:t>
            </a:r>
          </a:p>
        </p:txBody>
      </p:sp>
      <p:sp>
        <p:nvSpPr>
          <p:cNvPr id="11" name="Text Box 20">
            <a:extLst>
              <a:ext uri="{FF2B5EF4-FFF2-40B4-BE49-F238E27FC236}">
                <a16:creationId xmlns:a16="http://schemas.microsoft.com/office/drawing/2014/main" id="{32096AA7-DDD5-2C58-FE45-67BAD22D4898}"/>
              </a:ext>
            </a:extLst>
          </p:cNvPr>
          <p:cNvSpPr txBox="1">
            <a:spLocks noChangeArrowheads="1"/>
          </p:cNvSpPr>
          <p:nvPr/>
        </p:nvSpPr>
        <p:spPr bwMode="auto">
          <a:xfrm>
            <a:off x="3779839" y="5035551"/>
            <a:ext cx="629210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2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rPr>
              <a:t>(Résultat d’un concours, Qualité d’un produit, …)</a:t>
            </a:r>
          </a:p>
        </p:txBody>
      </p:sp>
    </p:spTree>
    <p:extLst>
      <p:ext uri="{BB962C8B-B14F-4D97-AF65-F5344CB8AC3E}">
        <p14:creationId xmlns:p14="http://schemas.microsoft.com/office/powerpoint/2010/main" val="418029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heckerboard(across)">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C0DD-5319-99DD-B46B-EA73D0A34528}"/>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Transformer les données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ED26AEC-F0B8-76A0-EEF2-3BD711059DF3}"/>
              </a:ext>
            </a:extLst>
          </p:cNvPr>
          <p:cNvSpPr>
            <a:spLocks noGrp="1"/>
          </p:cNvSpPr>
          <p:nvPr>
            <p:ph type="sldNum" sz="quarter" idx="10"/>
          </p:nvPr>
        </p:nvSpPr>
        <p:spPr/>
        <p:txBody>
          <a:bodyPr/>
          <a:lstStyle/>
          <a:p>
            <a:pPr>
              <a:defRPr/>
            </a:pPr>
            <a:fld id="{326C6059-A255-C24B-AAEC-93A3405961B0}" type="slidenum">
              <a:rPr lang="en-US" smtClean="0"/>
              <a:pPr>
                <a:defRPr/>
              </a:pPr>
              <a:t>199</a:t>
            </a:fld>
            <a:endParaRPr lang="en-US" dirty="0"/>
          </a:p>
        </p:txBody>
      </p:sp>
      <p:sp>
        <p:nvSpPr>
          <p:cNvPr id="5" name="Rectangle 5">
            <a:extLst>
              <a:ext uri="{FF2B5EF4-FFF2-40B4-BE49-F238E27FC236}">
                <a16:creationId xmlns:a16="http://schemas.microsoft.com/office/drawing/2014/main" id="{97EE905B-CCE8-ED80-FF44-B2C54F9F6F78}"/>
              </a:ext>
            </a:extLst>
          </p:cNvPr>
          <p:cNvSpPr>
            <a:spLocks noChangeArrowheads="1"/>
          </p:cNvSpPr>
          <p:nvPr/>
        </p:nvSpPr>
        <p:spPr bwMode="auto">
          <a:xfrm>
            <a:off x="1402837" y="1305349"/>
            <a:ext cx="82296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fontAlgn="base" hangingPunct="0">
              <a:spcBef>
                <a:spcPct val="50000"/>
              </a:spcBef>
              <a:spcAft>
                <a:spcPct val="0"/>
              </a:spcAft>
              <a:defRPr/>
            </a:pPr>
            <a:r>
              <a:rPr lang="en-GB" sz="3200" dirty="0">
                <a:solidFill>
                  <a:srgbClr val="FF0000"/>
                </a:solidFill>
                <a:effectLst>
                  <a:outerShdw blurRad="38100" dist="38100" dir="2700000" algn="tl">
                    <a:srgbClr val="C0C0C0"/>
                  </a:outerShdw>
                </a:effectLst>
                <a:latin typeface="Arial" panose="020B0604020202020204" pitchFamily="34" charset="0"/>
              </a:rPr>
              <a:t>Le </a:t>
            </a:r>
            <a:r>
              <a:rPr lang="en-GB" sz="3200" dirty="0" err="1">
                <a:solidFill>
                  <a:srgbClr val="FF0000"/>
                </a:solidFill>
                <a:effectLst>
                  <a:outerShdw blurRad="38100" dist="38100" dir="2700000" algn="tl">
                    <a:srgbClr val="C0C0C0"/>
                  </a:outerShdw>
                </a:effectLst>
                <a:latin typeface="Arial" panose="020B0604020202020204" pitchFamily="34" charset="0"/>
              </a:rPr>
              <a:t>Codage</a:t>
            </a:r>
            <a:r>
              <a:rPr lang="en-GB" sz="3200" dirty="0">
                <a:solidFill>
                  <a:srgbClr val="FF0000"/>
                </a:solidFill>
                <a:effectLst>
                  <a:outerShdw blurRad="38100" dist="38100" dir="2700000" algn="tl">
                    <a:srgbClr val="C0C0C0"/>
                  </a:outerShdw>
                </a:effectLst>
                <a:latin typeface="Arial" panose="020B0604020202020204" pitchFamily="34" charset="0"/>
              </a:rPr>
              <a:t> </a:t>
            </a:r>
            <a:r>
              <a:rPr lang="en-GB" sz="3200" dirty="0" err="1">
                <a:solidFill>
                  <a:srgbClr val="FF0000"/>
                </a:solidFill>
                <a:effectLst>
                  <a:outerShdw blurRad="38100" dist="38100" dir="2700000" algn="tl">
                    <a:srgbClr val="C0C0C0"/>
                  </a:outerShdw>
                </a:effectLst>
                <a:latin typeface="Arial" panose="020B0604020202020204" pitchFamily="34" charset="0"/>
              </a:rPr>
              <a:t>doit</a:t>
            </a:r>
            <a:r>
              <a:rPr lang="en-GB" sz="3200" dirty="0">
                <a:solidFill>
                  <a:srgbClr val="FF0000"/>
                </a:solidFill>
                <a:effectLst>
                  <a:outerShdw blurRad="38100" dist="38100" dir="2700000" algn="tl">
                    <a:srgbClr val="C0C0C0"/>
                  </a:outerShdw>
                </a:effectLst>
                <a:latin typeface="Arial" panose="020B0604020202020204" pitchFamily="34" charset="0"/>
              </a:rPr>
              <a:t> preserver les relations  </a:t>
            </a:r>
          </a:p>
        </p:txBody>
      </p:sp>
      <p:sp>
        <p:nvSpPr>
          <p:cNvPr id="6" name="Text Box 11">
            <a:extLst>
              <a:ext uri="{FF2B5EF4-FFF2-40B4-BE49-F238E27FC236}">
                <a16:creationId xmlns:a16="http://schemas.microsoft.com/office/drawing/2014/main" id="{F2622BAD-BA21-53CB-7A97-65F0E40A6A89}"/>
              </a:ext>
            </a:extLst>
          </p:cNvPr>
          <p:cNvSpPr txBox="1">
            <a:spLocks noChangeArrowheads="1"/>
          </p:cNvSpPr>
          <p:nvPr/>
        </p:nvSpPr>
        <p:spPr bwMode="auto">
          <a:xfrm>
            <a:off x="1509199" y="1860974"/>
            <a:ext cx="7945438" cy="397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base">
              <a:lnSpc>
                <a:spcPct val="150000"/>
              </a:lnSpc>
              <a:spcBef>
                <a:spcPct val="0"/>
              </a:spcBef>
              <a:spcAft>
                <a:spcPct val="0"/>
              </a:spcAft>
              <a:buClr>
                <a:srgbClr val="000000"/>
              </a:buClr>
              <a:buSzPct val="130000"/>
              <a:buFont typeface="Wingdings 2" panose="05020102010507070707" pitchFamily="18" charset="2"/>
              <a:buChar char=""/>
            </a:pPr>
            <a:r>
              <a:rPr lang="fr-FR" altLang="fr-FR" sz="2400" dirty="0">
                <a:solidFill>
                  <a:srgbClr val="000000"/>
                </a:solidFill>
                <a:cs typeface="Arial" panose="020B0604020202020204" pitchFamily="34" charset="0"/>
              </a:rPr>
              <a:t> Codage Binaire: 0,1</a:t>
            </a:r>
          </a:p>
          <a:p>
            <a:pPr lvl="1" fontAlgn="base">
              <a:lnSpc>
                <a:spcPct val="150000"/>
              </a:lnSpc>
              <a:spcBef>
                <a:spcPct val="0"/>
              </a:spcBef>
              <a:spcAft>
                <a:spcPct val="0"/>
              </a:spcAft>
              <a:buClr>
                <a:srgbClr val="000000"/>
              </a:buClr>
              <a:buSzPct val="130000"/>
              <a:buFont typeface="Wingdings 2" panose="05020102010507070707" pitchFamily="18" charset="2"/>
              <a:buChar char=""/>
            </a:pPr>
            <a:r>
              <a:rPr lang="fr-FR" altLang="fr-FR" sz="2000" b="1" dirty="0">
                <a:solidFill>
                  <a:srgbClr val="000000"/>
                </a:solidFill>
              </a:rPr>
              <a:t>Sexe</a:t>
            </a:r>
            <a:r>
              <a:rPr lang="fr-FR" altLang="fr-FR" sz="2000" dirty="0">
                <a:solidFill>
                  <a:srgbClr val="000000"/>
                </a:solidFill>
              </a:rPr>
              <a:t> : </a:t>
            </a:r>
            <a:r>
              <a:rPr lang="fr-FR" altLang="fr-FR" sz="2000" b="1" dirty="0">
                <a:solidFill>
                  <a:srgbClr val="000000"/>
                </a:solidFill>
              </a:rPr>
              <a:t>M-F</a:t>
            </a:r>
          </a:p>
          <a:p>
            <a:pPr fontAlgn="base">
              <a:lnSpc>
                <a:spcPct val="150000"/>
              </a:lnSpc>
              <a:spcBef>
                <a:spcPct val="0"/>
              </a:spcBef>
              <a:spcAft>
                <a:spcPct val="0"/>
              </a:spcAft>
              <a:buClr>
                <a:srgbClr val="000000"/>
              </a:buClr>
              <a:buSzPct val="130000"/>
              <a:buFont typeface="Wingdings 2" panose="05020102010507070707" pitchFamily="18" charset="2"/>
              <a:buChar char=""/>
            </a:pPr>
            <a:r>
              <a:rPr lang="fr-FR" altLang="fr-FR" sz="2400" dirty="0">
                <a:solidFill>
                  <a:srgbClr val="000000"/>
                </a:solidFill>
                <a:cs typeface="Arial" panose="020B0604020202020204" pitchFamily="34" charset="0"/>
              </a:rPr>
              <a:t> Codage simple : 1,2,3  </a:t>
            </a:r>
            <a:r>
              <a:rPr lang="fr-FR" altLang="fr-FR" sz="2400" dirty="0">
                <a:solidFill>
                  <a:srgbClr val="000000"/>
                </a:solidFill>
                <a:cs typeface="Arial" panose="020B0604020202020204" pitchFamily="34" charset="0"/>
                <a:sym typeface="Wingdings 3" panose="05040102010807070707" pitchFamily="18" charset="2"/>
              </a:rPr>
              <a:t>  L’ordre est important ??</a:t>
            </a:r>
          </a:p>
          <a:p>
            <a:pPr lvl="1" fontAlgn="base">
              <a:lnSpc>
                <a:spcPct val="150000"/>
              </a:lnSpc>
              <a:spcBef>
                <a:spcPct val="0"/>
              </a:spcBef>
              <a:spcAft>
                <a:spcPct val="0"/>
              </a:spcAft>
              <a:buClr>
                <a:srgbClr val="000000"/>
              </a:buClr>
              <a:buSzPct val="130000"/>
              <a:buFont typeface="Wingdings 2" panose="05020102010507070707" pitchFamily="18" charset="2"/>
              <a:buChar char=""/>
            </a:pPr>
            <a:r>
              <a:rPr lang="fr-FR" altLang="fr-FR" sz="2000" b="1" dirty="0">
                <a:solidFill>
                  <a:srgbClr val="000000"/>
                </a:solidFill>
              </a:rPr>
              <a:t>Taille</a:t>
            </a:r>
            <a:r>
              <a:rPr lang="fr-FR" altLang="fr-FR" sz="2000" dirty="0">
                <a:solidFill>
                  <a:srgbClr val="000000"/>
                </a:solidFill>
              </a:rPr>
              <a:t> internationale, XXS, XS, </a:t>
            </a:r>
            <a:r>
              <a:rPr lang="fr-FR" altLang="fr-FR" sz="2000" b="1" dirty="0">
                <a:solidFill>
                  <a:srgbClr val="000000"/>
                </a:solidFill>
              </a:rPr>
              <a:t>S</a:t>
            </a:r>
            <a:r>
              <a:rPr lang="fr-FR" altLang="fr-FR" sz="2000" dirty="0">
                <a:solidFill>
                  <a:srgbClr val="000000"/>
                </a:solidFill>
              </a:rPr>
              <a:t>, </a:t>
            </a:r>
            <a:r>
              <a:rPr lang="fr-FR" altLang="fr-FR" sz="2000" b="1" dirty="0">
                <a:solidFill>
                  <a:srgbClr val="000000"/>
                </a:solidFill>
              </a:rPr>
              <a:t>S</a:t>
            </a:r>
            <a:r>
              <a:rPr lang="fr-FR" altLang="fr-FR" sz="2000" dirty="0">
                <a:solidFill>
                  <a:srgbClr val="000000"/>
                </a:solidFill>
              </a:rPr>
              <a:t>/</a:t>
            </a:r>
            <a:r>
              <a:rPr lang="fr-FR" altLang="fr-FR" sz="2000" b="1" dirty="0">
                <a:solidFill>
                  <a:srgbClr val="000000"/>
                </a:solidFill>
              </a:rPr>
              <a:t>M</a:t>
            </a:r>
            <a:r>
              <a:rPr lang="fr-FR" altLang="fr-FR" sz="2000" dirty="0">
                <a:solidFill>
                  <a:srgbClr val="000000"/>
                </a:solidFill>
              </a:rPr>
              <a:t>, </a:t>
            </a:r>
            <a:r>
              <a:rPr lang="fr-FR" altLang="fr-FR" sz="2000" b="1" dirty="0">
                <a:solidFill>
                  <a:srgbClr val="000000"/>
                </a:solidFill>
              </a:rPr>
              <a:t>M</a:t>
            </a:r>
            <a:r>
              <a:rPr lang="fr-FR" altLang="fr-FR" sz="2000" dirty="0">
                <a:solidFill>
                  <a:srgbClr val="000000"/>
                </a:solidFill>
              </a:rPr>
              <a:t>, </a:t>
            </a:r>
            <a:r>
              <a:rPr lang="fr-FR" altLang="fr-FR" sz="2000" b="1" dirty="0">
                <a:solidFill>
                  <a:srgbClr val="000000"/>
                </a:solidFill>
              </a:rPr>
              <a:t>M</a:t>
            </a:r>
            <a:r>
              <a:rPr lang="fr-FR" altLang="fr-FR" sz="2000" dirty="0">
                <a:solidFill>
                  <a:srgbClr val="000000"/>
                </a:solidFill>
              </a:rPr>
              <a:t>/L</a:t>
            </a:r>
          </a:p>
          <a:p>
            <a:pPr lvl="1" fontAlgn="base">
              <a:lnSpc>
                <a:spcPct val="150000"/>
              </a:lnSpc>
              <a:spcBef>
                <a:spcPct val="0"/>
              </a:spcBef>
              <a:spcAft>
                <a:spcPct val="0"/>
              </a:spcAft>
              <a:buClr>
                <a:srgbClr val="000000"/>
              </a:buClr>
              <a:buSzPct val="130000"/>
              <a:buFont typeface="Wingdings 2" panose="05020102010507070707" pitchFamily="18" charset="2"/>
              <a:buChar char=""/>
            </a:pPr>
            <a:r>
              <a:rPr lang="en-US" altLang="fr-FR" sz="2000" dirty="0">
                <a:solidFill>
                  <a:srgbClr val="000000"/>
                </a:solidFill>
              </a:rPr>
              <a:t>risk </a:t>
            </a:r>
            <a:r>
              <a:rPr lang="en-US" altLang="fr-FR" sz="2000" b="1" dirty="0">
                <a:solidFill>
                  <a:srgbClr val="000000"/>
                </a:solidFill>
              </a:rPr>
              <a:t>levels: High</a:t>
            </a:r>
            <a:r>
              <a:rPr lang="en-US" altLang="fr-FR" sz="2000" dirty="0">
                <a:solidFill>
                  <a:srgbClr val="000000"/>
                </a:solidFill>
              </a:rPr>
              <a:t>, </a:t>
            </a:r>
            <a:r>
              <a:rPr lang="en-US" altLang="fr-FR" sz="2000" b="1" dirty="0">
                <a:solidFill>
                  <a:srgbClr val="000000"/>
                </a:solidFill>
              </a:rPr>
              <a:t>Medium</a:t>
            </a:r>
            <a:r>
              <a:rPr lang="en-US" altLang="fr-FR" sz="2000" dirty="0">
                <a:solidFill>
                  <a:srgbClr val="000000"/>
                </a:solidFill>
              </a:rPr>
              <a:t> and </a:t>
            </a:r>
            <a:r>
              <a:rPr lang="en-US" altLang="fr-FR" sz="2000" b="1" dirty="0">
                <a:solidFill>
                  <a:srgbClr val="000000"/>
                </a:solidFill>
              </a:rPr>
              <a:t>Low</a:t>
            </a:r>
            <a:r>
              <a:rPr lang="en-US" altLang="fr-FR" sz="2000" dirty="0">
                <a:solidFill>
                  <a:srgbClr val="000000"/>
                </a:solidFill>
              </a:rPr>
              <a:t>.</a:t>
            </a:r>
          </a:p>
          <a:p>
            <a:pPr fontAlgn="base">
              <a:lnSpc>
                <a:spcPct val="150000"/>
              </a:lnSpc>
              <a:spcBef>
                <a:spcPct val="0"/>
              </a:spcBef>
              <a:spcAft>
                <a:spcPct val="0"/>
              </a:spcAft>
              <a:buClr>
                <a:srgbClr val="000000"/>
              </a:buClr>
              <a:buSzPct val="130000"/>
              <a:buFont typeface="Wingdings 2" panose="05020102010507070707" pitchFamily="18" charset="2"/>
              <a:buChar char=""/>
            </a:pPr>
            <a:r>
              <a:rPr lang="en-US" altLang="fr-FR" sz="2000" b="1" dirty="0">
                <a:solidFill>
                  <a:srgbClr val="000000"/>
                </a:solidFill>
              </a:rPr>
              <a:t> One hot encoding</a:t>
            </a:r>
            <a:r>
              <a:rPr lang="en-US" altLang="fr-FR" sz="2000" dirty="0">
                <a:solidFill>
                  <a:srgbClr val="000000"/>
                </a:solidFill>
              </a:rPr>
              <a:t> is </a:t>
            </a:r>
            <a:r>
              <a:rPr lang="en-US" altLang="fr-FR" sz="2000" b="1" dirty="0">
                <a:solidFill>
                  <a:srgbClr val="000000"/>
                </a:solidFill>
              </a:rPr>
              <a:t>a</a:t>
            </a:r>
            <a:r>
              <a:rPr lang="en-US" altLang="fr-FR" sz="2000" dirty="0">
                <a:solidFill>
                  <a:srgbClr val="000000"/>
                </a:solidFill>
              </a:rPr>
              <a:t> binary representation of </a:t>
            </a:r>
            <a:r>
              <a:rPr lang="en-US" altLang="fr-FR" sz="2000" b="1" dirty="0">
                <a:solidFill>
                  <a:srgbClr val="000000"/>
                </a:solidFill>
              </a:rPr>
              <a:t>a</a:t>
            </a:r>
            <a:r>
              <a:rPr lang="en-US" altLang="fr-FR" sz="2000" dirty="0">
                <a:solidFill>
                  <a:srgbClr val="000000"/>
                </a:solidFill>
              </a:rPr>
              <a:t> categorical data</a:t>
            </a:r>
            <a:endParaRPr lang="fr-FR" altLang="fr-FR" sz="2000" dirty="0">
              <a:solidFill>
                <a:srgbClr val="000000"/>
              </a:solidFill>
            </a:endParaRPr>
          </a:p>
          <a:p>
            <a:pPr fontAlgn="base">
              <a:lnSpc>
                <a:spcPct val="150000"/>
              </a:lnSpc>
              <a:spcBef>
                <a:spcPct val="0"/>
              </a:spcBef>
              <a:spcAft>
                <a:spcPct val="0"/>
              </a:spcAft>
              <a:buClr>
                <a:srgbClr val="000000"/>
              </a:buClr>
              <a:buSzPct val="130000"/>
              <a:buFont typeface="Wingdings 2" panose="05020102010507070707" pitchFamily="18" charset="2"/>
              <a:buChar char=""/>
            </a:pPr>
            <a:endParaRPr lang="fr-FR" altLang="fr-FR" sz="2400" dirty="0">
              <a:solidFill>
                <a:srgbClr val="000000"/>
              </a:solidFill>
              <a:cs typeface="Arial" panose="020B0604020202020204" pitchFamily="34" charset="0"/>
              <a:sym typeface="Wingdings 3" panose="05040102010807070707" pitchFamily="18" charset="2"/>
            </a:endParaRPr>
          </a:p>
          <a:p>
            <a:pPr fontAlgn="base">
              <a:spcBef>
                <a:spcPct val="0"/>
              </a:spcBef>
              <a:spcAft>
                <a:spcPct val="0"/>
              </a:spcAft>
              <a:buClr>
                <a:srgbClr val="000000"/>
              </a:buClr>
              <a:buSzPct val="130000"/>
              <a:buFont typeface="Wingdings 2" panose="05020102010507070707" pitchFamily="18" charset="2"/>
              <a:buChar char=""/>
            </a:pPr>
            <a:endParaRPr lang="en-US" altLang="fr-FR" sz="2400" dirty="0">
              <a:solidFill>
                <a:srgbClr val="000000"/>
              </a:solidFill>
              <a:cs typeface="Arial" panose="020B0604020202020204" pitchFamily="34" charset="0"/>
            </a:endParaRPr>
          </a:p>
        </p:txBody>
      </p:sp>
      <p:pic>
        <p:nvPicPr>
          <p:cNvPr id="7" name="Image 1">
            <a:extLst>
              <a:ext uri="{FF2B5EF4-FFF2-40B4-BE49-F238E27FC236}">
                <a16:creationId xmlns:a16="http://schemas.microsoft.com/office/drawing/2014/main" id="{039EED29-063E-5D90-0FDA-76FF3CCC3F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9625" y="4794675"/>
            <a:ext cx="3952875"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744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C51D-43DC-1F04-6199-F398C8A5FD0C}"/>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	Motivation</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D48F0C6-A021-D718-F977-3DC7CC67171F}"/>
              </a:ext>
            </a:extLst>
          </p:cNvPr>
          <p:cNvSpPr>
            <a:spLocks noGrp="1"/>
          </p:cNvSpPr>
          <p:nvPr>
            <p:ph idx="1"/>
          </p:nvPr>
        </p:nvSpPr>
        <p:spPr>
          <a:xfrm>
            <a:off x="609600" y="1388282"/>
            <a:ext cx="11478322" cy="5058078"/>
          </a:xfrm>
        </p:spPr>
        <p:txBody>
          <a:bodyPr/>
          <a:lstStyle/>
          <a:p>
            <a:pPr marL="457200" indent="-457200" fontAlgn="base">
              <a:lnSpc>
                <a:spcPct val="100000"/>
              </a:lnSpc>
              <a:spcBef>
                <a:spcPct val="20000"/>
              </a:spcBef>
              <a:spcAft>
                <a:spcPct val="0"/>
              </a:spcAft>
              <a:buFont typeface="Wingdings" panose="05000000000000000000" pitchFamily="2" charset="2"/>
              <a:buChar char="q"/>
            </a:pPr>
            <a:r>
              <a:rPr lang="en-US" altLang="fr-FR" sz="2800" dirty="0">
                <a:solidFill>
                  <a:srgbClr val="000000"/>
                </a:solidFill>
                <a:latin typeface="Arial" panose="020B0604020202020204" pitchFamily="34" charset="0"/>
              </a:rPr>
              <a:t>Data forms the core of basic processes in most companies.</a:t>
            </a:r>
          </a:p>
          <a:p>
            <a:pPr fontAlgn="base">
              <a:lnSpc>
                <a:spcPct val="100000"/>
              </a:lnSpc>
              <a:spcBef>
                <a:spcPct val="20000"/>
              </a:spcBef>
              <a:spcAft>
                <a:spcPct val="0"/>
              </a:spcAft>
              <a:buFontTx/>
              <a:buChar char="•"/>
            </a:pPr>
            <a:endParaRPr lang="en-US" altLang="fr-FR" sz="2800" dirty="0">
              <a:solidFill>
                <a:srgbClr val="000000"/>
              </a:solidFill>
              <a:latin typeface="Arial" panose="020B0604020202020204" pitchFamily="34" charset="0"/>
            </a:endParaRPr>
          </a:p>
          <a:p>
            <a:pPr marL="457200" indent="-457200" fontAlgn="base">
              <a:lnSpc>
                <a:spcPct val="100000"/>
              </a:lnSpc>
              <a:spcBef>
                <a:spcPct val="20000"/>
              </a:spcBef>
              <a:spcAft>
                <a:spcPct val="0"/>
              </a:spcAft>
              <a:buFont typeface="Wingdings" panose="05000000000000000000" pitchFamily="2" charset="2"/>
              <a:buChar char="q"/>
            </a:pPr>
            <a:r>
              <a:rPr lang="en-US" altLang="fr-FR" sz="2800" dirty="0">
                <a:solidFill>
                  <a:srgbClr val="000000"/>
                </a:solidFill>
                <a:latin typeface="Arial" panose="020B0604020202020204" pitchFamily="34" charset="0"/>
              </a:rPr>
              <a:t>Data archiving creates </a:t>
            </a:r>
            <a:r>
              <a:rPr lang="en-US" altLang="fr-FR" sz="2800" b="1" u="sng" dirty="0">
                <a:solidFill>
                  <a:srgbClr val="000000"/>
                </a:solidFill>
                <a:latin typeface="Arial" panose="020B0604020202020204" pitchFamily="34" charset="0"/>
              </a:rPr>
              <a:t>organizational memory</a:t>
            </a:r>
            <a:r>
              <a:rPr lang="en-US" altLang="fr-FR" sz="2800" dirty="0">
                <a:solidFill>
                  <a:srgbClr val="000000"/>
                </a:solidFill>
                <a:latin typeface="Arial" panose="020B0604020202020204" pitchFamily="34" charset="0"/>
              </a:rPr>
              <a:t>.</a:t>
            </a:r>
          </a:p>
          <a:p>
            <a:pPr fontAlgn="base">
              <a:lnSpc>
                <a:spcPct val="100000"/>
              </a:lnSpc>
              <a:spcBef>
                <a:spcPct val="20000"/>
              </a:spcBef>
              <a:spcAft>
                <a:spcPct val="0"/>
              </a:spcAft>
              <a:buFontTx/>
              <a:buChar char="•"/>
            </a:pPr>
            <a:endParaRPr lang="en-US" altLang="fr-FR" sz="2800" dirty="0">
              <a:solidFill>
                <a:srgbClr val="000000"/>
              </a:solidFill>
              <a:latin typeface="Arial" panose="020B0604020202020204" pitchFamily="34" charset="0"/>
            </a:endParaRPr>
          </a:p>
          <a:p>
            <a:pPr marL="457200" indent="-457200" fontAlgn="base">
              <a:lnSpc>
                <a:spcPct val="100000"/>
              </a:lnSpc>
              <a:spcBef>
                <a:spcPct val="20000"/>
              </a:spcBef>
              <a:spcAft>
                <a:spcPct val="0"/>
              </a:spcAft>
              <a:buFont typeface="Wingdings" panose="05000000000000000000" pitchFamily="2" charset="2"/>
              <a:buChar char="q"/>
            </a:pPr>
            <a:r>
              <a:rPr lang="en-US" altLang="fr-FR" sz="2800" dirty="0">
                <a:solidFill>
                  <a:srgbClr val="000000"/>
                </a:solidFill>
                <a:latin typeface="Arial" panose="020B0604020202020204" pitchFamily="34" charset="0"/>
              </a:rPr>
              <a:t>The exploitation of data creates the </a:t>
            </a:r>
            <a:r>
              <a:rPr lang="en-US" altLang="fr-FR" sz="2800" dirty="0">
                <a:solidFill>
                  <a:srgbClr val="FF0000"/>
                </a:solidFill>
                <a:latin typeface="Arial" panose="020B0604020202020204" pitchFamily="34" charset="0"/>
              </a:rPr>
              <a:t>intelligence</a:t>
            </a:r>
            <a:r>
              <a:rPr lang="en-US" altLang="fr-FR" sz="2800" dirty="0">
                <a:solidFill>
                  <a:srgbClr val="000000"/>
                </a:solidFill>
                <a:latin typeface="Arial" panose="020B0604020202020204" pitchFamily="34" charset="0"/>
              </a:rPr>
              <a:t> of the company </a:t>
            </a:r>
          </a:p>
          <a:p>
            <a:pPr fontAlgn="base">
              <a:lnSpc>
                <a:spcPct val="100000"/>
              </a:lnSpc>
              <a:spcBef>
                <a:spcPct val="20000"/>
              </a:spcBef>
              <a:spcAft>
                <a:spcPct val="0"/>
              </a:spcAft>
            </a:pPr>
            <a:r>
              <a:rPr lang="en-US" altLang="fr-FR" sz="2800" dirty="0">
                <a:solidFill>
                  <a:srgbClr val="000000"/>
                </a:solidFill>
                <a:latin typeface="Arial" panose="020B0604020202020204" pitchFamily="34" charset="0"/>
              </a:rPr>
              <a:t>   we speak of “</a:t>
            </a:r>
            <a:r>
              <a:rPr lang="en-US" altLang="fr-FR" sz="2800" b="1" dirty="0">
                <a:solidFill>
                  <a:srgbClr val="000000"/>
                </a:solidFill>
                <a:latin typeface="Arial" panose="020B0604020202020204" pitchFamily="34" charset="0"/>
              </a:rPr>
              <a:t>economic” or “business” intelligence </a:t>
            </a:r>
            <a:r>
              <a:rPr lang="en-US" altLang="fr-FR" sz="2800" dirty="0">
                <a:solidFill>
                  <a:srgbClr val="000000"/>
                </a:solidFill>
                <a:latin typeface="Arial" panose="020B0604020202020204" pitchFamily="34" charset="0"/>
              </a:rPr>
              <a:t>BI).</a:t>
            </a:r>
            <a:endParaRPr lang="fr-DZ" dirty="0"/>
          </a:p>
        </p:txBody>
      </p:sp>
      <p:sp>
        <p:nvSpPr>
          <p:cNvPr id="4" name="Slide Number Placeholder 3">
            <a:extLst>
              <a:ext uri="{FF2B5EF4-FFF2-40B4-BE49-F238E27FC236}">
                <a16:creationId xmlns:a16="http://schemas.microsoft.com/office/drawing/2014/main" id="{77B5E180-1490-007D-3E35-03689898D74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44815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4F0268-934D-08F2-1CF0-A4041784B6AA}"/>
              </a:ext>
            </a:extLst>
          </p:cNvPr>
          <p:cNvSpPr>
            <a:spLocks noGrp="1"/>
          </p:cNvSpPr>
          <p:nvPr>
            <p:ph type="title"/>
          </p:nvPr>
        </p:nvSpPr>
        <p:spPr/>
        <p:txBody>
          <a:bodyPr/>
          <a:lstStyle/>
          <a:p>
            <a:r>
              <a:rPr lang="fr-FR" dirty="0" err="1"/>
              <a:t>Dataset</a:t>
            </a:r>
            <a:r>
              <a:rPr lang="fr-FR" dirty="0"/>
              <a:t> ??</a:t>
            </a:r>
          </a:p>
        </p:txBody>
      </p:sp>
      <p:sp>
        <p:nvSpPr>
          <p:cNvPr id="3" name="Espace réservé du contenu 2">
            <a:extLst>
              <a:ext uri="{FF2B5EF4-FFF2-40B4-BE49-F238E27FC236}">
                <a16:creationId xmlns:a16="http://schemas.microsoft.com/office/drawing/2014/main" id="{9A1F5B2E-E614-D9A1-EEDB-1196E75006C6}"/>
              </a:ext>
            </a:extLst>
          </p:cNvPr>
          <p:cNvSpPr>
            <a:spLocks noGrp="1"/>
          </p:cNvSpPr>
          <p:nvPr>
            <p:ph idx="1"/>
          </p:nvPr>
        </p:nvSpPr>
        <p:spPr>
          <a:xfrm>
            <a:off x="301952" y="1328462"/>
            <a:ext cx="6816695" cy="5058078"/>
          </a:xfrm>
        </p:spPr>
        <p:txBody>
          <a:bodyPr/>
          <a:lstStyle/>
          <a:p>
            <a:r>
              <a:rPr lang="fr-FR" dirty="0">
                <a:hlinkClick r:id="rId2"/>
              </a:rPr>
              <a:t>https://www.kaggle.com/</a:t>
            </a:r>
            <a:endParaRPr lang="fr-FR" dirty="0"/>
          </a:p>
          <a:p>
            <a:endParaRPr lang="fr-FR" dirty="0"/>
          </a:p>
          <a:p>
            <a:endParaRPr lang="fr-FR" dirty="0"/>
          </a:p>
          <a:p>
            <a:r>
              <a:rPr lang="fr-FR" dirty="0">
                <a:hlinkClick r:id="rId3"/>
              </a:rPr>
              <a:t>https://datasetsearch.research.google.com/</a:t>
            </a:r>
            <a:endParaRPr lang="fr-FR" dirty="0"/>
          </a:p>
          <a:p>
            <a:endParaRPr lang="fr-FR" dirty="0"/>
          </a:p>
          <a:p>
            <a:endParaRPr lang="fr-FR" dirty="0"/>
          </a:p>
          <a:p>
            <a:r>
              <a:rPr lang="fr-FR" dirty="0"/>
              <a:t>Réseaux Sociaux et Textes</a:t>
            </a:r>
          </a:p>
          <a:p>
            <a:pPr lvl="1"/>
            <a:r>
              <a:rPr lang="fr-FR" dirty="0"/>
              <a:t>Twitter API: https://developer.x.com/en/docs</a:t>
            </a:r>
          </a:p>
        </p:txBody>
      </p:sp>
      <p:sp>
        <p:nvSpPr>
          <p:cNvPr id="4" name="Espace réservé du numéro de diapositive 3">
            <a:extLst>
              <a:ext uri="{FF2B5EF4-FFF2-40B4-BE49-F238E27FC236}">
                <a16:creationId xmlns:a16="http://schemas.microsoft.com/office/drawing/2014/main" id="{C6C764D6-8F0D-065F-C31E-E2D06B058EC6}"/>
              </a:ext>
            </a:extLst>
          </p:cNvPr>
          <p:cNvSpPr>
            <a:spLocks noGrp="1"/>
          </p:cNvSpPr>
          <p:nvPr>
            <p:ph type="sldNum" sz="quarter" idx="10"/>
          </p:nvPr>
        </p:nvSpPr>
        <p:spPr/>
        <p:txBody>
          <a:bodyPr/>
          <a:lstStyle/>
          <a:p>
            <a:pPr>
              <a:defRPr/>
            </a:pPr>
            <a:fld id="{326C6059-A255-C24B-AAEC-93A3405961B0}" type="slidenum">
              <a:rPr lang="en-US" smtClean="0"/>
              <a:pPr>
                <a:defRPr/>
              </a:pPr>
              <a:t>20</a:t>
            </a:fld>
            <a:endParaRPr lang="en-US" dirty="0"/>
          </a:p>
        </p:txBody>
      </p:sp>
      <p:pic>
        <p:nvPicPr>
          <p:cNvPr id="6" name="Image 5">
            <a:extLst>
              <a:ext uri="{FF2B5EF4-FFF2-40B4-BE49-F238E27FC236}">
                <a16:creationId xmlns:a16="http://schemas.microsoft.com/office/drawing/2014/main" id="{2CB8AB5F-3DA8-E059-837A-469B20C0E15E}"/>
              </a:ext>
            </a:extLst>
          </p:cNvPr>
          <p:cNvPicPr>
            <a:picLocks noChangeAspect="1"/>
          </p:cNvPicPr>
          <p:nvPr/>
        </p:nvPicPr>
        <p:blipFill>
          <a:blip r:embed="rId4"/>
          <a:stretch>
            <a:fillRect/>
          </a:stretch>
        </p:blipFill>
        <p:spPr>
          <a:xfrm>
            <a:off x="7520876" y="2459957"/>
            <a:ext cx="4180987" cy="144547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87239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33B8-EBEE-067F-6F6E-189CE5B78752}"/>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Feature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Encoding</a:t>
            </a:r>
            <a:r>
              <a:rPr lang="fr-FR" dirty="0">
                <a:latin typeface="Arial" panose="020B0604020202020204" pitchFamily="34" charset="0"/>
                <a:cs typeface="Arial" panose="020B0604020202020204" pitchFamily="34" charset="0"/>
              </a:rPr>
              <a:t> </a:t>
            </a:r>
            <a:br>
              <a:rPr lang="fr-FR" dirty="0"/>
            </a:br>
            <a:endParaRPr lang="fr-DZ" dirty="0"/>
          </a:p>
        </p:txBody>
      </p:sp>
      <p:sp>
        <p:nvSpPr>
          <p:cNvPr id="4" name="Slide Number Placeholder 3">
            <a:extLst>
              <a:ext uri="{FF2B5EF4-FFF2-40B4-BE49-F238E27FC236}">
                <a16:creationId xmlns:a16="http://schemas.microsoft.com/office/drawing/2014/main" id="{7BBD8513-8002-4395-9E83-8291404C8AB1}"/>
              </a:ext>
            </a:extLst>
          </p:cNvPr>
          <p:cNvSpPr>
            <a:spLocks noGrp="1"/>
          </p:cNvSpPr>
          <p:nvPr>
            <p:ph type="sldNum" sz="quarter" idx="10"/>
          </p:nvPr>
        </p:nvSpPr>
        <p:spPr/>
        <p:txBody>
          <a:bodyPr/>
          <a:lstStyle/>
          <a:p>
            <a:pPr>
              <a:defRPr/>
            </a:pPr>
            <a:fld id="{326C6059-A255-C24B-AAEC-93A3405961B0}" type="slidenum">
              <a:rPr lang="en-US" smtClean="0"/>
              <a:pPr>
                <a:defRPr/>
              </a:pPr>
              <a:t>200</a:t>
            </a:fld>
            <a:endParaRPr lang="en-US" dirty="0"/>
          </a:p>
        </p:txBody>
      </p:sp>
      <p:pic>
        <p:nvPicPr>
          <p:cNvPr id="6" name="Picture 5">
            <a:extLst>
              <a:ext uri="{FF2B5EF4-FFF2-40B4-BE49-F238E27FC236}">
                <a16:creationId xmlns:a16="http://schemas.microsoft.com/office/drawing/2014/main" id="{6DE3FE39-F156-B37B-5DA9-6D6893BDF2D4}"/>
              </a:ext>
            </a:extLst>
          </p:cNvPr>
          <p:cNvPicPr>
            <a:picLocks noChangeAspect="1"/>
          </p:cNvPicPr>
          <p:nvPr/>
        </p:nvPicPr>
        <p:blipFill>
          <a:blip r:embed="rId2"/>
          <a:stretch>
            <a:fillRect/>
          </a:stretch>
        </p:blipFill>
        <p:spPr>
          <a:xfrm>
            <a:off x="1272239" y="1303284"/>
            <a:ext cx="9529431" cy="4995915"/>
          </a:xfrm>
          <a:prstGeom prst="rect">
            <a:avLst/>
          </a:prstGeom>
        </p:spPr>
      </p:pic>
      <p:pic>
        <p:nvPicPr>
          <p:cNvPr id="7" name="Picture 6">
            <a:extLst>
              <a:ext uri="{FF2B5EF4-FFF2-40B4-BE49-F238E27FC236}">
                <a16:creationId xmlns:a16="http://schemas.microsoft.com/office/drawing/2014/main" id="{679C684B-7E53-ED21-FD58-8010178FE089}"/>
              </a:ext>
            </a:extLst>
          </p:cNvPr>
          <p:cNvPicPr>
            <a:picLocks noChangeAspect="1"/>
          </p:cNvPicPr>
          <p:nvPr/>
        </p:nvPicPr>
        <p:blipFill>
          <a:blip r:embed="rId3"/>
          <a:stretch>
            <a:fillRect/>
          </a:stretch>
        </p:blipFill>
        <p:spPr>
          <a:xfrm>
            <a:off x="9368852" y="1645719"/>
            <a:ext cx="2501952" cy="2482587"/>
          </a:xfrm>
          <a:prstGeom prst="rect">
            <a:avLst/>
          </a:prstGeom>
        </p:spPr>
      </p:pic>
    </p:spTree>
    <p:extLst>
      <p:ext uri="{BB962C8B-B14F-4D97-AF65-F5344CB8AC3E}">
        <p14:creationId xmlns:p14="http://schemas.microsoft.com/office/powerpoint/2010/main" val="401005740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F50D4-30B1-FFC2-5787-8B32E3918331}"/>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One Hot </a:t>
            </a:r>
            <a:r>
              <a:rPr lang="fr-FR" dirty="0" err="1">
                <a:latin typeface="Arial" panose="020B0604020202020204" pitchFamily="34" charset="0"/>
                <a:cs typeface="Arial" panose="020B0604020202020204" pitchFamily="34" charset="0"/>
              </a:rPr>
              <a:t>Encoding</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4716A5F-0B10-E6A2-2E1E-A071C777F913}"/>
              </a:ext>
            </a:extLst>
          </p:cNvPr>
          <p:cNvSpPr>
            <a:spLocks noGrp="1"/>
          </p:cNvSpPr>
          <p:nvPr>
            <p:ph type="sldNum" sz="quarter" idx="10"/>
          </p:nvPr>
        </p:nvSpPr>
        <p:spPr/>
        <p:txBody>
          <a:bodyPr/>
          <a:lstStyle/>
          <a:p>
            <a:pPr>
              <a:defRPr/>
            </a:pPr>
            <a:fld id="{326C6059-A255-C24B-AAEC-93A3405961B0}" type="slidenum">
              <a:rPr lang="en-US" smtClean="0"/>
              <a:pPr>
                <a:defRPr/>
              </a:pPr>
              <a:t>201</a:t>
            </a:fld>
            <a:endParaRPr lang="en-US" dirty="0"/>
          </a:p>
        </p:txBody>
      </p:sp>
      <p:pic>
        <p:nvPicPr>
          <p:cNvPr id="8" name="Picture 7">
            <a:extLst>
              <a:ext uri="{FF2B5EF4-FFF2-40B4-BE49-F238E27FC236}">
                <a16:creationId xmlns:a16="http://schemas.microsoft.com/office/drawing/2014/main" id="{EE2BC1A3-15F5-85A0-B7DE-5E13026723B8}"/>
              </a:ext>
            </a:extLst>
          </p:cNvPr>
          <p:cNvPicPr>
            <a:picLocks noChangeAspect="1"/>
          </p:cNvPicPr>
          <p:nvPr/>
        </p:nvPicPr>
        <p:blipFill>
          <a:blip r:embed="rId2"/>
          <a:stretch>
            <a:fillRect/>
          </a:stretch>
        </p:blipFill>
        <p:spPr>
          <a:xfrm>
            <a:off x="1538977" y="1259745"/>
            <a:ext cx="8764223" cy="5172797"/>
          </a:xfrm>
          <a:prstGeom prst="rect">
            <a:avLst/>
          </a:prstGeom>
        </p:spPr>
      </p:pic>
    </p:spTree>
    <p:extLst>
      <p:ext uri="{BB962C8B-B14F-4D97-AF65-F5344CB8AC3E}">
        <p14:creationId xmlns:p14="http://schemas.microsoft.com/office/powerpoint/2010/main" val="293409372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492D-E184-2A5C-AD1A-A79EB508EBAF}"/>
              </a:ext>
            </a:extLst>
          </p:cNvPr>
          <p:cNvSpPr>
            <a:spLocks noGrp="1"/>
          </p:cNvSpPr>
          <p:nvPr>
            <p:ph type="title"/>
          </p:nvPr>
        </p:nvSpPr>
        <p:spPr>
          <a:xfrm>
            <a:off x="609600" y="2908258"/>
            <a:ext cx="10972800" cy="790787"/>
          </a:xfrm>
        </p:spPr>
        <p:txBody>
          <a:bodyPr/>
          <a:lstStyle/>
          <a:p>
            <a:r>
              <a:rPr lang="en-US" dirty="0">
                <a:latin typeface="Arial" panose="020B0604020202020204" pitchFamily="34" charset="0"/>
                <a:cs typeface="Arial" panose="020B0604020202020204" pitchFamily="34" charset="0"/>
              </a:rPr>
              <a:t>How do I provide accurate data?  </a:t>
            </a:r>
            <a:r>
              <a:rPr lang="en-US" dirty="0">
                <a:solidFill>
                  <a:srgbClr val="FF0000"/>
                </a:solidFill>
                <a:latin typeface="Arial" panose="020B0604020202020204" pitchFamily="34" charset="0"/>
                <a:cs typeface="Arial" panose="020B0604020202020204" pitchFamily="34" charset="0"/>
              </a:rPr>
              <a:t>Data Transformation</a:t>
            </a:r>
            <a:endParaRPr lang="fr-DZ"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9E83702-7AB0-2F9D-465E-3213135A04D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9757036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00BD-392C-7EBB-00C2-3C348773280C}"/>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Feature</a:t>
            </a:r>
            <a:r>
              <a:rPr lang="fr-FR" dirty="0">
                <a:latin typeface="Arial" panose="020B0604020202020204" pitchFamily="34" charset="0"/>
                <a:cs typeface="Arial" panose="020B0604020202020204" pitchFamily="34" charset="0"/>
              </a:rPr>
              <a:t> engineering </a:t>
            </a:r>
            <a:r>
              <a:rPr lang="fr-FR" dirty="0" err="1">
                <a:latin typeface="Arial" panose="020B0604020202020204" pitchFamily="34" charset="0"/>
                <a:cs typeface="Arial" panose="020B0604020202020204" pitchFamily="34" charset="0"/>
              </a:rPr>
              <a:t>methods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1CDBD1B-A4AB-4F40-E619-B143B117E0B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DDA42D2E-34A5-458F-1BF4-048D4AFBC3AE}"/>
              </a:ext>
            </a:extLst>
          </p:cNvPr>
          <p:cNvPicPr>
            <a:picLocks noChangeAspect="1"/>
          </p:cNvPicPr>
          <p:nvPr/>
        </p:nvPicPr>
        <p:blipFill>
          <a:blip r:embed="rId2"/>
          <a:stretch>
            <a:fillRect/>
          </a:stretch>
        </p:blipFill>
        <p:spPr>
          <a:xfrm>
            <a:off x="127754" y="2150457"/>
            <a:ext cx="11936491" cy="3391373"/>
          </a:xfrm>
          <a:prstGeom prst="rect">
            <a:avLst/>
          </a:prstGeom>
        </p:spPr>
      </p:pic>
      <p:sp>
        <p:nvSpPr>
          <p:cNvPr id="3" name="Oval 2">
            <a:extLst>
              <a:ext uri="{FF2B5EF4-FFF2-40B4-BE49-F238E27FC236}">
                <a16:creationId xmlns:a16="http://schemas.microsoft.com/office/drawing/2014/main" id="{B8F4375B-ECB5-DCD8-B57B-A5C673C408E4}"/>
              </a:ext>
            </a:extLst>
          </p:cNvPr>
          <p:cNvSpPr/>
          <p:nvPr/>
        </p:nvSpPr>
        <p:spPr>
          <a:xfrm>
            <a:off x="9666515" y="2757713"/>
            <a:ext cx="2627086" cy="2583543"/>
          </a:xfrm>
          <a:prstGeom prst="ellipse">
            <a:avLst/>
          </a:prstGeom>
          <a:noFill/>
          <a:ln w="76200">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DZ" sz="1800" b="0" i="0" u="none" strike="noStrike" kern="1200" cap="none" spc="0" normalizeH="0" baseline="0" noProof="0" dirty="0">
              <a:ln>
                <a:noFill/>
              </a:ln>
              <a:solidFill>
                <a:srgbClr val="000000"/>
              </a:solidFill>
              <a:effectLst/>
              <a:uLnTx/>
              <a:uFillTx/>
              <a:latin typeface="CMR9"/>
              <a:ea typeface="+mn-ea"/>
              <a:cs typeface="+mn-cs"/>
            </a:endParaRPr>
          </a:p>
        </p:txBody>
      </p:sp>
    </p:spTree>
    <p:extLst>
      <p:ext uri="{BB962C8B-B14F-4D97-AF65-F5344CB8AC3E}">
        <p14:creationId xmlns:p14="http://schemas.microsoft.com/office/powerpoint/2010/main" val="115015631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E492D-E184-2A5C-AD1A-A79EB508EBAF}"/>
              </a:ext>
            </a:extLst>
          </p:cNvPr>
          <p:cNvSpPr>
            <a:spLocks noGrp="1"/>
          </p:cNvSpPr>
          <p:nvPr>
            <p:ph type="title"/>
          </p:nvPr>
        </p:nvSpPr>
        <p:spPr>
          <a:xfrm>
            <a:off x="609600" y="2864715"/>
            <a:ext cx="10972800" cy="790787"/>
          </a:xfrm>
        </p:spPr>
        <p:txBody>
          <a:bodyPr/>
          <a:lstStyle/>
          <a:p>
            <a:r>
              <a:rPr lang="en-US" dirty="0">
                <a:latin typeface="Arial" panose="020B0604020202020204" pitchFamily="34" charset="0"/>
                <a:cs typeface="Arial" panose="020B0604020202020204" pitchFamily="34" charset="0"/>
              </a:rPr>
              <a:t>How do I unify and scale data?</a:t>
            </a:r>
            <a:br>
              <a:rPr lang="en-US" dirty="0">
                <a:latin typeface="Arial" panose="020B0604020202020204" pitchFamily="34" charset="0"/>
                <a:cs typeface="Arial" panose="020B0604020202020204" pitchFamily="34" charset="0"/>
              </a:rPr>
            </a:br>
            <a:r>
              <a:rPr lang="fr-FR" b="0" dirty="0">
                <a:solidFill>
                  <a:srgbClr val="FF0000"/>
                </a:solidFill>
                <a:latin typeface="Arial" panose="020B0604020202020204" pitchFamily="34" charset="0"/>
                <a:cs typeface="Arial" panose="020B0604020202020204" pitchFamily="34" charset="0"/>
              </a:rPr>
              <a:t>Data</a:t>
            </a:r>
            <a:r>
              <a:rPr lang="fr-FR" sz="4800" b="0" i="0" dirty="0">
                <a:solidFill>
                  <a:srgbClr val="323232"/>
                </a:solidFill>
                <a:effectLst/>
                <a:latin typeface="Arial" panose="020B0604020202020204" pitchFamily="34" charset="0"/>
                <a:cs typeface="Arial" panose="020B0604020202020204" pitchFamily="34" charset="0"/>
              </a:rPr>
              <a:t> </a:t>
            </a:r>
            <a:r>
              <a:rPr lang="fr-FR" sz="4800" b="0" i="0" dirty="0" err="1">
                <a:solidFill>
                  <a:srgbClr val="FF0000"/>
                </a:solidFill>
                <a:effectLst/>
                <a:latin typeface="Arial" panose="020B0604020202020204" pitchFamily="34" charset="0"/>
                <a:cs typeface="Arial" panose="020B0604020202020204" pitchFamily="34" charset="0"/>
              </a:rPr>
              <a:t>Normalization</a:t>
            </a:r>
            <a:br>
              <a:rPr lang="fr-FR" sz="4800" b="0" i="0" dirty="0">
                <a:solidFill>
                  <a:srgbClr val="323232"/>
                </a:solidFill>
                <a:effectLst/>
                <a:latin typeface="NeoSansStd-Regular"/>
              </a:rPr>
            </a:br>
            <a:r>
              <a:rPr lang="en-US" dirty="0">
                <a:latin typeface="Arial" panose="020B0604020202020204" pitchFamily="34" charset="0"/>
                <a:cs typeface="Arial" panose="020B0604020202020204" pitchFamily="34" charset="0"/>
              </a:rPr>
              <a:t> </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9E83702-7AB0-2F9D-465E-3213135A04D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3896786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1C4D8-E3DE-9C2C-76AF-28DDC248E78A}"/>
              </a:ext>
            </a:extLst>
          </p:cNvPr>
          <p:cNvSpPr>
            <a:spLocks noGrp="1"/>
          </p:cNvSpPr>
          <p:nvPr>
            <p:ph type="title"/>
          </p:nvPr>
        </p:nvSpPr>
        <p:spPr/>
        <p:txBody>
          <a:bodyPr/>
          <a:lstStyle/>
          <a:p>
            <a:r>
              <a:rPr lang="fr-FR" dirty="0" err="1"/>
              <a:t>Scaling</a:t>
            </a:r>
            <a:br>
              <a:rPr lang="fr-FR" dirty="0"/>
            </a:br>
            <a:endParaRPr lang="fr-DZ" dirty="0"/>
          </a:p>
        </p:txBody>
      </p:sp>
      <p:sp>
        <p:nvSpPr>
          <p:cNvPr id="3" name="Content Placeholder 2">
            <a:extLst>
              <a:ext uri="{FF2B5EF4-FFF2-40B4-BE49-F238E27FC236}">
                <a16:creationId xmlns:a16="http://schemas.microsoft.com/office/drawing/2014/main" id="{1548912B-F6B1-9D31-F44A-BF5C283E454E}"/>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01A4CFA3-7DDE-997C-F3F0-6FB7D051B1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D4DC44F-6D78-6FE5-7927-FAFA192FBA1A}"/>
              </a:ext>
            </a:extLst>
          </p:cNvPr>
          <p:cNvPicPr>
            <a:picLocks noChangeAspect="1"/>
          </p:cNvPicPr>
          <p:nvPr/>
        </p:nvPicPr>
        <p:blipFill>
          <a:blip r:embed="rId2"/>
          <a:stretch>
            <a:fillRect/>
          </a:stretch>
        </p:blipFill>
        <p:spPr>
          <a:xfrm>
            <a:off x="1567556" y="1669377"/>
            <a:ext cx="8735644" cy="4353533"/>
          </a:xfrm>
          <a:prstGeom prst="rect">
            <a:avLst/>
          </a:prstGeom>
        </p:spPr>
      </p:pic>
    </p:spTree>
    <p:extLst>
      <p:ext uri="{BB962C8B-B14F-4D97-AF65-F5344CB8AC3E}">
        <p14:creationId xmlns:p14="http://schemas.microsoft.com/office/powerpoint/2010/main" val="1591349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9D77-384B-E566-BDDC-53440BD31D91}"/>
              </a:ext>
            </a:extLst>
          </p:cNvPr>
          <p:cNvSpPr>
            <a:spLocks noGrp="1"/>
          </p:cNvSpPr>
          <p:nvPr>
            <p:ph type="title"/>
          </p:nvPr>
        </p:nvSpPr>
        <p:spPr/>
        <p:txBody>
          <a:bodyPr/>
          <a:lstStyle/>
          <a:p>
            <a:r>
              <a:rPr lang="fr-FR" dirty="0" err="1"/>
              <a:t>Normalization</a:t>
            </a:r>
            <a:br>
              <a:rPr lang="fr-FR" dirty="0"/>
            </a:br>
            <a:endParaRPr lang="fr-DZ" dirty="0"/>
          </a:p>
        </p:txBody>
      </p:sp>
      <p:sp>
        <p:nvSpPr>
          <p:cNvPr id="3" name="Content Placeholder 2">
            <a:extLst>
              <a:ext uri="{FF2B5EF4-FFF2-40B4-BE49-F238E27FC236}">
                <a16:creationId xmlns:a16="http://schemas.microsoft.com/office/drawing/2014/main" id="{84D8654F-45D2-0A9E-30E5-7ED050C24953}"/>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8D4786BF-2ADF-BB95-1215-660EE270781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7042B30-EFF9-E637-97E9-D6CFFA971922}"/>
              </a:ext>
            </a:extLst>
          </p:cNvPr>
          <p:cNvPicPr>
            <a:picLocks noChangeAspect="1"/>
          </p:cNvPicPr>
          <p:nvPr/>
        </p:nvPicPr>
        <p:blipFill>
          <a:blip r:embed="rId2"/>
          <a:stretch>
            <a:fillRect/>
          </a:stretch>
        </p:blipFill>
        <p:spPr>
          <a:xfrm>
            <a:off x="806152" y="1388282"/>
            <a:ext cx="10301095" cy="4859007"/>
          </a:xfrm>
          <a:prstGeom prst="rect">
            <a:avLst/>
          </a:prstGeom>
        </p:spPr>
      </p:pic>
    </p:spTree>
    <p:extLst>
      <p:ext uri="{BB962C8B-B14F-4D97-AF65-F5344CB8AC3E}">
        <p14:creationId xmlns:p14="http://schemas.microsoft.com/office/powerpoint/2010/main" val="152238579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0893E-67B9-5017-D055-268A2DB8C0A7}"/>
              </a:ext>
            </a:extLst>
          </p:cNvPr>
          <p:cNvSpPr>
            <a:spLocks noGrp="1"/>
          </p:cNvSpPr>
          <p:nvPr>
            <p:ph type="title"/>
          </p:nvPr>
        </p:nvSpPr>
        <p:spPr/>
        <p:txBody>
          <a:bodyPr/>
          <a:lstStyle/>
          <a:p>
            <a:r>
              <a:rPr lang="fr-FR" dirty="0" err="1"/>
              <a:t>Normalization</a:t>
            </a:r>
            <a:endParaRPr lang="fr-DZ" dirty="0"/>
          </a:p>
        </p:txBody>
      </p:sp>
      <p:sp>
        <p:nvSpPr>
          <p:cNvPr id="3" name="Content Placeholder 2">
            <a:extLst>
              <a:ext uri="{FF2B5EF4-FFF2-40B4-BE49-F238E27FC236}">
                <a16:creationId xmlns:a16="http://schemas.microsoft.com/office/drawing/2014/main" id="{E27A5582-5B77-5823-582C-98C656FE52DF}"/>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EF095EF4-A0CE-061D-EAEA-022C98E680E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A8C41CE-BF7D-8195-9147-262D05E23306}"/>
              </a:ext>
            </a:extLst>
          </p:cNvPr>
          <p:cNvPicPr>
            <a:picLocks noChangeAspect="1"/>
          </p:cNvPicPr>
          <p:nvPr/>
        </p:nvPicPr>
        <p:blipFill>
          <a:blip r:embed="rId2"/>
          <a:stretch>
            <a:fillRect/>
          </a:stretch>
        </p:blipFill>
        <p:spPr>
          <a:xfrm>
            <a:off x="1814406" y="1755114"/>
            <a:ext cx="8011643" cy="4182059"/>
          </a:xfrm>
          <a:prstGeom prst="rect">
            <a:avLst/>
          </a:prstGeom>
        </p:spPr>
      </p:pic>
    </p:spTree>
    <p:extLst>
      <p:ext uri="{BB962C8B-B14F-4D97-AF65-F5344CB8AC3E}">
        <p14:creationId xmlns:p14="http://schemas.microsoft.com/office/powerpoint/2010/main" val="274175074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D009A-5C02-8344-5AED-0CDBE1524F72}"/>
              </a:ext>
            </a:extLst>
          </p:cNvPr>
          <p:cNvSpPr>
            <a:spLocks noGrp="1"/>
          </p:cNvSpPr>
          <p:nvPr>
            <p:ph type="title"/>
          </p:nvPr>
        </p:nvSpPr>
        <p:spPr/>
        <p:txBody>
          <a:bodyPr/>
          <a:lstStyle/>
          <a:p>
            <a:r>
              <a:rPr lang="fr-FR" dirty="0" err="1"/>
              <a:t>Standardization</a:t>
            </a:r>
            <a:br>
              <a:rPr lang="fr-FR" dirty="0"/>
            </a:br>
            <a:endParaRPr lang="fr-DZ" dirty="0"/>
          </a:p>
        </p:txBody>
      </p:sp>
      <p:sp>
        <p:nvSpPr>
          <p:cNvPr id="3" name="Content Placeholder 2">
            <a:extLst>
              <a:ext uri="{FF2B5EF4-FFF2-40B4-BE49-F238E27FC236}">
                <a16:creationId xmlns:a16="http://schemas.microsoft.com/office/drawing/2014/main" id="{D93A8801-CAF7-1A7B-22F3-C2054A0F1DDC}"/>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2B1F1C19-0EFF-814F-E141-79C33F26F91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208</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36E7884E-65EB-79B6-6609-89390411F566}"/>
              </a:ext>
            </a:extLst>
          </p:cNvPr>
          <p:cNvPicPr>
            <a:picLocks noChangeAspect="1"/>
          </p:cNvPicPr>
          <p:nvPr/>
        </p:nvPicPr>
        <p:blipFill>
          <a:blip r:embed="rId2"/>
          <a:stretch>
            <a:fillRect/>
          </a:stretch>
        </p:blipFill>
        <p:spPr>
          <a:xfrm>
            <a:off x="1338924" y="1564588"/>
            <a:ext cx="8964276" cy="4563112"/>
          </a:xfrm>
          <a:prstGeom prst="rect">
            <a:avLst/>
          </a:prstGeom>
        </p:spPr>
      </p:pic>
    </p:spTree>
    <p:extLst>
      <p:ext uri="{BB962C8B-B14F-4D97-AF65-F5344CB8AC3E}">
        <p14:creationId xmlns:p14="http://schemas.microsoft.com/office/powerpoint/2010/main" val="32399433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279F6-6B27-7F80-0833-57BE51BE78EB}"/>
              </a:ext>
            </a:extLst>
          </p:cNvPr>
          <p:cNvSpPr>
            <a:spLocks noGrp="1"/>
          </p:cNvSpPr>
          <p:nvPr>
            <p:ph type="title"/>
          </p:nvPr>
        </p:nvSpPr>
        <p:spPr/>
        <p:txBody>
          <a:bodyPr/>
          <a:lstStyle/>
          <a:p>
            <a:r>
              <a:rPr lang="fr-FR" dirty="0" err="1"/>
              <a:t>Standardization</a:t>
            </a:r>
            <a:endParaRPr lang="fr-DZ" dirty="0"/>
          </a:p>
        </p:txBody>
      </p:sp>
      <p:sp>
        <p:nvSpPr>
          <p:cNvPr id="3" name="Content Placeholder 2">
            <a:extLst>
              <a:ext uri="{FF2B5EF4-FFF2-40B4-BE49-F238E27FC236}">
                <a16:creationId xmlns:a16="http://schemas.microsoft.com/office/drawing/2014/main" id="{F4EFAC7D-60AF-C52E-5F68-0DDFCC3AB5BC}"/>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35DF7425-8357-867A-D284-BC002935ECD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9F980AB-E8F0-CE52-1D3E-FEF09CD989FE}"/>
              </a:ext>
            </a:extLst>
          </p:cNvPr>
          <p:cNvPicPr>
            <a:picLocks noChangeAspect="1"/>
          </p:cNvPicPr>
          <p:nvPr/>
        </p:nvPicPr>
        <p:blipFill>
          <a:blip r:embed="rId2"/>
          <a:stretch>
            <a:fillRect/>
          </a:stretch>
        </p:blipFill>
        <p:spPr>
          <a:xfrm>
            <a:off x="2002418" y="1788186"/>
            <a:ext cx="7925906" cy="4258269"/>
          </a:xfrm>
          <a:prstGeom prst="rect">
            <a:avLst/>
          </a:prstGeom>
        </p:spPr>
      </p:pic>
    </p:spTree>
    <p:extLst>
      <p:ext uri="{BB962C8B-B14F-4D97-AF65-F5344CB8AC3E}">
        <p14:creationId xmlns:p14="http://schemas.microsoft.com/office/powerpoint/2010/main" val="3732820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8249" y="63674"/>
            <a:ext cx="10515600" cy="1325563"/>
          </a:xfrm>
        </p:spPr>
        <p:txBody>
          <a:bodyPr>
            <a:normAutofit fontScale="90000"/>
          </a:bodyPr>
          <a:lstStyle/>
          <a:p>
            <a:pPr algn="ctr">
              <a:lnSpc>
                <a:spcPct val="100000"/>
              </a:lnSpc>
            </a:pPr>
            <a:r>
              <a:rPr lang="ar-AE" spc="-7" dirty="0">
                <a:latin typeface="Arial"/>
                <a:cs typeface="Arial"/>
              </a:rPr>
              <a:t>تحليل الاتجاهات في البيانات الاجتماعية الضخمة</a:t>
            </a:r>
            <a:br>
              <a:rPr lang="en-US" spc="-7" dirty="0">
                <a:latin typeface="Arial"/>
                <a:cs typeface="Arial"/>
              </a:rPr>
            </a:br>
            <a:r>
              <a:rPr lang="en-US" spc="-7" dirty="0">
                <a:latin typeface="Arial"/>
                <a:cs typeface="Arial"/>
              </a:rPr>
              <a:t>Opinion Mining</a:t>
            </a:r>
            <a:r>
              <a:rPr lang="en-US" spc="-127" dirty="0">
                <a:latin typeface="Arial"/>
                <a:cs typeface="Arial"/>
              </a:rPr>
              <a:t> </a:t>
            </a:r>
            <a:r>
              <a:rPr lang="en-US" dirty="0">
                <a:latin typeface="Arial"/>
                <a:cs typeface="Arial"/>
              </a:rPr>
              <a:t>in Social Big</a:t>
            </a:r>
            <a:r>
              <a:rPr lang="en-US" spc="-147" dirty="0">
                <a:latin typeface="Arial"/>
                <a:cs typeface="Arial"/>
              </a:rPr>
              <a:t> </a:t>
            </a:r>
            <a:r>
              <a:rPr lang="en-US" dirty="0">
                <a:latin typeface="Arial"/>
                <a:cs typeface="Arial"/>
              </a:rPr>
              <a:t>Data</a:t>
            </a:r>
          </a:p>
        </p:txBody>
      </p:sp>
      <p:sp>
        <p:nvSpPr>
          <p:cNvPr id="5" name="Rectangle 4"/>
          <p:cNvSpPr/>
          <p:nvPr/>
        </p:nvSpPr>
        <p:spPr>
          <a:xfrm>
            <a:off x="4794847" y="2936013"/>
            <a:ext cx="2602523" cy="14218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Image 10"/>
          <p:cNvPicPr>
            <a:picLocks noChangeAspect="1"/>
          </p:cNvPicPr>
          <p:nvPr/>
        </p:nvPicPr>
        <p:blipFill>
          <a:blip r:embed="rId2"/>
          <a:stretch>
            <a:fillRect/>
          </a:stretch>
        </p:blipFill>
        <p:spPr>
          <a:xfrm>
            <a:off x="5078162" y="3557975"/>
            <a:ext cx="2035892" cy="569336"/>
          </a:xfrm>
          <a:prstGeom prst="rect">
            <a:avLst/>
          </a:prstGeom>
        </p:spPr>
      </p:pic>
      <p:cxnSp>
        <p:nvCxnSpPr>
          <p:cNvPr id="13" name="Connecteur droit avec flèche 12"/>
          <p:cNvCxnSpPr/>
          <p:nvPr/>
        </p:nvCxnSpPr>
        <p:spPr>
          <a:xfrm flipH="1">
            <a:off x="7397370" y="3690000"/>
            <a:ext cx="5988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a:off x="4195968" y="3646934"/>
            <a:ext cx="5988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945638" y="3064494"/>
            <a:ext cx="388119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AE" sz="24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النص : </a:t>
            </a:r>
            <a:r>
              <a:rPr kumimoji="0" lang="ar-AE" sz="24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التغريدات</a:t>
            </a:r>
            <a:r>
              <a:rPr kumimoji="0" lang="ar-AE" sz="24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ومشاركات فيسبوك</a:t>
            </a:r>
          </a:p>
        </p:txBody>
      </p:sp>
      <p:sp>
        <p:nvSpPr>
          <p:cNvPr id="30" name="Rectangle 29"/>
          <p:cNvSpPr/>
          <p:nvPr/>
        </p:nvSpPr>
        <p:spPr>
          <a:xfrm>
            <a:off x="8279310" y="4023959"/>
            <a:ext cx="2999539"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اشتقاق</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معلومات</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الشخص</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ZoneTexte 30"/>
          <p:cNvSpPr txBox="1"/>
          <p:nvPr/>
        </p:nvSpPr>
        <p:spPr>
          <a:xfrm>
            <a:off x="9193054" y="3570518"/>
            <a:ext cx="92177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Rectangle 33"/>
          <p:cNvSpPr/>
          <p:nvPr/>
        </p:nvSpPr>
        <p:spPr>
          <a:xfrm>
            <a:off x="0" y="3046769"/>
            <a:ext cx="3625645" cy="1200329"/>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عدم</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الثقة</a:t>
            </a:r>
            <a:r>
              <a:rPr kumimoji="0" lang="en-US" sz="3600" b="0" i="0" u="none" strike="noStrike" kern="1200" cap="none" spc="0" normalizeH="0" baseline="0" noProof="0" dirty="0">
                <a:ln>
                  <a:noFill/>
                </a:ln>
                <a:solidFill>
                  <a:prstClr val="black"/>
                </a:solidFill>
                <a:effectLst/>
                <a:uLnTx/>
                <a:uFillTx/>
                <a:latin typeface="Zilla Slab Medium" pitchFamily="2" charset="0"/>
                <a:ea typeface="Zilla Slab Medium" pitchFamily="2" charset="0"/>
                <a:cs typeface="+mn-cs"/>
              </a:rPr>
              <a:t> </a:t>
            </a:r>
            <a:r>
              <a:rPr kumimoji="0" lang="en-US" sz="3600" b="1" i="0" u="none" strike="noStrike" kern="1200" cap="none" spc="0" normalizeH="0" baseline="0" noProof="0" dirty="0">
                <a:ln>
                  <a:noFill/>
                </a:ln>
                <a:solidFill>
                  <a:srgbClr val="ED7D31">
                    <a:lumMod val="75000"/>
                  </a:srgbClr>
                </a:solidFill>
                <a:effectLst/>
                <a:uLnTx/>
                <a:uFillTx/>
                <a:latin typeface="Zilla Slab Medium" pitchFamily="2" charset="0"/>
                <a:ea typeface="Zilla Slab Medium" pitchFamily="2" charset="0"/>
                <a:cs typeface="+mn-cs"/>
              </a:rPr>
              <a:t>&lt;</a:t>
            </a:r>
            <a:endParaRPr kumimoji="0" lang="en-US" sz="36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الرغبة</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في</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600" b="0" i="0" u="none" strike="noStrike" kern="1200" cap="none" spc="0" normalizeH="0" baseline="0" noProof="0" dirty="0" err="1">
                <a:ln>
                  <a:noFill/>
                </a:ln>
                <a:solidFill>
                  <a:prstClr val="black"/>
                </a:solidFill>
                <a:effectLst/>
                <a:uLnTx/>
                <a:uFillTx/>
                <a:latin typeface="Calibri" panose="020F0502020204030204"/>
                <a:ea typeface="+mn-ea"/>
                <a:cs typeface="+mn-cs"/>
              </a:rPr>
              <a:t>الاختيار</a:t>
            </a: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baseline="0" noProof="0" dirty="0">
                <a:ln>
                  <a:noFill/>
                </a:ln>
                <a:solidFill>
                  <a:srgbClr val="ED7D31">
                    <a:lumMod val="75000"/>
                  </a:srgbClr>
                </a:solidFill>
                <a:effectLst/>
                <a:uLnTx/>
                <a:uFillTx/>
                <a:latin typeface="Zilla Slab Medium" pitchFamily="2" charset="0"/>
                <a:ea typeface="Zilla Slab Medium" pitchFamily="2" charset="0"/>
                <a:cs typeface="+mn-cs"/>
              </a:rPr>
              <a:t>&lt;</a:t>
            </a:r>
            <a:endParaRPr kumimoji="0" lang="en-US" sz="36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4" name="Rectangle 3"/>
          <p:cNvSpPr/>
          <p:nvPr/>
        </p:nvSpPr>
        <p:spPr>
          <a:xfrm>
            <a:off x="4347641" y="2287253"/>
            <a:ext cx="380905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ar-AE" sz="2400" b="1" i="0" u="none" strike="noStrike" kern="1200" cap="none" spc="0" normalizeH="0" baseline="0" noProof="0" dirty="0">
                <a:ln>
                  <a:noFill/>
                </a:ln>
                <a:solidFill>
                  <a:srgbClr val="FF0000"/>
                </a:solidFill>
                <a:effectLst/>
                <a:uLnTx/>
                <a:uFillTx/>
                <a:latin typeface="Calibri" panose="020F0502020204030204"/>
                <a:ea typeface="+mn-ea"/>
                <a:cs typeface="Arial" panose="020B0604020202020204" pitchFamily="34" charset="0"/>
              </a:rPr>
              <a:t>سبب </a:t>
            </a:r>
            <a:r>
              <a:rPr kumimoji="0" lang="ar-AE" sz="2400" b="1" i="0" u="none" strike="noStrike" kern="1200" cap="none" spc="0" normalizeH="0" baseline="0" noProof="0" dirty="0" err="1">
                <a:ln>
                  <a:noFill/>
                </a:ln>
                <a:solidFill>
                  <a:srgbClr val="FF0000"/>
                </a:solidFill>
                <a:effectLst/>
                <a:uLnTx/>
                <a:uFillTx/>
                <a:latin typeface="Calibri" panose="020F0502020204030204"/>
                <a:ea typeface="+mn-ea"/>
                <a:cs typeface="Arial" panose="020B0604020202020204" pitchFamily="34" charset="0"/>
              </a:rPr>
              <a:t>إمتناع</a:t>
            </a:r>
            <a:r>
              <a:rPr kumimoji="0" lang="ar-AE" sz="2400" b="1" i="0" u="none" strike="noStrike" kern="1200" cap="none" spc="0" normalizeH="0" baseline="0" noProof="0" dirty="0">
                <a:ln>
                  <a:noFill/>
                </a:ln>
                <a:solidFill>
                  <a:srgbClr val="FF0000"/>
                </a:solidFill>
                <a:effectLst/>
                <a:uLnTx/>
                <a:uFillTx/>
                <a:latin typeface="Calibri" panose="020F0502020204030204"/>
                <a:ea typeface="+mn-ea"/>
                <a:cs typeface="Arial" panose="020B0604020202020204" pitchFamily="34" charset="0"/>
              </a:rPr>
              <a:t> الأفراد على أخذ اللقاح!!</a:t>
            </a:r>
            <a:endPar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57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xEl>
                                              <p:pRg st="0" end="0"/>
                                            </p:txEl>
                                          </p:spTgt>
                                        </p:tgtEl>
                                        <p:attrNameLst>
                                          <p:attrName>style.visibility</p:attrName>
                                        </p:attrNameLst>
                                      </p:cBhvr>
                                      <p:to>
                                        <p:strVal val="visible"/>
                                      </p:to>
                                    </p:set>
                                    <p:animEffect transition="in" filter="fade">
                                      <p:cBhvr>
                                        <p:cTn id="37" dur="500"/>
                                        <p:tgtEl>
                                          <p:spTgt spid="3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xEl>
                                              <p:pRg st="1" end="1"/>
                                            </p:txEl>
                                          </p:spTgt>
                                        </p:tgtEl>
                                        <p:attrNameLst>
                                          <p:attrName>style.visibility</p:attrName>
                                        </p:attrNameLst>
                                      </p:cBhvr>
                                      <p:to>
                                        <p:strVal val="visible"/>
                                      </p:to>
                                    </p:set>
                                    <p:animEffect transition="in" filter="fade">
                                      <p:cBhvr>
                                        <p:cTn id="42" dur="500"/>
                                        <p:tgtEl>
                                          <p:spTgt spid="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30" grpId="0"/>
      <p:bldP spid="31" grpId="0"/>
      <p:bldP spid="34"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5306E-9942-07A7-8962-C146AC04B03D}"/>
              </a:ext>
            </a:extLst>
          </p:cNvPr>
          <p:cNvSpPr>
            <a:spLocks noGrp="1"/>
          </p:cNvSpPr>
          <p:nvPr>
            <p:ph type="title"/>
          </p:nvPr>
        </p:nvSpPr>
        <p:spPr/>
        <p:txBody>
          <a:bodyPr/>
          <a:lstStyle/>
          <a:p>
            <a:r>
              <a:rPr lang="fr-FR" dirty="0"/>
              <a:t>Data </a:t>
            </a:r>
            <a:r>
              <a:rPr lang="fr-FR" dirty="0" err="1"/>
              <a:t>Normalization</a:t>
            </a:r>
            <a:br>
              <a:rPr lang="fr-FR" dirty="0"/>
            </a:br>
            <a:r>
              <a:rPr lang="fr-FR" dirty="0"/>
              <a:t> </a:t>
            </a:r>
            <a:endParaRPr lang="fr-DZ" dirty="0"/>
          </a:p>
        </p:txBody>
      </p:sp>
      <p:sp>
        <p:nvSpPr>
          <p:cNvPr id="3" name="Content Placeholder 2">
            <a:extLst>
              <a:ext uri="{FF2B5EF4-FFF2-40B4-BE49-F238E27FC236}">
                <a16:creationId xmlns:a16="http://schemas.microsoft.com/office/drawing/2014/main" id="{CA7C1966-7B45-F4AF-4409-5E6CCFEC5CEC}"/>
              </a:ext>
            </a:extLst>
          </p:cNvPr>
          <p:cNvSpPr>
            <a:spLocks noGrp="1"/>
          </p:cNvSpPr>
          <p:nvPr>
            <p:ph idx="1"/>
          </p:nvPr>
        </p:nvSpPr>
        <p:spPr>
          <a:xfrm>
            <a:off x="609600" y="1388282"/>
            <a:ext cx="9463314" cy="5058078"/>
          </a:xfrm>
        </p:spPr>
        <p:txBody>
          <a:bodyPr/>
          <a:lstStyle/>
          <a:p>
            <a:pPr marL="285750" indent="-285750">
              <a:buFont typeface="Arial" panose="020B0604020202020204" pitchFamily="34" charset="0"/>
              <a:buChar char="•"/>
            </a:pPr>
            <a:r>
              <a:rPr lang="fr-FR" sz="4000" b="1" i="0" dirty="0" err="1">
                <a:solidFill>
                  <a:srgbClr val="252525"/>
                </a:solidFill>
                <a:effectLst/>
                <a:latin typeface="Arial-BoldMT"/>
              </a:rPr>
              <a:t>Scaling</a:t>
            </a:r>
            <a:endParaRPr lang="fr-FR" sz="4000" b="1" dirty="0">
              <a:solidFill>
                <a:srgbClr val="252525"/>
              </a:solidFill>
              <a:latin typeface="Arial-BoldMT"/>
            </a:endParaRPr>
          </a:p>
          <a:p>
            <a:pPr marL="469350" lvl="1" indent="-285750">
              <a:buFont typeface="Arial" panose="020B0604020202020204" pitchFamily="34" charset="0"/>
              <a:buChar char="•"/>
            </a:pPr>
            <a:r>
              <a:rPr lang="fr-FR" sz="2100" b="1" i="0" dirty="0">
                <a:solidFill>
                  <a:srgbClr val="212529"/>
                </a:solidFill>
                <a:effectLst/>
                <a:latin typeface="Arial" panose="020B0604020202020204" pitchFamily="34" charset="0"/>
                <a:cs typeface="Arial" panose="020B0604020202020204" pitchFamily="34" charset="0"/>
              </a:rPr>
              <a:t>Min-Max </a:t>
            </a:r>
            <a:r>
              <a:rPr lang="fr-FR" sz="2100" b="1" i="0" dirty="0" err="1">
                <a:solidFill>
                  <a:srgbClr val="212529"/>
                </a:solidFill>
                <a:effectLst/>
                <a:latin typeface="Arial" panose="020B0604020202020204" pitchFamily="34" charset="0"/>
                <a:cs typeface="Arial" panose="020B0604020202020204" pitchFamily="34" charset="0"/>
              </a:rPr>
              <a:t>Scaling</a:t>
            </a:r>
            <a:r>
              <a:rPr lang="fr-FR" sz="2100" b="1" i="0" dirty="0">
                <a:solidFill>
                  <a:srgbClr val="212529"/>
                </a:solidFill>
                <a:effectLst/>
                <a:latin typeface="Arial" panose="020B0604020202020204" pitchFamily="34" charset="0"/>
                <a:cs typeface="Arial" panose="020B0604020202020204" pitchFamily="34" charset="0"/>
              </a:rPr>
              <a:t>-</a:t>
            </a:r>
            <a:r>
              <a:rPr lang="fr-FR" sz="2100" dirty="0">
                <a:latin typeface="Arial" panose="020B0604020202020204" pitchFamily="34" charset="0"/>
                <a:cs typeface="Arial" panose="020B0604020202020204" pitchFamily="34" charset="0"/>
              </a:rPr>
              <a:t> </a:t>
            </a:r>
          </a:p>
          <a:p>
            <a:pPr marL="469350" lvl="1" indent="-285750">
              <a:buFont typeface="Arial" panose="020B0604020202020204" pitchFamily="34" charset="0"/>
              <a:buChar char="•"/>
            </a:pPr>
            <a:r>
              <a:rPr lang="fr-FR" sz="2100" b="1" i="0" dirty="0" err="1">
                <a:solidFill>
                  <a:srgbClr val="212529"/>
                </a:solidFill>
                <a:effectLst/>
                <a:latin typeface="Arial" panose="020B0604020202020204" pitchFamily="34" charset="0"/>
                <a:cs typeface="Arial" panose="020B0604020202020204" pitchFamily="34" charset="0"/>
              </a:rPr>
              <a:t>Standardization</a:t>
            </a:r>
            <a:r>
              <a:rPr lang="fr-FR" sz="2100" b="1" i="0" dirty="0">
                <a:solidFill>
                  <a:srgbClr val="212529"/>
                </a:solidFill>
                <a:effectLst/>
                <a:latin typeface="Arial" panose="020B0604020202020204" pitchFamily="34" charset="0"/>
                <a:cs typeface="Arial" panose="020B0604020202020204" pitchFamily="34" charset="0"/>
              </a:rPr>
              <a:t>/Variance </a:t>
            </a:r>
            <a:r>
              <a:rPr lang="fr-FR" sz="2100" b="1" i="0" dirty="0" err="1">
                <a:solidFill>
                  <a:srgbClr val="212529"/>
                </a:solidFill>
                <a:effectLst/>
                <a:latin typeface="Arial" panose="020B0604020202020204" pitchFamily="34" charset="0"/>
                <a:cs typeface="Arial" panose="020B0604020202020204" pitchFamily="34" charset="0"/>
              </a:rPr>
              <a:t>Scaling</a:t>
            </a:r>
            <a:r>
              <a:rPr lang="fr-FR" sz="2100" b="1" i="0" dirty="0">
                <a:solidFill>
                  <a:srgbClr val="212529"/>
                </a:solidFill>
                <a:effectLst/>
                <a:latin typeface="Arial" panose="020B0604020202020204" pitchFamily="34" charset="0"/>
                <a:cs typeface="Arial" panose="020B0604020202020204" pitchFamily="34" charset="0"/>
              </a:rPr>
              <a:t>-</a:t>
            </a:r>
            <a:r>
              <a:rPr lang="fr-FR" sz="2100" dirty="0">
                <a:latin typeface="Arial" panose="020B0604020202020204" pitchFamily="34" charset="0"/>
                <a:cs typeface="Arial" panose="020B0604020202020204" pitchFamily="34" charset="0"/>
              </a:rPr>
              <a:t> </a:t>
            </a:r>
            <a:br>
              <a:rPr lang="fr-FR" dirty="0"/>
            </a:br>
            <a:endParaRPr lang="fr-FR" dirty="0"/>
          </a:p>
        </p:txBody>
      </p:sp>
      <p:sp>
        <p:nvSpPr>
          <p:cNvPr id="4" name="Slide Number Placeholder 3">
            <a:extLst>
              <a:ext uri="{FF2B5EF4-FFF2-40B4-BE49-F238E27FC236}">
                <a16:creationId xmlns:a16="http://schemas.microsoft.com/office/drawing/2014/main" id="{51CF9C0A-2375-9197-9E49-3E96E24E819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210</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191079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6464-0165-6720-6E88-3580395EB835}"/>
              </a:ext>
            </a:extLst>
          </p:cNvPr>
          <p:cNvSpPr>
            <a:spLocks noGrp="1"/>
          </p:cNvSpPr>
          <p:nvPr>
            <p:ph type="title"/>
          </p:nvPr>
        </p:nvSpPr>
        <p:spPr/>
        <p:txBody>
          <a:bodyPr/>
          <a:lstStyle/>
          <a:p>
            <a:r>
              <a:rPr lang="fr-FR" dirty="0" err="1"/>
              <a:t>Scaling</a:t>
            </a:r>
            <a:endParaRPr lang="fr-DZ" dirty="0"/>
          </a:p>
        </p:txBody>
      </p:sp>
      <p:sp>
        <p:nvSpPr>
          <p:cNvPr id="3" name="Content Placeholder 2">
            <a:extLst>
              <a:ext uri="{FF2B5EF4-FFF2-40B4-BE49-F238E27FC236}">
                <a16:creationId xmlns:a16="http://schemas.microsoft.com/office/drawing/2014/main" id="{A8C2CC8B-C38F-76CC-7C14-18900A3422EC}"/>
              </a:ext>
            </a:extLst>
          </p:cNvPr>
          <p:cNvSpPr>
            <a:spLocks noGrp="1"/>
          </p:cNvSpPr>
          <p:nvPr>
            <p:ph idx="1"/>
          </p:nvPr>
        </p:nvSpPr>
        <p:spPr>
          <a:xfrm>
            <a:off x="609600" y="1388282"/>
            <a:ext cx="9542804" cy="5058078"/>
          </a:xfrm>
        </p:spPr>
        <p:txBody>
          <a:bodyPr/>
          <a:lstStyle/>
          <a:p>
            <a:pPr marL="640800" lvl="1" indent="-457200">
              <a:buFont typeface="Arial" panose="020B0604020202020204" pitchFamily="34" charset="0"/>
              <a:buChar char="•"/>
            </a:pPr>
            <a:r>
              <a:rPr lang="en-US" sz="2500" b="1" i="0" dirty="0">
                <a:solidFill>
                  <a:srgbClr val="000000"/>
                </a:solidFill>
                <a:effectLst/>
              </a:rPr>
              <a:t>The most popular scaling techniques include:</a:t>
            </a:r>
          </a:p>
          <a:p>
            <a:pPr marL="896400" lvl="2" indent="-457200">
              <a:buFont typeface="Wingdings" panose="05000000000000000000" pitchFamily="2" charset="2"/>
              <a:buChar char="q"/>
            </a:pPr>
            <a:r>
              <a:rPr lang="en-US" sz="2500" b="0" i="0" dirty="0">
                <a:solidFill>
                  <a:srgbClr val="000000"/>
                </a:solidFill>
                <a:effectLst/>
              </a:rPr>
              <a:t>min-max scaling</a:t>
            </a:r>
          </a:p>
          <a:p>
            <a:pPr marL="896400" lvl="2" indent="-457200">
              <a:buFont typeface="Wingdings" panose="05000000000000000000" pitchFamily="2" charset="2"/>
              <a:buChar char="q"/>
            </a:pPr>
            <a:r>
              <a:rPr lang="en-US" sz="2500" b="0" i="0" dirty="0">
                <a:solidFill>
                  <a:srgbClr val="000000"/>
                </a:solidFill>
                <a:effectLst/>
              </a:rPr>
              <a:t>absolute maximum</a:t>
            </a:r>
          </a:p>
          <a:p>
            <a:pPr marL="896400" lvl="2" indent="-457200">
              <a:buFont typeface="Wingdings" panose="05000000000000000000" pitchFamily="2" charset="2"/>
              <a:buChar char="q"/>
            </a:pPr>
            <a:r>
              <a:rPr lang="en-US" sz="2500" b="0" i="0" dirty="0">
                <a:solidFill>
                  <a:srgbClr val="000000"/>
                </a:solidFill>
                <a:effectLst/>
              </a:rPr>
              <a:t>Standardization</a:t>
            </a:r>
            <a:endParaRPr lang="en-US" sz="2500" dirty="0">
              <a:solidFill>
                <a:srgbClr val="000000"/>
              </a:solidFill>
            </a:endParaRPr>
          </a:p>
          <a:p>
            <a:pPr marL="896400" lvl="2" indent="-457200">
              <a:buFont typeface="Wingdings" panose="05000000000000000000" pitchFamily="2" charset="2"/>
              <a:buChar char="q"/>
            </a:pPr>
            <a:r>
              <a:rPr lang="en-US" sz="2500" b="0" i="0" dirty="0">
                <a:solidFill>
                  <a:srgbClr val="000000"/>
                </a:solidFill>
                <a:effectLst/>
              </a:rPr>
              <a:t>normalization</a:t>
            </a:r>
            <a:r>
              <a:rPr lang="en-US" sz="3300" dirty="0"/>
              <a:t> </a:t>
            </a:r>
            <a:br>
              <a:rPr lang="en-US" sz="3300" dirty="0"/>
            </a:br>
            <a:endParaRPr lang="fr-DZ" sz="3300" dirty="0"/>
          </a:p>
        </p:txBody>
      </p:sp>
      <p:sp>
        <p:nvSpPr>
          <p:cNvPr id="4" name="Slide Number Placeholder 3">
            <a:extLst>
              <a:ext uri="{FF2B5EF4-FFF2-40B4-BE49-F238E27FC236}">
                <a16:creationId xmlns:a16="http://schemas.microsoft.com/office/drawing/2014/main" id="{78112629-B3D3-C257-CEFE-D479EF86957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32953813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3D912-0D9B-5E79-3360-2CB039F6C0F6}"/>
              </a:ext>
            </a:extLst>
          </p:cNvPr>
          <p:cNvSpPr>
            <a:spLocks noGrp="1"/>
          </p:cNvSpPr>
          <p:nvPr>
            <p:ph type="title"/>
          </p:nvPr>
        </p:nvSpPr>
        <p:spPr/>
        <p:txBody>
          <a:bodyPr/>
          <a:lstStyle/>
          <a:p>
            <a:r>
              <a:rPr lang="fr-FR" dirty="0" err="1"/>
              <a:t>Standardization</a:t>
            </a:r>
            <a:r>
              <a:rPr lang="fr-FR" dirty="0"/>
              <a:t> (Variance </a:t>
            </a:r>
            <a:r>
              <a:rPr lang="fr-FR" dirty="0" err="1"/>
              <a:t>Scaling</a:t>
            </a:r>
            <a:r>
              <a:rPr lang="fr-FR" dirty="0"/>
              <a:t>)</a:t>
            </a:r>
            <a:br>
              <a:rPr lang="fr-FR" dirty="0"/>
            </a:br>
            <a:endParaRPr lang="fr-DZ" dirty="0"/>
          </a:p>
        </p:txBody>
      </p:sp>
      <p:sp>
        <p:nvSpPr>
          <p:cNvPr id="3" name="Content Placeholder 2">
            <a:extLst>
              <a:ext uri="{FF2B5EF4-FFF2-40B4-BE49-F238E27FC236}">
                <a16:creationId xmlns:a16="http://schemas.microsoft.com/office/drawing/2014/main" id="{CD5B9E8E-E27C-160A-1002-BA40F3E1CD37}"/>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BB2C58CD-B1D9-C0AE-FAE1-76BC1FEE4F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D7C4481-1D5F-3A3A-2474-3106BD3433CC}"/>
              </a:ext>
            </a:extLst>
          </p:cNvPr>
          <p:cNvPicPr>
            <a:picLocks noChangeAspect="1"/>
          </p:cNvPicPr>
          <p:nvPr/>
        </p:nvPicPr>
        <p:blipFill>
          <a:blip r:embed="rId2"/>
          <a:stretch>
            <a:fillRect/>
          </a:stretch>
        </p:blipFill>
        <p:spPr>
          <a:xfrm>
            <a:off x="1067385" y="1559180"/>
            <a:ext cx="10508343" cy="4487690"/>
          </a:xfrm>
          <a:prstGeom prst="rect">
            <a:avLst/>
          </a:prstGeom>
        </p:spPr>
      </p:pic>
    </p:spTree>
    <p:extLst>
      <p:ext uri="{BB962C8B-B14F-4D97-AF65-F5344CB8AC3E}">
        <p14:creationId xmlns:p14="http://schemas.microsoft.com/office/powerpoint/2010/main" val="23672751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91D8F-D6D7-DF5E-7507-0BD96CBADAA1}"/>
              </a:ext>
            </a:extLst>
          </p:cNvPr>
          <p:cNvSpPr>
            <a:spLocks noGrp="1"/>
          </p:cNvSpPr>
          <p:nvPr>
            <p:ph type="title"/>
          </p:nvPr>
        </p:nvSpPr>
        <p:spPr/>
        <p:txBody>
          <a:bodyPr/>
          <a:lstStyle/>
          <a:p>
            <a:r>
              <a:rPr lang="fr-FR" dirty="0"/>
              <a:t>Min-Max </a:t>
            </a:r>
            <a:r>
              <a:rPr lang="fr-FR" dirty="0" err="1"/>
              <a:t>Scaling</a:t>
            </a:r>
            <a:br>
              <a:rPr lang="fr-FR" dirty="0"/>
            </a:br>
            <a:endParaRPr lang="fr-DZ" dirty="0"/>
          </a:p>
        </p:txBody>
      </p:sp>
      <p:sp>
        <p:nvSpPr>
          <p:cNvPr id="3" name="Content Placeholder 2">
            <a:extLst>
              <a:ext uri="{FF2B5EF4-FFF2-40B4-BE49-F238E27FC236}">
                <a16:creationId xmlns:a16="http://schemas.microsoft.com/office/drawing/2014/main" id="{7FD7042C-E9D1-F7D4-E6F2-8F671D286D0E}"/>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D454F0E4-18C5-DF9A-B400-B43D48687FA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98DAAB8-4530-36D8-9177-729FE014889F}"/>
              </a:ext>
            </a:extLst>
          </p:cNvPr>
          <p:cNvPicPr>
            <a:picLocks noChangeAspect="1"/>
          </p:cNvPicPr>
          <p:nvPr/>
        </p:nvPicPr>
        <p:blipFill>
          <a:blip r:embed="rId2"/>
          <a:stretch>
            <a:fillRect/>
          </a:stretch>
        </p:blipFill>
        <p:spPr>
          <a:xfrm>
            <a:off x="1103671" y="1657086"/>
            <a:ext cx="10435771" cy="4435400"/>
          </a:xfrm>
          <a:prstGeom prst="rect">
            <a:avLst/>
          </a:prstGeom>
        </p:spPr>
      </p:pic>
    </p:spTree>
    <p:extLst>
      <p:ext uri="{BB962C8B-B14F-4D97-AF65-F5344CB8AC3E}">
        <p14:creationId xmlns:p14="http://schemas.microsoft.com/office/powerpoint/2010/main" val="234696952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5C32-7E0B-474E-0A18-6897A456C722}"/>
              </a:ext>
            </a:extLst>
          </p:cNvPr>
          <p:cNvSpPr>
            <a:spLocks noGrp="1"/>
          </p:cNvSpPr>
          <p:nvPr>
            <p:ph type="title"/>
          </p:nvPr>
        </p:nvSpPr>
        <p:spPr/>
        <p:txBody>
          <a:bodyPr/>
          <a:lstStyle/>
          <a:p>
            <a:r>
              <a:rPr lang="fr-FR" dirty="0" err="1"/>
              <a:t>Why</a:t>
            </a:r>
            <a:r>
              <a:rPr lang="fr-FR" dirty="0"/>
              <a:t> </a:t>
            </a:r>
            <a:r>
              <a:rPr lang="fr-FR" dirty="0" err="1"/>
              <a:t>Scaling</a:t>
            </a:r>
            <a:r>
              <a:rPr lang="fr-FR" dirty="0"/>
              <a:t>?</a:t>
            </a:r>
            <a:br>
              <a:rPr lang="fr-FR" dirty="0"/>
            </a:br>
            <a:endParaRPr lang="fr-DZ" dirty="0"/>
          </a:p>
        </p:txBody>
      </p:sp>
      <p:sp>
        <p:nvSpPr>
          <p:cNvPr id="4" name="Slide Number Placeholder 3">
            <a:extLst>
              <a:ext uri="{FF2B5EF4-FFF2-40B4-BE49-F238E27FC236}">
                <a16:creationId xmlns:a16="http://schemas.microsoft.com/office/drawing/2014/main" id="{8C7409B3-6E1E-9F39-D3FA-4C8EF2A103F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8" name="Image 7">
            <a:extLst>
              <a:ext uri="{FF2B5EF4-FFF2-40B4-BE49-F238E27FC236}">
                <a16:creationId xmlns:a16="http://schemas.microsoft.com/office/drawing/2014/main" id="{3C7ABE6D-192E-BD6E-5865-B855176FD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266" y="1436356"/>
            <a:ext cx="9031727" cy="4819576"/>
          </a:xfrm>
          <a:prstGeom prst="rect">
            <a:avLst/>
          </a:prstGeom>
        </p:spPr>
      </p:pic>
    </p:spTree>
    <p:extLst>
      <p:ext uri="{BB962C8B-B14F-4D97-AF65-F5344CB8AC3E}">
        <p14:creationId xmlns:p14="http://schemas.microsoft.com/office/powerpoint/2010/main" val="141033390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6754-1E7E-424B-8EB1-93B57C131CD6}"/>
              </a:ext>
            </a:extLst>
          </p:cNvPr>
          <p:cNvSpPr>
            <a:spLocks noGrp="1"/>
          </p:cNvSpPr>
          <p:nvPr>
            <p:ph type="title"/>
          </p:nvPr>
        </p:nvSpPr>
        <p:spPr/>
        <p:txBody>
          <a:bodyPr/>
          <a:lstStyle/>
          <a:p>
            <a:r>
              <a:rPr lang="fr-FR" dirty="0"/>
              <a:t>Normalisation des variables continues </a:t>
            </a:r>
            <a:br>
              <a:rPr lang="fr-FR" dirty="0"/>
            </a:br>
            <a:endParaRPr lang="fr-DZ" dirty="0"/>
          </a:p>
        </p:txBody>
      </p:sp>
      <p:sp>
        <p:nvSpPr>
          <p:cNvPr id="4" name="Slide Number Placeholder 3">
            <a:extLst>
              <a:ext uri="{FF2B5EF4-FFF2-40B4-BE49-F238E27FC236}">
                <a16:creationId xmlns:a16="http://schemas.microsoft.com/office/drawing/2014/main" id="{EE2598D9-9130-C749-0031-1EEDDD7C29A6}"/>
              </a:ext>
            </a:extLst>
          </p:cNvPr>
          <p:cNvSpPr>
            <a:spLocks noGrp="1"/>
          </p:cNvSpPr>
          <p:nvPr>
            <p:ph type="sldNum" sz="quarter" idx="10"/>
          </p:nvPr>
        </p:nvSpPr>
        <p:spPr/>
        <p:txBody>
          <a:bodyPr/>
          <a:lstStyle/>
          <a:p>
            <a:pPr>
              <a:defRPr/>
            </a:pPr>
            <a:fld id="{326C6059-A255-C24B-AAEC-93A3405961B0}" type="slidenum">
              <a:rPr lang="en-US" smtClean="0"/>
              <a:pPr>
                <a:defRPr/>
              </a:pPr>
              <a:t>215</a:t>
            </a:fld>
            <a:endParaRPr lang="en-US" dirty="0"/>
          </a:p>
        </p:txBody>
      </p:sp>
      <p:graphicFrame>
        <p:nvGraphicFramePr>
          <p:cNvPr id="5" name="Object 17">
            <a:extLst>
              <a:ext uri="{FF2B5EF4-FFF2-40B4-BE49-F238E27FC236}">
                <a16:creationId xmlns:a16="http://schemas.microsoft.com/office/drawing/2014/main" id="{2A8BE15A-4A40-6C7A-5B11-9800F334B555}"/>
              </a:ext>
            </a:extLst>
          </p:cNvPr>
          <p:cNvGraphicFramePr>
            <a:graphicFrameLocks noChangeAspect="1"/>
          </p:cNvGraphicFramePr>
          <p:nvPr/>
        </p:nvGraphicFramePr>
        <p:xfrm>
          <a:off x="4087814" y="1460500"/>
          <a:ext cx="3513137" cy="1123950"/>
        </p:xfrm>
        <a:graphic>
          <a:graphicData uri="http://schemas.openxmlformats.org/presentationml/2006/ole">
            <mc:AlternateContent xmlns:mc="http://schemas.openxmlformats.org/markup-compatibility/2006">
              <mc:Choice xmlns:v="urn:schemas-microsoft-com:vml" Requires="v">
                <p:oleObj name="Equation" r:id="rId2" imgW="1269449" imgH="406224" progId="Equation.3">
                  <p:embed/>
                </p:oleObj>
              </mc:Choice>
              <mc:Fallback>
                <p:oleObj name="Equation" r:id="rId2" imgW="1269449" imgH="406224" progId="Equation.3">
                  <p:embed/>
                  <p:pic>
                    <p:nvPicPr>
                      <p:cNvPr id="34818" name="Object 17">
                        <a:extLst>
                          <a:ext uri="{FF2B5EF4-FFF2-40B4-BE49-F238E27FC236}">
                            <a16:creationId xmlns:a16="http://schemas.microsoft.com/office/drawing/2014/main" id="{D58C5CE0-2DFE-9C85-0187-14DEEBB09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814" y="1460500"/>
                        <a:ext cx="3513137" cy="1123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29">
            <a:extLst>
              <a:ext uri="{FF2B5EF4-FFF2-40B4-BE49-F238E27FC236}">
                <a16:creationId xmlns:a16="http://schemas.microsoft.com/office/drawing/2014/main" id="{18030A2F-2B3B-02E4-7B45-896CECEA7E4E}"/>
              </a:ext>
            </a:extLst>
          </p:cNvPr>
          <p:cNvSpPr txBox="1">
            <a:spLocks noChangeArrowheads="1"/>
          </p:cNvSpPr>
          <p:nvPr/>
        </p:nvSpPr>
        <p:spPr bwMode="auto">
          <a:xfrm>
            <a:off x="1992313" y="3429000"/>
            <a:ext cx="786765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fr-FR" altLang="fr-F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fr-FR" altLang="fr-FR" sz="3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X’i</a:t>
            </a:r>
            <a:r>
              <a:rPr kumimoji="0" lang="fr-FR" altLang="fr-F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sont entre 0 et 1</a:t>
            </a:r>
          </a:p>
          <a:p>
            <a:pPr marL="0" marR="0" lvl="0" indent="0" algn="l" defTabSz="914400" rtl="0" eaLnBrk="1" fontAlgn="base" latinLnBrk="0" hangingPunct="1">
              <a:lnSpc>
                <a:spcPct val="100000"/>
              </a:lnSpc>
              <a:spcBef>
                <a:spcPct val="0"/>
              </a:spcBef>
              <a:spcAft>
                <a:spcPct val="0"/>
              </a:spcAft>
              <a:buClrTx/>
              <a:buSzTx/>
              <a:buFontTx/>
              <a:buChar char="•"/>
              <a:tabLst/>
              <a:defRPr/>
            </a:pPr>
            <a:endParaRPr kumimoji="0" lang="fr-FR" altLang="fr-F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fr-FR" altLang="fr-F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fr-FR" altLang="fr-FR" sz="3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X’i</a:t>
            </a:r>
            <a:r>
              <a:rPr kumimoji="0" lang="fr-FR" altLang="fr-F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0 si xi=min </a:t>
            </a:r>
            <a:r>
              <a:rPr kumimoji="0" lang="fr-FR" altLang="fr-FR" sz="3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xj</a:t>
            </a:r>
            <a:endParaRPr kumimoji="0" lang="fr-FR" altLang="fr-F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defRPr/>
            </a:pPr>
            <a:endParaRPr kumimoji="0" lang="fr-FR" altLang="fr-F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defRPr/>
            </a:pPr>
            <a:r>
              <a:rPr kumimoji="0" lang="fr-FR" altLang="fr-F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r>
              <a:rPr kumimoji="0" lang="fr-FR" altLang="fr-FR" sz="3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X’i</a:t>
            </a:r>
            <a:r>
              <a:rPr kumimoji="0" lang="fr-FR" altLang="fr-F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 1 si xi=max </a:t>
            </a:r>
            <a:r>
              <a:rPr kumimoji="0" lang="fr-FR" altLang="fr-FR" sz="3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xj</a:t>
            </a:r>
            <a:endParaRPr kumimoji="0" lang="fr-FR" altLang="fr-F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0"/>
              </a:spcBef>
              <a:spcAft>
                <a:spcPct val="0"/>
              </a:spcAft>
              <a:buClrTx/>
              <a:buSzTx/>
              <a:buFontTx/>
              <a:buChar char="•"/>
              <a:tabLst/>
              <a:defRPr/>
            </a:pPr>
            <a:endParaRPr kumimoji="0" lang="fr-FR" altLang="fr-F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83570006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CE03-0564-2BCB-4AA6-E7D41E9A9E53}"/>
              </a:ext>
            </a:extLst>
          </p:cNvPr>
          <p:cNvSpPr>
            <a:spLocks noGrp="1"/>
          </p:cNvSpPr>
          <p:nvPr>
            <p:ph type="title"/>
          </p:nvPr>
        </p:nvSpPr>
        <p:spPr/>
        <p:txBody>
          <a:bodyPr/>
          <a:lstStyle/>
          <a:p>
            <a:r>
              <a:rPr lang="fr-FR" dirty="0"/>
              <a:t>Exercice</a:t>
            </a:r>
            <a:br>
              <a:rPr lang="fr-FR" dirty="0"/>
            </a:br>
            <a:endParaRPr lang="fr-DZ" dirty="0"/>
          </a:p>
        </p:txBody>
      </p:sp>
      <p:sp>
        <p:nvSpPr>
          <p:cNvPr id="4" name="Slide Number Placeholder 3">
            <a:extLst>
              <a:ext uri="{FF2B5EF4-FFF2-40B4-BE49-F238E27FC236}">
                <a16:creationId xmlns:a16="http://schemas.microsoft.com/office/drawing/2014/main" id="{68CA5D0F-9933-A033-F31E-8DCA0698F1DC}"/>
              </a:ext>
            </a:extLst>
          </p:cNvPr>
          <p:cNvSpPr>
            <a:spLocks noGrp="1"/>
          </p:cNvSpPr>
          <p:nvPr>
            <p:ph type="sldNum" sz="quarter" idx="10"/>
          </p:nvPr>
        </p:nvSpPr>
        <p:spPr/>
        <p:txBody>
          <a:bodyPr/>
          <a:lstStyle/>
          <a:p>
            <a:pPr>
              <a:defRPr/>
            </a:pPr>
            <a:fld id="{326C6059-A255-C24B-AAEC-93A3405961B0}" type="slidenum">
              <a:rPr lang="en-US" smtClean="0"/>
              <a:pPr>
                <a:defRPr/>
              </a:pPr>
              <a:t>216</a:t>
            </a:fld>
            <a:endParaRPr lang="en-US" dirty="0"/>
          </a:p>
        </p:txBody>
      </p:sp>
      <p:graphicFrame>
        <p:nvGraphicFramePr>
          <p:cNvPr id="5" name="Object 1026">
            <a:extLst>
              <a:ext uri="{FF2B5EF4-FFF2-40B4-BE49-F238E27FC236}">
                <a16:creationId xmlns:a16="http://schemas.microsoft.com/office/drawing/2014/main" id="{C66186ED-DC10-439A-8130-F25EB8E00792}"/>
              </a:ext>
            </a:extLst>
          </p:cNvPr>
          <p:cNvGraphicFramePr>
            <a:graphicFrameLocks noGrp="1" noChangeAspect="1"/>
          </p:cNvGraphicFramePr>
          <p:nvPr>
            <p:ph sz="half" idx="1"/>
          </p:nvPr>
        </p:nvGraphicFramePr>
        <p:xfrm>
          <a:off x="3287714" y="2565401"/>
          <a:ext cx="4859337" cy="1617663"/>
        </p:xfrm>
        <a:graphic>
          <a:graphicData uri="http://schemas.openxmlformats.org/presentationml/2006/ole">
            <mc:AlternateContent xmlns:mc="http://schemas.openxmlformats.org/markup-compatibility/2006">
              <mc:Choice xmlns:v="urn:schemas-microsoft-com:vml" Requires="v">
                <p:oleObj name="Feuille de calcul" r:id="rId2" imgW="2628900" imgH="819302" progId="Excel.Sheet.8">
                  <p:embed/>
                </p:oleObj>
              </mc:Choice>
              <mc:Fallback>
                <p:oleObj name="Feuille de calcul" r:id="rId2" imgW="2628900" imgH="819302" progId="Excel.Sheet.8">
                  <p:embed/>
                  <p:pic>
                    <p:nvPicPr>
                      <p:cNvPr id="418818" name="Object 1026">
                        <a:extLst>
                          <a:ext uri="{FF2B5EF4-FFF2-40B4-BE49-F238E27FC236}">
                            <a16:creationId xmlns:a16="http://schemas.microsoft.com/office/drawing/2014/main" id="{727A90E7-5D46-BE05-06BB-21DD75730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4" y="2565401"/>
                        <a:ext cx="4859337" cy="161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1050">
            <a:extLst>
              <a:ext uri="{FF2B5EF4-FFF2-40B4-BE49-F238E27FC236}">
                <a16:creationId xmlns:a16="http://schemas.microsoft.com/office/drawing/2014/main" id="{6372BB27-B8BA-2C62-1495-BC2D934A6A78}"/>
              </a:ext>
            </a:extLst>
          </p:cNvPr>
          <p:cNvSpPr txBox="1">
            <a:spLocks noChangeArrowheads="1"/>
          </p:cNvSpPr>
          <p:nvPr/>
        </p:nvSpPr>
        <p:spPr bwMode="auto">
          <a:xfrm>
            <a:off x="2498726" y="1476375"/>
            <a:ext cx="65754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32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rPr>
              <a:t>Normaliser les variables suivantes :</a:t>
            </a:r>
          </a:p>
        </p:txBody>
      </p:sp>
    </p:spTree>
    <p:extLst>
      <p:ext uri="{BB962C8B-B14F-4D97-AF65-F5344CB8AC3E}">
        <p14:creationId xmlns:p14="http://schemas.microsoft.com/office/powerpoint/2010/main" val="178350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836D-360D-F3B2-4B6D-DE66D04F96E2}"/>
              </a:ext>
            </a:extLst>
          </p:cNvPr>
          <p:cNvSpPr>
            <a:spLocks noGrp="1"/>
          </p:cNvSpPr>
          <p:nvPr>
            <p:ph type="title"/>
          </p:nvPr>
        </p:nvSpPr>
        <p:spPr/>
        <p:txBody>
          <a:bodyPr/>
          <a:lstStyle/>
          <a:p>
            <a:r>
              <a:rPr lang="fr-FR" dirty="0"/>
              <a:t>Normalisation des variables continues </a:t>
            </a:r>
            <a:br>
              <a:rPr lang="fr-FR" dirty="0"/>
            </a:br>
            <a:endParaRPr lang="fr-DZ" dirty="0"/>
          </a:p>
        </p:txBody>
      </p:sp>
      <p:sp>
        <p:nvSpPr>
          <p:cNvPr id="4" name="Slide Number Placeholder 3">
            <a:extLst>
              <a:ext uri="{FF2B5EF4-FFF2-40B4-BE49-F238E27FC236}">
                <a16:creationId xmlns:a16="http://schemas.microsoft.com/office/drawing/2014/main" id="{8FF88003-F8B2-391B-3B73-9D6C9668B657}"/>
              </a:ext>
            </a:extLst>
          </p:cNvPr>
          <p:cNvSpPr>
            <a:spLocks noGrp="1"/>
          </p:cNvSpPr>
          <p:nvPr>
            <p:ph type="sldNum" sz="quarter" idx="10"/>
          </p:nvPr>
        </p:nvSpPr>
        <p:spPr/>
        <p:txBody>
          <a:bodyPr/>
          <a:lstStyle/>
          <a:p>
            <a:pPr>
              <a:defRPr/>
            </a:pPr>
            <a:fld id="{326C6059-A255-C24B-AAEC-93A3405961B0}" type="slidenum">
              <a:rPr lang="en-US" smtClean="0"/>
              <a:pPr>
                <a:defRPr/>
              </a:pPr>
              <a:t>217</a:t>
            </a:fld>
            <a:endParaRPr lang="en-US" dirty="0"/>
          </a:p>
        </p:txBody>
      </p:sp>
      <p:graphicFrame>
        <p:nvGraphicFramePr>
          <p:cNvPr id="5" name="Content Placeholder 4">
            <a:extLst>
              <a:ext uri="{FF2B5EF4-FFF2-40B4-BE49-F238E27FC236}">
                <a16:creationId xmlns:a16="http://schemas.microsoft.com/office/drawing/2014/main" id="{9A002D10-14CF-EC60-37BD-70735C0958B9}"/>
              </a:ext>
            </a:extLst>
          </p:cNvPr>
          <p:cNvGraphicFramePr>
            <a:graphicFrameLocks noGrp="1" noChangeAspect="1"/>
          </p:cNvGraphicFramePr>
          <p:nvPr>
            <p:ph sz="half" idx="1"/>
            <p:extLst>
              <p:ext uri="{D42A27DB-BD31-4B8C-83A1-F6EECF244321}">
                <p14:modId xmlns:p14="http://schemas.microsoft.com/office/powerpoint/2010/main" val="2047856581"/>
              </p:ext>
            </p:extLst>
          </p:nvPr>
        </p:nvGraphicFramePr>
        <p:xfrm>
          <a:off x="3287714" y="2565401"/>
          <a:ext cx="4859337" cy="1617663"/>
        </p:xfrm>
        <a:graphic>
          <a:graphicData uri="http://schemas.openxmlformats.org/presentationml/2006/ole">
            <mc:AlternateContent xmlns:mc="http://schemas.openxmlformats.org/markup-compatibility/2006">
              <mc:Choice xmlns:v="urn:schemas-microsoft-com:vml" Requires="v">
                <p:oleObj name="Feuille de calcul" r:id="rId2" imgW="2628900" imgH="819302" progId="Excel.Sheet.8">
                  <p:embed/>
                </p:oleObj>
              </mc:Choice>
              <mc:Fallback>
                <p:oleObj name="Feuille de calcul" r:id="rId2" imgW="2628900" imgH="819302" progId="Excel.Sheet.8">
                  <p:embed/>
                  <p:pic>
                    <p:nvPicPr>
                      <p:cNvPr id="385028" name="Object 4">
                        <a:extLst>
                          <a:ext uri="{FF2B5EF4-FFF2-40B4-BE49-F238E27FC236}">
                            <a16:creationId xmlns:a16="http://schemas.microsoft.com/office/drawing/2014/main" id="{691604B3-C610-968F-4616-E0B7167393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4" y="2565401"/>
                        <a:ext cx="4859337" cy="161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7">
            <a:extLst>
              <a:ext uri="{FF2B5EF4-FFF2-40B4-BE49-F238E27FC236}">
                <a16:creationId xmlns:a16="http://schemas.microsoft.com/office/drawing/2014/main" id="{5F7B1DCF-78D1-B0AE-647E-D9A931535BD6}"/>
              </a:ext>
            </a:extLst>
          </p:cNvPr>
          <p:cNvGraphicFramePr>
            <a:graphicFrameLocks noChangeAspect="1"/>
          </p:cNvGraphicFramePr>
          <p:nvPr>
            <p:extLst>
              <p:ext uri="{D42A27DB-BD31-4B8C-83A1-F6EECF244321}">
                <p14:modId xmlns:p14="http://schemas.microsoft.com/office/powerpoint/2010/main" val="166840906"/>
              </p:ext>
            </p:extLst>
          </p:nvPr>
        </p:nvGraphicFramePr>
        <p:xfrm>
          <a:off x="3216275" y="5108575"/>
          <a:ext cx="4967288" cy="1670050"/>
        </p:xfrm>
        <a:graphic>
          <a:graphicData uri="http://schemas.openxmlformats.org/presentationml/2006/ole">
            <mc:AlternateContent xmlns:mc="http://schemas.openxmlformats.org/markup-compatibility/2006">
              <mc:Choice xmlns:v="urn:schemas-microsoft-com:vml" Requires="v">
                <p:oleObj name="Feuille de calcul" r:id="rId4" imgW="2628900" imgH="819302" progId="Excel.Sheet.8">
                  <p:embed/>
                </p:oleObj>
              </mc:Choice>
              <mc:Fallback>
                <p:oleObj name="Feuille de calcul" r:id="rId4" imgW="2628900" imgH="819302" progId="Excel.Sheet.8">
                  <p:embed/>
                  <p:pic>
                    <p:nvPicPr>
                      <p:cNvPr id="385041" name="Object 17">
                        <a:extLst>
                          <a:ext uri="{FF2B5EF4-FFF2-40B4-BE49-F238E27FC236}">
                            <a16:creationId xmlns:a16="http://schemas.microsoft.com/office/drawing/2014/main" id="{76329D4B-A15D-38A9-F7AB-879368052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275" y="5108575"/>
                        <a:ext cx="4967288" cy="167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AutoShape 18">
            <a:extLst>
              <a:ext uri="{FF2B5EF4-FFF2-40B4-BE49-F238E27FC236}">
                <a16:creationId xmlns:a16="http://schemas.microsoft.com/office/drawing/2014/main" id="{0A3307D8-3101-64ED-0515-87B2ED90C989}"/>
              </a:ext>
            </a:extLst>
          </p:cNvPr>
          <p:cNvSpPr>
            <a:spLocks noChangeArrowheads="1"/>
          </p:cNvSpPr>
          <p:nvPr/>
        </p:nvSpPr>
        <p:spPr bwMode="auto">
          <a:xfrm>
            <a:off x="5519738" y="4221163"/>
            <a:ext cx="360362" cy="792162"/>
          </a:xfrm>
          <a:prstGeom prst="downArrow">
            <a:avLst>
              <a:gd name="adj1" fmla="val 50000"/>
              <a:gd name="adj2" fmla="val 54956"/>
            </a:avLst>
          </a:prstGeom>
          <a:gradFill rotWithShape="1">
            <a:gsLst>
              <a:gs pos="0">
                <a:schemeClr val="accent2"/>
              </a:gs>
              <a:gs pos="50000">
                <a:srgbClr val="FFFFFF"/>
              </a:gs>
              <a:gs pos="100000">
                <a:schemeClr val="accent2"/>
              </a:gs>
            </a:gsLst>
            <a:lin ang="5400000" scaled="1"/>
          </a:gradFill>
          <a:ln w="9525">
            <a:solidFill>
              <a:schemeClr val="tx1"/>
            </a:solid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a:endParaRPr>
          </a:p>
        </p:txBody>
      </p:sp>
      <p:grpSp>
        <p:nvGrpSpPr>
          <p:cNvPr id="8" name="Group 22">
            <a:extLst>
              <a:ext uri="{FF2B5EF4-FFF2-40B4-BE49-F238E27FC236}">
                <a16:creationId xmlns:a16="http://schemas.microsoft.com/office/drawing/2014/main" id="{9A00726E-7EEE-9405-AA25-5813E7467D67}"/>
              </a:ext>
            </a:extLst>
          </p:cNvPr>
          <p:cNvGrpSpPr>
            <a:grpSpLocks noChangeAspect="1"/>
          </p:cNvGrpSpPr>
          <p:nvPr/>
        </p:nvGrpSpPr>
        <p:grpSpPr bwMode="auto">
          <a:xfrm>
            <a:off x="4151313" y="1325564"/>
            <a:ext cx="2667000" cy="865187"/>
            <a:chOff x="1655" y="835"/>
            <a:chExt cx="1680" cy="545"/>
          </a:xfrm>
        </p:grpSpPr>
        <p:sp>
          <p:nvSpPr>
            <p:cNvPr id="9" name="AutoShape 21">
              <a:extLst>
                <a:ext uri="{FF2B5EF4-FFF2-40B4-BE49-F238E27FC236}">
                  <a16:creationId xmlns:a16="http://schemas.microsoft.com/office/drawing/2014/main" id="{DF59AC8C-DD43-A5BA-10AD-3C77614696A8}"/>
                </a:ext>
              </a:extLst>
            </p:cNvPr>
            <p:cNvSpPr>
              <a:spLocks noChangeAspect="1" noChangeArrowheads="1" noTextEdit="1"/>
            </p:cNvSpPr>
            <p:nvPr/>
          </p:nvSpPr>
          <p:spPr bwMode="auto">
            <a:xfrm>
              <a:off x="1655" y="845"/>
              <a:ext cx="1680"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DZ" sz="4400" b="0" i="0" u="none" strike="noStrike" kern="1200" cap="none" spc="0" normalizeH="0" baseline="0" noProof="0">
                <a:ln>
                  <a:noFill/>
                </a:ln>
                <a:solidFill>
                  <a:srgbClr val="FF0000"/>
                </a:solidFill>
                <a:effectLst/>
                <a:uLnTx/>
                <a:uFillTx/>
                <a:latin typeface="Arial" panose="020B0604020202020204" pitchFamily="34" charset="0"/>
                <a:ea typeface="+mn-ea"/>
                <a:cs typeface="Arial"/>
              </a:endParaRPr>
            </a:p>
          </p:txBody>
        </p:sp>
        <p:sp>
          <p:nvSpPr>
            <p:cNvPr id="10" name="Line 23">
              <a:extLst>
                <a:ext uri="{FF2B5EF4-FFF2-40B4-BE49-F238E27FC236}">
                  <a16:creationId xmlns:a16="http://schemas.microsoft.com/office/drawing/2014/main" id="{75BC0587-5574-9407-668B-B88A7A67A0FE}"/>
                </a:ext>
              </a:extLst>
            </p:cNvPr>
            <p:cNvSpPr>
              <a:spLocks noChangeShapeType="1"/>
            </p:cNvSpPr>
            <p:nvPr/>
          </p:nvSpPr>
          <p:spPr bwMode="auto">
            <a:xfrm>
              <a:off x="2089" y="1110"/>
              <a:ext cx="1198"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DZ" sz="4400" b="0" i="0" u="none" strike="noStrike" kern="1200" cap="none" spc="0" normalizeH="0" baseline="0" noProof="0">
                <a:ln>
                  <a:noFill/>
                </a:ln>
                <a:solidFill>
                  <a:srgbClr val="FF0000"/>
                </a:solidFill>
                <a:effectLst/>
                <a:uLnTx/>
                <a:uFillTx/>
                <a:latin typeface="Arial" panose="020B0604020202020204" pitchFamily="34" charset="0"/>
                <a:ea typeface="+mn-ea"/>
                <a:cs typeface="Arial"/>
              </a:endParaRPr>
            </a:p>
          </p:txBody>
        </p:sp>
        <p:sp>
          <p:nvSpPr>
            <p:cNvPr id="11" name="Rectangle 24">
              <a:extLst>
                <a:ext uri="{FF2B5EF4-FFF2-40B4-BE49-F238E27FC236}">
                  <a16:creationId xmlns:a16="http://schemas.microsoft.com/office/drawing/2014/main" id="{794DCEAC-9C70-7015-8708-687F2A08DD05}"/>
                </a:ext>
              </a:extLst>
            </p:cNvPr>
            <p:cNvSpPr>
              <a:spLocks noChangeArrowheads="1"/>
            </p:cNvSpPr>
            <p:nvPr/>
          </p:nvSpPr>
          <p:spPr bwMode="auto">
            <a:xfrm>
              <a:off x="3239" y="1211"/>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15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12" name="Rectangle 25">
              <a:extLst>
                <a:ext uri="{FF2B5EF4-FFF2-40B4-BE49-F238E27FC236}">
                  <a16:creationId xmlns:a16="http://schemas.microsoft.com/office/drawing/2014/main" id="{231629B0-8EFB-EE27-A089-C1502ADB9BEA}"/>
                </a:ext>
              </a:extLst>
            </p:cNvPr>
            <p:cNvSpPr>
              <a:spLocks noChangeArrowheads="1"/>
            </p:cNvSpPr>
            <p:nvPr/>
          </p:nvSpPr>
          <p:spPr bwMode="auto">
            <a:xfrm>
              <a:off x="2578" y="1211"/>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15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13" name="Rectangle 26">
              <a:extLst>
                <a:ext uri="{FF2B5EF4-FFF2-40B4-BE49-F238E27FC236}">
                  <a16:creationId xmlns:a16="http://schemas.microsoft.com/office/drawing/2014/main" id="{6BCF312C-0476-C654-C829-BE9AFF52E4CF}"/>
                </a:ext>
              </a:extLst>
            </p:cNvPr>
            <p:cNvSpPr>
              <a:spLocks noChangeArrowheads="1"/>
            </p:cNvSpPr>
            <p:nvPr/>
          </p:nvSpPr>
          <p:spPr bwMode="auto">
            <a:xfrm>
              <a:off x="3050" y="931"/>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15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14" name="Rectangle 27">
              <a:extLst>
                <a:ext uri="{FF2B5EF4-FFF2-40B4-BE49-F238E27FC236}">
                  <a16:creationId xmlns:a16="http://schemas.microsoft.com/office/drawing/2014/main" id="{F630706E-8F4E-D147-B6BC-C6905CCFF98D}"/>
                </a:ext>
              </a:extLst>
            </p:cNvPr>
            <p:cNvSpPr>
              <a:spLocks noChangeArrowheads="1"/>
            </p:cNvSpPr>
            <p:nvPr/>
          </p:nvSpPr>
          <p:spPr bwMode="auto">
            <a:xfrm>
              <a:off x="2389" y="931"/>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15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15" name="Rectangle 28">
              <a:extLst>
                <a:ext uri="{FF2B5EF4-FFF2-40B4-BE49-F238E27FC236}">
                  <a16:creationId xmlns:a16="http://schemas.microsoft.com/office/drawing/2014/main" id="{246C2530-5505-EEF1-93A8-530A624D6ED2}"/>
                </a:ext>
              </a:extLst>
            </p:cNvPr>
            <p:cNvSpPr>
              <a:spLocks noChangeArrowheads="1"/>
            </p:cNvSpPr>
            <p:nvPr/>
          </p:nvSpPr>
          <p:spPr bwMode="auto">
            <a:xfrm>
              <a:off x="1844" y="1056"/>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15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i</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16" name="Rectangle 29">
              <a:extLst>
                <a:ext uri="{FF2B5EF4-FFF2-40B4-BE49-F238E27FC236}">
                  <a16:creationId xmlns:a16="http://schemas.microsoft.com/office/drawing/2014/main" id="{B1BB274F-984E-6F5F-8E4E-BA017E7103C0}"/>
                </a:ext>
              </a:extLst>
            </p:cNvPr>
            <p:cNvSpPr>
              <a:spLocks noChangeArrowheads="1"/>
            </p:cNvSpPr>
            <p:nvPr/>
          </p:nvSpPr>
          <p:spPr bwMode="auto">
            <a:xfrm>
              <a:off x="3151" y="1138"/>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17" name="Rectangle 30">
              <a:extLst>
                <a:ext uri="{FF2B5EF4-FFF2-40B4-BE49-F238E27FC236}">
                  <a16:creationId xmlns:a16="http://schemas.microsoft.com/office/drawing/2014/main" id="{B36221EB-4C5A-7F78-7D53-F2390D6C8842}"/>
                </a:ext>
              </a:extLst>
            </p:cNvPr>
            <p:cNvSpPr>
              <a:spLocks noChangeArrowheads="1"/>
            </p:cNvSpPr>
            <p:nvPr/>
          </p:nvSpPr>
          <p:spPr bwMode="auto">
            <a:xfrm>
              <a:off x="2490" y="1138"/>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18" name="Rectangle 31">
              <a:extLst>
                <a:ext uri="{FF2B5EF4-FFF2-40B4-BE49-F238E27FC236}">
                  <a16:creationId xmlns:a16="http://schemas.microsoft.com/office/drawing/2014/main" id="{16950014-46ED-C5FF-F4CE-5DE3A68B50D3}"/>
                </a:ext>
              </a:extLst>
            </p:cNvPr>
            <p:cNvSpPr>
              <a:spLocks noChangeArrowheads="1"/>
            </p:cNvSpPr>
            <p:nvPr/>
          </p:nvSpPr>
          <p:spPr bwMode="auto">
            <a:xfrm>
              <a:off x="2962" y="858"/>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19" name="Rectangle 32">
              <a:extLst>
                <a:ext uri="{FF2B5EF4-FFF2-40B4-BE49-F238E27FC236}">
                  <a16:creationId xmlns:a16="http://schemas.microsoft.com/office/drawing/2014/main" id="{22B9B783-E9EF-1D78-D1D9-9D8149C54998}"/>
                </a:ext>
              </a:extLst>
            </p:cNvPr>
            <p:cNvSpPr>
              <a:spLocks noChangeArrowheads="1"/>
            </p:cNvSpPr>
            <p:nvPr/>
          </p:nvSpPr>
          <p:spPr bwMode="auto">
            <a:xfrm>
              <a:off x="2301" y="858"/>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20" name="Rectangle 33">
              <a:extLst>
                <a:ext uri="{FF2B5EF4-FFF2-40B4-BE49-F238E27FC236}">
                  <a16:creationId xmlns:a16="http://schemas.microsoft.com/office/drawing/2014/main" id="{EAEBE7A5-9B4E-2593-5E0D-19F7FD27672E}"/>
                </a:ext>
              </a:extLst>
            </p:cNvPr>
            <p:cNvSpPr>
              <a:spLocks noChangeArrowheads="1"/>
            </p:cNvSpPr>
            <p:nvPr/>
          </p:nvSpPr>
          <p:spPr bwMode="auto">
            <a:xfrm>
              <a:off x="1695" y="983"/>
              <a:ext cx="89"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1"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x</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21" name="Rectangle 34">
              <a:extLst>
                <a:ext uri="{FF2B5EF4-FFF2-40B4-BE49-F238E27FC236}">
                  <a16:creationId xmlns:a16="http://schemas.microsoft.com/office/drawing/2014/main" id="{BE59BBBD-BD36-2B32-C172-EE822C3F98FA}"/>
                </a:ext>
              </a:extLst>
            </p:cNvPr>
            <p:cNvSpPr>
              <a:spLocks noChangeArrowheads="1"/>
            </p:cNvSpPr>
            <p:nvPr/>
          </p:nvSpPr>
          <p:spPr bwMode="auto">
            <a:xfrm>
              <a:off x="2795" y="1138"/>
              <a:ext cx="31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min</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22" name="Rectangle 35">
              <a:extLst>
                <a:ext uri="{FF2B5EF4-FFF2-40B4-BE49-F238E27FC236}">
                  <a16:creationId xmlns:a16="http://schemas.microsoft.com/office/drawing/2014/main" id="{E3E99C55-14D0-3975-BBEA-401109A0A9F4}"/>
                </a:ext>
              </a:extLst>
            </p:cNvPr>
            <p:cNvSpPr>
              <a:spLocks noChangeArrowheads="1"/>
            </p:cNvSpPr>
            <p:nvPr/>
          </p:nvSpPr>
          <p:spPr bwMode="auto">
            <a:xfrm>
              <a:off x="2103" y="1138"/>
              <a:ext cx="34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max</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23" name="Rectangle 36">
              <a:extLst>
                <a:ext uri="{FF2B5EF4-FFF2-40B4-BE49-F238E27FC236}">
                  <a16:creationId xmlns:a16="http://schemas.microsoft.com/office/drawing/2014/main" id="{040EAE66-619C-BA34-DF30-470A09AFD422}"/>
                </a:ext>
              </a:extLst>
            </p:cNvPr>
            <p:cNvSpPr>
              <a:spLocks noChangeArrowheads="1"/>
            </p:cNvSpPr>
            <p:nvPr/>
          </p:nvSpPr>
          <p:spPr bwMode="auto">
            <a:xfrm>
              <a:off x="2606" y="858"/>
              <a:ext cx="315"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min</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24" name="Rectangle 37">
              <a:extLst>
                <a:ext uri="{FF2B5EF4-FFF2-40B4-BE49-F238E27FC236}">
                  <a16:creationId xmlns:a16="http://schemas.microsoft.com/office/drawing/2014/main" id="{26E2BEDF-2EBC-51CC-154F-F4B78EB96B03}"/>
                </a:ext>
              </a:extLst>
            </p:cNvPr>
            <p:cNvSpPr>
              <a:spLocks noChangeArrowheads="1"/>
            </p:cNvSpPr>
            <p:nvPr/>
          </p:nvSpPr>
          <p:spPr bwMode="auto">
            <a:xfrm>
              <a:off x="1789" y="983"/>
              <a:ext cx="36"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0" u="none" strike="noStrike" kern="1200" cap="none" spc="0" normalizeH="0" baseline="0" noProof="0">
                  <a:ln>
                    <a:noFill/>
                  </a:ln>
                  <a:solidFill>
                    <a:srgbClr val="000000"/>
                  </a:solidFill>
                  <a:effectLst/>
                  <a:uLnTx/>
                  <a:uFillTx/>
                  <a:latin typeface="Times New Roman" panose="02020603050405020304" pitchFamily="18" charset="0"/>
                  <a:ea typeface="+mn-ea"/>
                  <a:cs typeface="Arial" panose="020B0604020202020204" pitchFamily="34" charset="0"/>
                </a:rPr>
                <a:t>'</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25" name="Rectangle 38">
              <a:extLst>
                <a:ext uri="{FF2B5EF4-FFF2-40B4-BE49-F238E27FC236}">
                  <a16:creationId xmlns:a16="http://schemas.microsoft.com/office/drawing/2014/main" id="{10FCCCC7-F41B-6C13-6537-E9CE3CBC7142}"/>
                </a:ext>
              </a:extLst>
            </p:cNvPr>
            <p:cNvSpPr>
              <a:spLocks noChangeArrowheads="1"/>
            </p:cNvSpPr>
            <p:nvPr/>
          </p:nvSpPr>
          <p:spPr bwMode="auto">
            <a:xfrm>
              <a:off x="2650" y="1115"/>
              <a:ext cx="1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0" u="none" strike="noStrike" kern="1200" cap="none" spc="0" normalizeH="0" baseline="0" noProof="0">
                  <a:ln>
                    <a:noFill/>
                  </a:ln>
                  <a:solidFill>
                    <a:srgbClr val="000000"/>
                  </a:solidFill>
                  <a:effectLst/>
                  <a:uLnTx/>
                  <a:uFillTx/>
                  <a:latin typeface="Symbol" panose="05050102010706020507" pitchFamily="18" charset="2"/>
                  <a:ea typeface="+mn-ea"/>
                  <a:cs typeface="Arial" panose="020B0604020202020204" pitchFamily="34" charset="0"/>
                </a:rPr>
                <a:t>-</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26" name="Rectangle 39">
              <a:extLst>
                <a:ext uri="{FF2B5EF4-FFF2-40B4-BE49-F238E27FC236}">
                  <a16:creationId xmlns:a16="http://schemas.microsoft.com/office/drawing/2014/main" id="{0E1E2C01-6679-32CF-EB7C-2CCB36D43C4D}"/>
                </a:ext>
              </a:extLst>
            </p:cNvPr>
            <p:cNvSpPr>
              <a:spLocks noChangeArrowheads="1"/>
            </p:cNvSpPr>
            <p:nvPr/>
          </p:nvSpPr>
          <p:spPr bwMode="auto">
            <a:xfrm>
              <a:off x="2461" y="835"/>
              <a:ext cx="1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0" u="none" strike="noStrike" kern="1200" cap="none" spc="0" normalizeH="0" baseline="0" noProof="0">
                  <a:ln>
                    <a:noFill/>
                  </a:ln>
                  <a:solidFill>
                    <a:srgbClr val="000000"/>
                  </a:solidFill>
                  <a:effectLst/>
                  <a:uLnTx/>
                  <a:uFillTx/>
                  <a:latin typeface="Symbol" panose="05050102010706020507" pitchFamily="18" charset="2"/>
                  <a:ea typeface="+mn-ea"/>
                  <a:cs typeface="Arial" panose="020B0604020202020204" pitchFamily="34" charset="0"/>
                </a:rPr>
                <a:t>-</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
          <p:nvSpPr>
            <p:cNvPr id="27" name="Rectangle 40">
              <a:extLst>
                <a:ext uri="{FF2B5EF4-FFF2-40B4-BE49-F238E27FC236}">
                  <a16:creationId xmlns:a16="http://schemas.microsoft.com/office/drawing/2014/main" id="{7B48D021-E495-A83C-4346-9291628224DF}"/>
                </a:ext>
              </a:extLst>
            </p:cNvPr>
            <p:cNvSpPr>
              <a:spLocks noChangeArrowheads="1"/>
            </p:cNvSpPr>
            <p:nvPr/>
          </p:nvSpPr>
          <p:spPr bwMode="auto">
            <a:xfrm>
              <a:off x="1929" y="960"/>
              <a:ext cx="11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2500" b="0" i="0" u="none" strike="noStrike" kern="1200" cap="none" spc="0" normalizeH="0" baseline="0" noProof="0">
                  <a:ln>
                    <a:noFill/>
                  </a:ln>
                  <a:solidFill>
                    <a:srgbClr val="000000"/>
                  </a:solidFill>
                  <a:effectLst/>
                  <a:uLnTx/>
                  <a:uFillTx/>
                  <a:latin typeface="Symbol" panose="05050102010706020507" pitchFamily="18" charset="2"/>
                  <a:ea typeface="+mn-ea"/>
                  <a:cs typeface="Arial" panose="020B0604020202020204" pitchFamily="34" charset="0"/>
                </a:rPr>
                <a:t>=</a:t>
              </a: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grpSp>
    </p:spTree>
    <p:extLst>
      <p:ext uri="{BB962C8B-B14F-4D97-AF65-F5344CB8AC3E}">
        <p14:creationId xmlns:p14="http://schemas.microsoft.com/office/powerpoint/2010/main" val="953849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56388-FF94-4C76-954D-9F7DC0BCEC14}"/>
              </a:ext>
            </a:extLst>
          </p:cNvPr>
          <p:cNvSpPr>
            <a:spLocks noGrp="1"/>
          </p:cNvSpPr>
          <p:nvPr>
            <p:ph type="title"/>
          </p:nvPr>
        </p:nvSpPr>
        <p:spPr/>
        <p:txBody>
          <a:bodyPr/>
          <a:lstStyle/>
          <a:p>
            <a:r>
              <a:rPr lang="fr-FR" altLang="fr-FR" sz="4800" dirty="0"/>
              <a:t>Une autre fonction de normalisation</a:t>
            </a:r>
            <a:endParaRPr lang="fr-DZ" dirty="0"/>
          </a:p>
        </p:txBody>
      </p:sp>
      <p:sp>
        <p:nvSpPr>
          <p:cNvPr id="4" name="Slide Number Placeholder 3">
            <a:extLst>
              <a:ext uri="{FF2B5EF4-FFF2-40B4-BE49-F238E27FC236}">
                <a16:creationId xmlns:a16="http://schemas.microsoft.com/office/drawing/2014/main" id="{CCC1601C-E428-ADD1-C5B7-7F1016C16CEE}"/>
              </a:ext>
            </a:extLst>
          </p:cNvPr>
          <p:cNvSpPr>
            <a:spLocks noGrp="1"/>
          </p:cNvSpPr>
          <p:nvPr>
            <p:ph type="sldNum" sz="quarter" idx="10"/>
          </p:nvPr>
        </p:nvSpPr>
        <p:spPr/>
        <p:txBody>
          <a:bodyPr/>
          <a:lstStyle/>
          <a:p>
            <a:pPr>
              <a:defRPr/>
            </a:pPr>
            <a:fld id="{326C6059-A255-C24B-AAEC-93A3405961B0}" type="slidenum">
              <a:rPr lang="en-US" smtClean="0"/>
              <a:pPr>
                <a:defRPr/>
              </a:pPr>
              <a:t>218</a:t>
            </a:fld>
            <a:endParaRPr lang="en-US" dirty="0"/>
          </a:p>
        </p:txBody>
      </p:sp>
      <p:sp>
        <p:nvSpPr>
          <p:cNvPr id="9" name="Rectangle 3">
            <a:extLst>
              <a:ext uri="{FF2B5EF4-FFF2-40B4-BE49-F238E27FC236}">
                <a16:creationId xmlns:a16="http://schemas.microsoft.com/office/drawing/2014/main" id="{2BB32A0C-6B4E-E31F-ABD9-13B8EB05DE61}"/>
              </a:ext>
            </a:extLst>
          </p:cNvPr>
          <p:cNvSpPr txBox="1">
            <a:spLocks noChangeArrowheads="1"/>
          </p:cNvSpPr>
          <p:nvPr/>
        </p:nvSpPr>
        <p:spPr bwMode="auto">
          <a:xfrm>
            <a:off x="1905000" y="1295400"/>
            <a:ext cx="830580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tx1"/>
              </a:buClr>
              <a:buSzPct val="70000"/>
              <a:buFont typeface="Wingdings" panose="05000000000000000000" pitchFamily="2" charset="2"/>
              <a:buChar char="¢"/>
              <a:defRPr sz="30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l"/>
              <a:defRPr sz="28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accent2"/>
              </a:buClr>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lr>
                <a:schemeClr val="tx1"/>
              </a:buClr>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marR="0" lvl="1" indent="-285750" algn="l" defTabSz="914400" rtl="0" eaLnBrk="1" fontAlgn="base" latinLnBrk="0" hangingPunct="1">
              <a:lnSpc>
                <a:spcPct val="140000"/>
              </a:lnSpc>
              <a:spcBef>
                <a:spcPct val="20000"/>
              </a:spcBef>
              <a:spcAft>
                <a:spcPct val="0"/>
              </a:spcAft>
              <a:buClr>
                <a:srgbClr val="99CCCC"/>
              </a:buClr>
              <a:buSzPct val="75000"/>
              <a:buFont typeface="Wingdings" panose="05000000000000000000" pitchFamily="2" charset="2"/>
              <a:buChar char="l"/>
              <a:tabLst/>
              <a:defRPr/>
            </a:pPr>
            <a:r>
              <a:rPr kumimoji="0" lang="fr-FR" altLang="fr-FR" sz="2800" b="0" i="0" u="none" strike="noStrike" kern="1200" cap="none" spc="0" normalizeH="0" baseline="0" noProof="0">
                <a:ln>
                  <a:noFill/>
                </a:ln>
                <a:solidFill>
                  <a:srgbClr val="000000"/>
                </a:solidFill>
                <a:effectLst/>
                <a:uLnTx/>
                <a:uFillTx/>
                <a:latin typeface="Arial"/>
                <a:ea typeface="+mn-ea"/>
                <a:cs typeface="Arial"/>
              </a:rPr>
              <a:t>Calculer l’écart absolu moyen:</a:t>
            </a:r>
          </a:p>
          <a:p>
            <a:pPr marL="342900" marR="0" lvl="0" indent="-342900" algn="l" defTabSz="914400" rtl="0" eaLnBrk="1" fontAlgn="base" latinLnBrk="0" hangingPunct="1">
              <a:lnSpc>
                <a:spcPct val="140000"/>
              </a:lnSpc>
              <a:spcBef>
                <a:spcPct val="20000"/>
              </a:spcBef>
              <a:spcAft>
                <a:spcPct val="0"/>
              </a:spcAft>
              <a:buClr>
                <a:srgbClr val="336666"/>
              </a:buClr>
              <a:buSzPct val="70000"/>
              <a:buFont typeface="Wingdings" panose="05000000000000000000" pitchFamily="2" charset="2"/>
              <a:buChar char="¢"/>
              <a:tabLst/>
              <a:defRPr/>
            </a:pPr>
            <a:endParaRPr kumimoji="0" lang="fr-FR" altLang="fr-FR" sz="3000" b="0" i="0" u="none" strike="noStrike" kern="1200" cap="none" spc="0" normalizeH="0" baseline="0" noProof="0">
              <a:ln>
                <a:noFill/>
              </a:ln>
              <a:solidFill>
                <a:srgbClr val="000000"/>
              </a:solidFill>
              <a:effectLst/>
              <a:uLnTx/>
              <a:uFillTx/>
              <a:latin typeface="Arial"/>
              <a:ea typeface="+mn-ea"/>
              <a:cs typeface="Arial"/>
            </a:endParaRPr>
          </a:p>
          <a:p>
            <a:pPr marL="742950" marR="0" lvl="1" indent="-285750" algn="l" defTabSz="914400" rtl="0" eaLnBrk="1" fontAlgn="base" latinLnBrk="0" hangingPunct="1">
              <a:lnSpc>
                <a:spcPct val="140000"/>
              </a:lnSpc>
              <a:spcBef>
                <a:spcPct val="20000"/>
              </a:spcBef>
              <a:spcAft>
                <a:spcPct val="0"/>
              </a:spcAft>
              <a:buClr>
                <a:srgbClr val="99CCCC"/>
              </a:buClr>
              <a:buSzPct val="75000"/>
              <a:buFont typeface="Wingdings" panose="05000000000000000000" pitchFamily="2" charset="2"/>
              <a:buNone/>
              <a:tabLst/>
              <a:defRPr/>
            </a:pPr>
            <a:r>
              <a:rPr kumimoji="0" lang="fr-FR" altLang="fr-FR" sz="2800" b="0" i="0" u="none" strike="noStrike" kern="1200" cap="none" spc="0" normalizeH="0" baseline="0" noProof="0">
                <a:ln>
                  <a:noFill/>
                </a:ln>
                <a:solidFill>
                  <a:srgbClr val="000000"/>
                </a:solidFill>
                <a:effectLst/>
                <a:uLnTx/>
                <a:uFillTx/>
                <a:latin typeface="Arial"/>
                <a:ea typeface="+mn-ea"/>
                <a:cs typeface="Arial"/>
              </a:rPr>
              <a:t>où</a:t>
            </a:r>
          </a:p>
          <a:p>
            <a:pPr marL="742950" marR="0" lvl="1" indent="-285750" algn="l" defTabSz="914400" rtl="0" eaLnBrk="1" fontAlgn="base" latinLnBrk="0" hangingPunct="1">
              <a:lnSpc>
                <a:spcPct val="140000"/>
              </a:lnSpc>
              <a:spcBef>
                <a:spcPct val="20000"/>
              </a:spcBef>
              <a:spcAft>
                <a:spcPct val="0"/>
              </a:spcAft>
              <a:buClr>
                <a:srgbClr val="99CCCC"/>
              </a:buClr>
              <a:buSzPct val="75000"/>
              <a:buFont typeface="Wingdings" panose="05000000000000000000" pitchFamily="2" charset="2"/>
              <a:buChar char="l"/>
              <a:tabLst/>
              <a:defRPr/>
            </a:pPr>
            <a:endParaRPr kumimoji="0" lang="fr-FR" altLang="fr-FR" sz="2800" b="0" i="0" u="none" strike="noStrike" kern="1200" cap="none" spc="0" normalizeH="0" baseline="0" noProof="0">
              <a:ln>
                <a:noFill/>
              </a:ln>
              <a:solidFill>
                <a:srgbClr val="000000"/>
              </a:solidFill>
              <a:effectLst/>
              <a:uLnTx/>
              <a:uFillTx/>
              <a:latin typeface="Arial"/>
              <a:ea typeface="+mn-ea"/>
              <a:cs typeface="Arial"/>
            </a:endParaRPr>
          </a:p>
          <a:p>
            <a:pPr marL="742950" marR="0" lvl="1" indent="-285750" algn="l" defTabSz="914400" rtl="0" eaLnBrk="1" fontAlgn="base" latinLnBrk="0" hangingPunct="1">
              <a:lnSpc>
                <a:spcPct val="140000"/>
              </a:lnSpc>
              <a:spcBef>
                <a:spcPct val="20000"/>
              </a:spcBef>
              <a:spcAft>
                <a:spcPct val="0"/>
              </a:spcAft>
              <a:buClr>
                <a:srgbClr val="99CCCC"/>
              </a:buClr>
              <a:buSzPct val="75000"/>
              <a:buFont typeface="Wingdings" panose="05000000000000000000" pitchFamily="2" charset="2"/>
              <a:buChar char="l"/>
              <a:tabLst/>
              <a:defRPr/>
            </a:pPr>
            <a:r>
              <a:rPr kumimoji="0" lang="fr-FR" altLang="fr-FR" sz="2800" b="0" i="0" u="none" strike="noStrike" kern="1200" cap="none" spc="0" normalizeH="0" baseline="0" noProof="0">
                <a:ln>
                  <a:noFill/>
                </a:ln>
                <a:solidFill>
                  <a:srgbClr val="000000"/>
                </a:solidFill>
                <a:effectLst/>
                <a:uLnTx/>
                <a:uFillTx/>
                <a:latin typeface="Arial"/>
                <a:ea typeface="+mn-ea"/>
                <a:cs typeface="Arial"/>
              </a:rPr>
              <a:t>Calculer la mesure standardisée (</a:t>
            </a:r>
            <a:r>
              <a:rPr kumimoji="0" lang="fr-FR" altLang="fr-FR" sz="2800" b="0" i="1" u="none" strike="noStrike" kern="1200" cap="none" spc="0" normalizeH="0" baseline="0" noProof="0">
                <a:ln>
                  <a:noFill/>
                </a:ln>
                <a:solidFill>
                  <a:srgbClr val="000000"/>
                </a:solidFill>
                <a:effectLst/>
                <a:uLnTx/>
                <a:uFillTx/>
                <a:latin typeface="Arial"/>
                <a:ea typeface="+mn-ea"/>
                <a:cs typeface="Arial"/>
              </a:rPr>
              <a:t>z-score</a:t>
            </a:r>
            <a:r>
              <a:rPr kumimoji="0" lang="fr-FR" altLang="fr-FR" sz="2800" b="0" i="0" u="none" strike="noStrike" kern="1200" cap="none" spc="0" normalizeH="0" baseline="0" noProof="0">
                <a:ln>
                  <a:noFill/>
                </a:ln>
                <a:solidFill>
                  <a:srgbClr val="000000"/>
                </a:solidFill>
                <a:effectLst/>
                <a:uLnTx/>
                <a:uFillTx/>
                <a:latin typeface="Arial"/>
                <a:ea typeface="+mn-ea"/>
                <a:cs typeface="Arial"/>
              </a:rPr>
              <a:t>)</a:t>
            </a:r>
          </a:p>
          <a:p>
            <a:pPr marL="342900" marR="0" lvl="0" indent="-342900" algn="l" defTabSz="914400" rtl="0" eaLnBrk="1" fontAlgn="base" latinLnBrk="0" hangingPunct="1">
              <a:lnSpc>
                <a:spcPct val="140000"/>
              </a:lnSpc>
              <a:spcBef>
                <a:spcPct val="20000"/>
              </a:spcBef>
              <a:spcAft>
                <a:spcPct val="0"/>
              </a:spcAft>
              <a:buClr>
                <a:srgbClr val="336666"/>
              </a:buClr>
              <a:buSzPct val="70000"/>
              <a:buFont typeface="Wingdings" panose="05000000000000000000" pitchFamily="2" charset="2"/>
              <a:buChar char="¢"/>
              <a:tabLst/>
              <a:defRPr/>
            </a:pPr>
            <a:endParaRPr kumimoji="0" lang="fr-FR" altLang="fr-FR" sz="3000" b="0" i="0" u="none" strike="noStrike" kern="1200" cap="none" spc="0" normalizeH="0" baseline="0" noProof="0">
              <a:ln>
                <a:noFill/>
              </a:ln>
              <a:solidFill>
                <a:srgbClr val="000000"/>
              </a:solidFill>
              <a:effectLst/>
              <a:uLnTx/>
              <a:uFillTx/>
              <a:latin typeface="Arial"/>
              <a:ea typeface="+mn-ea"/>
              <a:cs typeface="Arial"/>
            </a:endParaRPr>
          </a:p>
          <a:p>
            <a:pPr marL="342900" marR="0" lvl="0" indent="-342900" algn="l" defTabSz="914400" rtl="0" eaLnBrk="1" fontAlgn="base" latinLnBrk="0" hangingPunct="1">
              <a:lnSpc>
                <a:spcPct val="140000"/>
              </a:lnSpc>
              <a:spcBef>
                <a:spcPct val="20000"/>
              </a:spcBef>
              <a:spcAft>
                <a:spcPct val="0"/>
              </a:spcAft>
              <a:buClr>
                <a:srgbClr val="336666"/>
              </a:buClr>
              <a:buSzPct val="70000"/>
              <a:buFont typeface="Wingdings" panose="05000000000000000000" pitchFamily="2" charset="2"/>
              <a:buNone/>
              <a:tabLst/>
              <a:defRPr/>
            </a:pPr>
            <a:endParaRPr kumimoji="0" lang="fr-FR" altLang="fr-FR" sz="3000" b="0" i="0" u="none" strike="noStrike" kern="1200" cap="none" spc="0" normalizeH="0" baseline="0" noProof="0" dirty="0">
              <a:ln>
                <a:noFill/>
              </a:ln>
              <a:solidFill>
                <a:srgbClr val="000000"/>
              </a:solidFill>
              <a:effectLst/>
              <a:uLnTx/>
              <a:uFillTx/>
              <a:latin typeface="Arial"/>
              <a:ea typeface="+mn-ea"/>
              <a:cs typeface="Arial"/>
            </a:endParaRPr>
          </a:p>
        </p:txBody>
      </p:sp>
      <p:graphicFrame>
        <p:nvGraphicFramePr>
          <p:cNvPr id="10" name="Object 4">
            <a:extLst>
              <a:ext uri="{FF2B5EF4-FFF2-40B4-BE49-F238E27FC236}">
                <a16:creationId xmlns:a16="http://schemas.microsoft.com/office/drawing/2014/main" id="{F5581B7F-ECD2-B03E-B130-F1F32D32C2D1}"/>
              </a:ext>
            </a:extLst>
          </p:cNvPr>
          <p:cNvGraphicFramePr>
            <a:graphicFrameLocks noChangeAspect="1"/>
          </p:cNvGraphicFramePr>
          <p:nvPr/>
        </p:nvGraphicFramePr>
        <p:xfrm>
          <a:off x="3962400" y="3319463"/>
          <a:ext cx="3505200" cy="615950"/>
        </p:xfrm>
        <a:graphic>
          <a:graphicData uri="http://schemas.openxmlformats.org/presentationml/2006/ole">
            <mc:AlternateContent xmlns:mc="http://schemas.openxmlformats.org/markup-compatibility/2006">
              <mc:Choice xmlns:v="urn:schemas-microsoft-com:vml" Requires="v">
                <p:oleObj name="Equation" r:id="rId2" imgW="2451100" imgH="431800" progId="Equation.3">
                  <p:embed/>
                </p:oleObj>
              </mc:Choice>
              <mc:Fallback>
                <p:oleObj name="Equation" r:id="rId2" imgW="2451100" imgH="431800" progId="Equation.3">
                  <p:embed/>
                  <p:pic>
                    <p:nvPicPr>
                      <p:cNvPr id="40964" name="Object 4">
                        <a:extLst>
                          <a:ext uri="{FF2B5EF4-FFF2-40B4-BE49-F238E27FC236}">
                            <a16:creationId xmlns:a16="http://schemas.microsoft.com/office/drawing/2014/main" id="{8D3FEA31-0E2E-2AA2-3681-C94C88DDF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319463"/>
                        <a:ext cx="35052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a:extLst>
              <a:ext uri="{FF2B5EF4-FFF2-40B4-BE49-F238E27FC236}">
                <a16:creationId xmlns:a16="http://schemas.microsoft.com/office/drawing/2014/main" id="{64C7EC8B-A759-9E72-D891-415835831BF3}"/>
              </a:ext>
            </a:extLst>
          </p:cNvPr>
          <p:cNvGraphicFramePr>
            <a:graphicFrameLocks noChangeAspect="1"/>
          </p:cNvGraphicFramePr>
          <p:nvPr/>
        </p:nvGraphicFramePr>
        <p:xfrm>
          <a:off x="3124200" y="2457451"/>
          <a:ext cx="6172200" cy="576263"/>
        </p:xfrm>
        <a:graphic>
          <a:graphicData uri="http://schemas.openxmlformats.org/presentationml/2006/ole">
            <mc:AlternateContent xmlns:mc="http://schemas.openxmlformats.org/markup-compatibility/2006">
              <mc:Choice xmlns:v="urn:schemas-microsoft-com:vml" Requires="v">
                <p:oleObj name="Equation" r:id="rId4" imgW="4343400" imgH="406400" progId="Equation.3">
                  <p:embed/>
                </p:oleObj>
              </mc:Choice>
              <mc:Fallback>
                <p:oleObj name="Equation" r:id="rId4" imgW="4343400" imgH="406400" progId="Equation.3">
                  <p:embed/>
                  <p:pic>
                    <p:nvPicPr>
                      <p:cNvPr id="40965" name="Object 5">
                        <a:extLst>
                          <a:ext uri="{FF2B5EF4-FFF2-40B4-BE49-F238E27FC236}">
                            <a16:creationId xmlns:a16="http://schemas.microsoft.com/office/drawing/2014/main" id="{A5D91DF1-E00C-C3B8-3F08-1CF72E3D3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457451"/>
                        <a:ext cx="6172200"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a:extLst>
              <a:ext uri="{FF2B5EF4-FFF2-40B4-BE49-F238E27FC236}">
                <a16:creationId xmlns:a16="http://schemas.microsoft.com/office/drawing/2014/main" id="{0558DD25-A394-6C02-9ECF-B6C3C74C080F}"/>
              </a:ext>
            </a:extLst>
          </p:cNvPr>
          <p:cNvGraphicFramePr>
            <a:graphicFrameLocks noChangeAspect="1"/>
          </p:cNvGraphicFramePr>
          <p:nvPr/>
        </p:nvGraphicFramePr>
        <p:xfrm>
          <a:off x="5029200" y="5080000"/>
          <a:ext cx="2438400" cy="1143000"/>
        </p:xfrm>
        <a:graphic>
          <a:graphicData uri="http://schemas.openxmlformats.org/presentationml/2006/ole">
            <mc:AlternateContent xmlns:mc="http://schemas.openxmlformats.org/markup-compatibility/2006">
              <mc:Choice xmlns:v="urn:schemas-microsoft-com:vml" Requires="v">
                <p:oleObj name="Équation" r:id="rId6" imgW="1409088" imgH="660113" progId="Equation.3">
                  <p:embed/>
                </p:oleObj>
              </mc:Choice>
              <mc:Fallback>
                <p:oleObj name="Équation" r:id="rId6" imgW="1409088" imgH="660113" progId="Equation.3">
                  <p:embed/>
                  <p:pic>
                    <p:nvPicPr>
                      <p:cNvPr id="40966" name="Object 6">
                        <a:extLst>
                          <a:ext uri="{FF2B5EF4-FFF2-40B4-BE49-F238E27FC236}">
                            <a16:creationId xmlns:a16="http://schemas.microsoft.com/office/drawing/2014/main" id="{FA764BB3-A618-B8A4-81AE-235611BA35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5080000"/>
                        <a:ext cx="2438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50446740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DCBEE-60F2-0E9E-8BCA-E36065BE614A}"/>
              </a:ext>
            </a:extLst>
          </p:cNvPr>
          <p:cNvSpPr>
            <a:spLocks noGrp="1"/>
          </p:cNvSpPr>
          <p:nvPr>
            <p:ph type="title"/>
          </p:nvPr>
        </p:nvSpPr>
        <p:spPr/>
        <p:txBody>
          <a:bodyPr/>
          <a:lstStyle/>
          <a:p>
            <a:r>
              <a:rPr lang="fr-FR" dirty="0"/>
              <a:t>Exercice</a:t>
            </a:r>
            <a:endParaRPr lang="fr-DZ" dirty="0"/>
          </a:p>
        </p:txBody>
      </p:sp>
      <p:sp>
        <p:nvSpPr>
          <p:cNvPr id="4" name="Slide Number Placeholder 3">
            <a:extLst>
              <a:ext uri="{FF2B5EF4-FFF2-40B4-BE49-F238E27FC236}">
                <a16:creationId xmlns:a16="http://schemas.microsoft.com/office/drawing/2014/main" id="{CDDF51F7-9156-EBE3-6133-F7CD020F878A}"/>
              </a:ext>
            </a:extLst>
          </p:cNvPr>
          <p:cNvSpPr>
            <a:spLocks noGrp="1"/>
          </p:cNvSpPr>
          <p:nvPr>
            <p:ph type="sldNum" sz="quarter" idx="10"/>
          </p:nvPr>
        </p:nvSpPr>
        <p:spPr/>
        <p:txBody>
          <a:bodyPr/>
          <a:lstStyle/>
          <a:p>
            <a:pPr>
              <a:defRPr/>
            </a:pPr>
            <a:fld id="{326C6059-A255-C24B-AAEC-93A3405961B0}" type="slidenum">
              <a:rPr lang="en-US" smtClean="0"/>
              <a:pPr>
                <a:defRPr/>
              </a:pPr>
              <a:t>219</a:t>
            </a:fld>
            <a:endParaRPr lang="en-US" dirty="0"/>
          </a:p>
        </p:txBody>
      </p:sp>
      <p:graphicFrame>
        <p:nvGraphicFramePr>
          <p:cNvPr id="5" name="Object 3">
            <a:extLst>
              <a:ext uri="{FF2B5EF4-FFF2-40B4-BE49-F238E27FC236}">
                <a16:creationId xmlns:a16="http://schemas.microsoft.com/office/drawing/2014/main" id="{6B967FD4-EA74-9E04-3050-A94BCAD40327}"/>
              </a:ext>
            </a:extLst>
          </p:cNvPr>
          <p:cNvGraphicFramePr>
            <a:graphicFrameLocks noChangeAspect="1"/>
          </p:cNvGraphicFramePr>
          <p:nvPr/>
        </p:nvGraphicFramePr>
        <p:xfrm>
          <a:off x="4572000" y="2667001"/>
          <a:ext cx="3733800" cy="2162175"/>
        </p:xfrm>
        <a:graphic>
          <a:graphicData uri="http://schemas.openxmlformats.org/presentationml/2006/ole">
            <mc:AlternateContent xmlns:mc="http://schemas.openxmlformats.org/markup-compatibility/2006">
              <mc:Choice xmlns:v="urn:schemas-microsoft-com:vml" Requires="v">
                <p:oleObj name="Feuille de calcul" r:id="rId2" imgW="2105333" imgH="819447" progId="Excel.Sheet.8">
                  <p:embed/>
                </p:oleObj>
              </mc:Choice>
              <mc:Fallback>
                <p:oleObj name="Feuille de calcul" r:id="rId2" imgW="2105333" imgH="819447" progId="Excel.Sheet.8">
                  <p:embed/>
                  <p:pic>
                    <p:nvPicPr>
                      <p:cNvPr id="43011" name="Object 3">
                        <a:extLst>
                          <a:ext uri="{FF2B5EF4-FFF2-40B4-BE49-F238E27FC236}">
                            <a16:creationId xmlns:a16="http://schemas.microsoft.com/office/drawing/2014/main" id="{D17D3010-D4CB-B661-363C-63DF39D9C3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67001"/>
                        <a:ext cx="373380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 Box 9">
            <a:extLst>
              <a:ext uri="{FF2B5EF4-FFF2-40B4-BE49-F238E27FC236}">
                <a16:creationId xmlns:a16="http://schemas.microsoft.com/office/drawing/2014/main" id="{506B98A3-818A-F307-C1DF-DB7CF7087FA6}"/>
              </a:ext>
            </a:extLst>
          </p:cNvPr>
          <p:cNvSpPr txBox="1">
            <a:spLocks noChangeArrowheads="1"/>
          </p:cNvSpPr>
          <p:nvPr/>
        </p:nvSpPr>
        <p:spPr bwMode="auto">
          <a:xfrm>
            <a:off x="2498726" y="1476375"/>
            <a:ext cx="65754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fr-FR" altLang="fr-FR" sz="32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rPr>
              <a:t>Normaliser les variables suivantes :</a:t>
            </a:r>
          </a:p>
        </p:txBody>
      </p:sp>
    </p:spTree>
    <p:extLst>
      <p:ext uri="{BB962C8B-B14F-4D97-AF65-F5344CB8AC3E}">
        <p14:creationId xmlns:p14="http://schemas.microsoft.com/office/powerpoint/2010/main" val="1162770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8249" y="63674"/>
            <a:ext cx="10515600" cy="1325563"/>
          </a:xfrm>
        </p:spPr>
        <p:txBody>
          <a:bodyPr>
            <a:normAutofit fontScale="90000"/>
          </a:bodyPr>
          <a:lstStyle/>
          <a:p>
            <a:pPr algn="ctr">
              <a:lnSpc>
                <a:spcPct val="100000"/>
              </a:lnSpc>
            </a:pPr>
            <a:r>
              <a:rPr lang="ar-AE" spc="-7" dirty="0">
                <a:latin typeface="Arial"/>
                <a:cs typeface="Arial"/>
              </a:rPr>
              <a:t>تحليل الاتجاهات في البيانات الاجتماعية الضخمة</a:t>
            </a:r>
            <a:br>
              <a:rPr lang="en-US" spc="-7" dirty="0">
                <a:latin typeface="Arial"/>
                <a:cs typeface="Arial"/>
              </a:rPr>
            </a:br>
            <a:r>
              <a:rPr lang="en-US" spc="-7" dirty="0">
                <a:latin typeface="Arial"/>
                <a:cs typeface="Arial"/>
              </a:rPr>
              <a:t>Opinion Mining</a:t>
            </a:r>
            <a:r>
              <a:rPr lang="en-US" spc="-127" dirty="0">
                <a:latin typeface="Arial"/>
                <a:cs typeface="Arial"/>
              </a:rPr>
              <a:t> </a:t>
            </a:r>
            <a:r>
              <a:rPr lang="en-US" dirty="0">
                <a:latin typeface="Arial"/>
                <a:cs typeface="Arial"/>
              </a:rPr>
              <a:t>in Social Big</a:t>
            </a:r>
            <a:r>
              <a:rPr lang="en-US" spc="-147" dirty="0">
                <a:latin typeface="Arial"/>
                <a:cs typeface="Arial"/>
              </a:rPr>
              <a:t> </a:t>
            </a:r>
            <a:r>
              <a:rPr lang="en-US" dirty="0">
                <a:latin typeface="Arial"/>
                <a:cs typeface="Arial"/>
              </a:rPr>
              <a:t>Data</a:t>
            </a:r>
          </a:p>
        </p:txBody>
      </p:sp>
      <p:sp>
        <p:nvSpPr>
          <p:cNvPr id="7" name="Rectangle 6"/>
          <p:cNvSpPr/>
          <p:nvPr/>
        </p:nvSpPr>
        <p:spPr>
          <a:xfrm>
            <a:off x="4829634" y="3168089"/>
            <a:ext cx="2602523" cy="14218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eur droit avec flèche 22"/>
          <p:cNvCxnSpPr/>
          <p:nvPr/>
        </p:nvCxnSpPr>
        <p:spPr>
          <a:xfrm flipH="1">
            <a:off x="4230756" y="3879010"/>
            <a:ext cx="5988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p:cNvCxnSpPr/>
          <p:nvPr/>
        </p:nvCxnSpPr>
        <p:spPr>
          <a:xfrm flipH="1">
            <a:off x="7432157" y="3879010"/>
            <a:ext cx="5988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Image 24"/>
          <p:cNvPicPr>
            <a:picLocks noChangeAspect="1"/>
          </p:cNvPicPr>
          <p:nvPr/>
        </p:nvPicPr>
        <p:blipFill>
          <a:blip r:embed="rId2"/>
          <a:stretch>
            <a:fillRect/>
          </a:stretch>
        </p:blipFill>
        <p:spPr>
          <a:xfrm>
            <a:off x="4928825" y="3577030"/>
            <a:ext cx="2404140" cy="818087"/>
          </a:xfrm>
          <a:prstGeom prst="rect">
            <a:avLst/>
          </a:prstGeom>
        </p:spPr>
      </p:pic>
      <p:sp>
        <p:nvSpPr>
          <p:cNvPr id="26" name="Rectangle 25"/>
          <p:cNvSpPr/>
          <p:nvPr/>
        </p:nvSpPr>
        <p:spPr>
          <a:xfrm>
            <a:off x="865212" y="3168089"/>
            <a:ext cx="3193503" cy="1200329"/>
          </a:xfrm>
          <a:prstGeom prst="rect">
            <a:avLst/>
          </a:prstGeom>
        </p:spPr>
        <p:txBody>
          <a:bodyPr wrap="square">
            <a:spAutoFit/>
          </a:bodyPr>
          <a:lstStyle/>
          <a:p>
            <a:pPr algn="ctr"/>
            <a:r>
              <a:rPr lang="en-US" sz="3600" dirty="0" err="1"/>
              <a:t>تغيير</a:t>
            </a:r>
            <a:r>
              <a:rPr lang="en-US" sz="3600" dirty="0"/>
              <a:t> </a:t>
            </a:r>
            <a:r>
              <a:rPr lang="en-US" sz="3600" dirty="0" err="1"/>
              <a:t>فوري</a:t>
            </a:r>
            <a:r>
              <a:rPr lang="en-US" sz="3600" dirty="0"/>
              <a:t> </a:t>
            </a:r>
            <a:r>
              <a:rPr lang="ar-AE" sz="3600" dirty="0"/>
              <a:t>لسياسة المبيعات</a:t>
            </a:r>
            <a:endParaRPr lang="en-US" sz="3600" dirty="0"/>
          </a:p>
        </p:txBody>
      </p:sp>
      <p:pic>
        <p:nvPicPr>
          <p:cNvPr id="35" name="Image 34"/>
          <p:cNvPicPr>
            <a:picLocks noChangeAspect="1"/>
          </p:cNvPicPr>
          <p:nvPr/>
        </p:nvPicPr>
        <p:blipFill>
          <a:blip r:embed="rId3"/>
          <a:stretch>
            <a:fillRect/>
          </a:stretch>
        </p:blipFill>
        <p:spPr>
          <a:xfrm>
            <a:off x="9172376" y="3588707"/>
            <a:ext cx="1568646" cy="1378333"/>
          </a:xfrm>
          <a:prstGeom prst="rect">
            <a:avLst/>
          </a:prstGeom>
        </p:spPr>
      </p:pic>
      <p:sp>
        <p:nvSpPr>
          <p:cNvPr id="36" name="Rectangle 35"/>
          <p:cNvSpPr/>
          <p:nvPr/>
        </p:nvSpPr>
        <p:spPr>
          <a:xfrm>
            <a:off x="8653650" y="3074046"/>
            <a:ext cx="2468946" cy="584775"/>
          </a:xfrm>
          <a:prstGeom prst="rect">
            <a:avLst/>
          </a:prstGeom>
        </p:spPr>
        <p:txBody>
          <a:bodyPr wrap="none">
            <a:spAutoFit/>
          </a:bodyPr>
          <a:lstStyle/>
          <a:p>
            <a:r>
              <a:rPr lang="en-US" sz="3200" dirty="0" err="1"/>
              <a:t>التغريدات</a:t>
            </a:r>
            <a:r>
              <a:rPr lang="en-US" sz="3200" dirty="0"/>
              <a:t> </a:t>
            </a:r>
            <a:r>
              <a:rPr lang="en-US" sz="3200" dirty="0" err="1"/>
              <a:t>والآراء</a:t>
            </a:r>
            <a:endParaRPr lang="en-US" sz="3200" dirty="0"/>
          </a:p>
        </p:txBody>
      </p:sp>
    </p:spTree>
    <p:extLst>
      <p:ext uri="{BB962C8B-B14F-4D97-AF65-F5344CB8AC3E}">
        <p14:creationId xmlns:p14="http://schemas.microsoft.com/office/powerpoint/2010/main" val="78062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6" grpId="0"/>
      <p:bldP spid="36"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BC1BE-36CA-D3A5-F0D0-CAF4CD82CD78}"/>
              </a:ext>
            </a:extLst>
          </p:cNvPr>
          <p:cNvSpPr>
            <a:spLocks noGrp="1"/>
          </p:cNvSpPr>
          <p:nvPr>
            <p:ph type="title"/>
          </p:nvPr>
        </p:nvSpPr>
        <p:spPr/>
        <p:txBody>
          <a:bodyPr/>
          <a:lstStyle/>
          <a:p>
            <a:r>
              <a:rPr lang="fr-FR" altLang="fr-FR" dirty="0"/>
              <a:t>Exemple</a:t>
            </a:r>
            <a:endParaRPr lang="fr-DZ" dirty="0"/>
          </a:p>
        </p:txBody>
      </p:sp>
      <p:sp>
        <p:nvSpPr>
          <p:cNvPr id="4" name="Slide Number Placeholder 3">
            <a:extLst>
              <a:ext uri="{FF2B5EF4-FFF2-40B4-BE49-F238E27FC236}">
                <a16:creationId xmlns:a16="http://schemas.microsoft.com/office/drawing/2014/main" id="{53E79F09-2330-4994-4DFD-B2408C261715}"/>
              </a:ext>
            </a:extLst>
          </p:cNvPr>
          <p:cNvSpPr>
            <a:spLocks noGrp="1"/>
          </p:cNvSpPr>
          <p:nvPr>
            <p:ph type="sldNum" sz="quarter" idx="10"/>
          </p:nvPr>
        </p:nvSpPr>
        <p:spPr/>
        <p:txBody>
          <a:bodyPr/>
          <a:lstStyle/>
          <a:p>
            <a:pPr>
              <a:defRPr/>
            </a:pPr>
            <a:fld id="{326C6059-A255-C24B-AAEC-93A3405961B0}" type="slidenum">
              <a:rPr lang="en-US" smtClean="0"/>
              <a:pPr>
                <a:defRPr/>
              </a:pPr>
              <a:t>220</a:t>
            </a:fld>
            <a:endParaRPr lang="en-US" dirty="0"/>
          </a:p>
        </p:txBody>
      </p:sp>
      <p:graphicFrame>
        <p:nvGraphicFramePr>
          <p:cNvPr id="5" name="Object 1027">
            <a:extLst>
              <a:ext uri="{FF2B5EF4-FFF2-40B4-BE49-F238E27FC236}">
                <a16:creationId xmlns:a16="http://schemas.microsoft.com/office/drawing/2014/main" id="{85F5C473-9BF2-D30D-79F0-2ED7621B343C}"/>
              </a:ext>
            </a:extLst>
          </p:cNvPr>
          <p:cNvGraphicFramePr>
            <a:graphicFrameLocks noChangeAspect="1"/>
          </p:cNvGraphicFramePr>
          <p:nvPr>
            <p:extLst>
              <p:ext uri="{D42A27DB-BD31-4B8C-83A1-F6EECF244321}">
                <p14:modId xmlns:p14="http://schemas.microsoft.com/office/powerpoint/2010/main" val="1888101992"/>
              </p:ext>
            </p:extLst>
          </p:nvPr>
        </p:nvGraphicFramePr>
        <p:xfrm>
          <a:off x="1828800" y="1494693"/>
          <a:ext cx="3733800" cy="2162175"/>
        </p:xfrm>
        <a:graphic>
          <a:graphicData uri="http://schemas.openxmlformats.org/presentationml/2006/ole">
            <mc:AlternateContent xmlns:mc="http://schemas.openxmlformats.org/markup-compatibility/2006">
              <mc:Choice xmlns:v="urn:schemas-microsoft-com:vml" Requires="v">
                <p:oleObj name="Feuille de calcul" r:id="rId2" imgW="2105333" imgH="819447" progId="Excel.Sheet.8">
                  <p:embed/>
                </p:oleObj>
              </mc:Choice>
              <mc:Fallback>
                <p:oleObj name="Feuille de calcul" r:id="rId2" imgW="2105333" imgH="819447" progId="Excel.Sheet.8">
                  <p:embed/>
                  <p:pic>
                    <p:nvPicPr>
                      <p:cNvPr id="45059" name="Object 1027">
                        <a:extLst>
                          <a:ext uri="{FF2B5EF4-FFF2-40B4-BE49-F238E27FC236}">
                            <a16:creationId xmlns:a16="http://schemas.microsoft.com/office/drawing/2014/main" id="{19DEBA09-8368-3385-6627-95A330256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94693"/>
                        <a:ext cx="3733800"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028">
            <a:extLst>
              <a:ext uri="{FF2B5EF4-FFF2-40B4-BE49-F238E27FC236}">
                <a16:creationId xmlns:a16="http://schemas.microsoft.com/office/drawing/2014/main" id="{C7D00E3B-DD59-D0DC-43C0-6EE5E492C4AD}"/>
              </a:ext>
            </a:extLst>
          </p:cNvPr>
          <p:cNvGraphicFramePr>
            <a:graphicFrameLocks noChangeAspect="1"/>
          </p:cNvGraphicFramePr>
          <p:nvPr>
            <p:extLst>
              <p:ext uri="{D42A27DB-BD31-4B8C-83A1-F6EECF244321}">
                <p14:modId xmlns:p14="http://schemas.microsoft.com/office/powerpoint/2010/main" val="702853147"/>
              </p:ext>
            </p:extLst>
          </p:nvPr>
        </p:nvGraphicFramePr>
        <p:xfrm>
          <a:off x="8242300" y="1494692"/>
          <a:ext cx="1651000" cy="558800"/>
        </p:xfrm>
        <a:graphic>
          <a:graphicData uri="http://schemas.openxmlformats.org/presentationml/2006/ole">
            <mc:AlternateContent xmlns:mc="http://schemas.openxmlformats.org/markup-compatibility/2006">
              <mc:Choice xmlns:v="urn:schemas-microsoft-com:vml" Requires="v">
                <p:oleObj name="Equation" r:id="rId4" imgW="825500" imgH="279400" progId="Equation.3">
                  <p:embed/>
                </p:oleObj>
              </mc:Choice>
              <mc:Fallback>
                <p:oleObj name="Equation" r:id="rId4" imgW="825500" imgH="279400" progId="Equation.3">
                  <p:embed/>
                  <p:pic>
                    <p:nvPicPr>
                      <p:cNvPr id="45060" name="Object 1028">
                        <a:extLst>
                          <a:ext uri="{FF2B5EF4-FFF2-40B4-BE49-F238E27FC236}">
                            <a16:creationId xmlns:a16="http://schemas.microsoft.com/office/drawing/2014/main" id="{980BF697-E94C-4A36-5BD7-7F5AEBE64A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300" y="1494692"/>
                        <a:ext cx="16510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029">
            <a:extLst>
              <a:ext uri="{FF2B5EF4-FFF2-40B4-BE49-F238E27FC236}">
                <a16:creationId xmlns:a16="http://schemas.microsoft.com/office/drawing/2014/main" id="{86A7E0C8-CE8B-AD2A-E84E-2731F8D780EA}"/>
              </a:ext>
            </a:extLst>
          </p:cNvPr>
          <p:cNvGraphicFramePr>
            <a:graphicFrameLocks noChangeAspect="1"/>
          </p:cNvGraphicFramePr>
          <p:nvPr>
            <p:extLst>
              <p:ext uri="{D42A27DB-BD31-4B8C-83A1-F6EECF244321}">
                <p14:modId xmlns:p14="http://schemas.microsoft.com/office/powerpoint/2010/main" val="1333110158"/>
              </p:ext>
            </p:extLst>
          </p:nvPr>
        </p:nvGraphicFramePr>
        <p:xfrm>
          <a:off x="5895975" y="1570893"/>
          <a:ext cx="1847850" cy="473075"/>
        </p:xfrm>
        <a:graphic>
          <a:graphicData uri="http://schemas.openxmlformats.org/presentationml/2006/ole">
            <mc:AlternateContent xmlns:mc="http://schemas.openxmlformats.org/markup-compatibility/2006">
              <mc:Choice xmlns:v="urn:schemas-microsoft-com:vml" Requires="v">
                <p:oleObj name="Équation" r:id="rId6" imgW="1040948" imgH="266584" progId="Equation.3">
                  <p:embed/>
                </p:oleObj>
              </mc:Choice>
              <mc:Fallback>
                <p:oleObj name="Équation" r:id="rId6" imgW="1040948" imgH="266584" progId="Equation.3">
                  <p:embed/>
                  <p:pic>
                    <p:nvPicPr>
                      <p:cNvPr id="45061" name="Object 1029">
                        <a:extLst>
                          <a:ext uri="{FF2B5EF4-FFF2-40B4-BE49-F238E27FC236}">
                            <a16:creationId xmlns:a16="http://schemas.microsoft.com/office/drawing/2014/main" id="{5114DE24-A7B5-6CD8-085E-F03659BD94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5975" y="1570893"/>
                        <a:ext cx="1847850"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030">
            <a:extLst>
              <a:ext uri="{FF2B5EF4-FFF2-40B4-BE49-F238E27FC236}">
                <a16:creationId xmlns:a16="http://schemas.microsoft.com/office/drawing/2014/main" id="{04553002-A437-B5D3-B0C9-93B630ED4916}"/>
              </a:ext>
            </a:extLst>
          </p:cNvPr>
          <p:cNvGraphicFramePr>
            <a:graphicFrameLocks noChangeAspect="1"/>
          </p:cNvGraphicFramePr>
          <p:nvPr>
            <p:extLst>
              <p:ext uri="{D42A27DB-BD31-4B8C-83A1-F6EECF244321}">
                <p14:modId xmlns:p14="http://schemas.microsoft.com/office/powerpoint/2010/main" val="2064308377"/>
              </p:ext>
            </p:extLst>
          </p:nvPr>
        </p:nvGraphicFramePr>
        <p:xfrm>
          <a:off x="5703889" y="2332892"/>
          <a:ext cx="4746625" cy="457200"/>
        </p:xfrm>
        <a:graphic>
          <a:graphicData uri="http://schemas.openxmlformats.org/presentationml/2006/ole">
            <mc:AlternateContent xmlns:mc="http://schemas.openxmlformats.org/markup-compatibility/2006">
              <mc:Choice xmlns:v="urn:schemas-microsoft-com:vml" Requires="v">
                <p:oleObj name="Equation" r:id="rId8" imgW="2794000" imgH="254000" progId="Equation.3">
                  <p:embed/>
                </p:oleObj>
              </mc:Choice>
              <mc:Fallback>
                <p:oleObj name="Equation" r:id="rId8" imgW="2794000" imgH="254000" progId="Equation.3">
                  <p:embed/>
                  <p:pic>
                    <p:nvPicPr>
                      <p:cNvPr id="45062" name="Object 1030">
                        <a:extLst>
                          <a:ext uri="{FF2B5EF4-FFF2-40B4-BE49-F238E27FC236}">
                            <a16:creationId xmlns:a16="http://schemas.microsoft.com/office/drawing/2014/main" id="{A91FBD8E-9AB2-1C2B-1917-BD0F15607C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03889" y="2332892"/>
                        <a:ext cx="47466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031">
            <a:extLst>
              <a:ext uri="{FF2B5EF4-FFF2-40B4-BE49-F238E27FC236}">
                <a16:creationId xmlns:a16="http://schemas.microsoft.com/office/drawing/2014/main" id="{A73017CB-72C5-D019-6341-A77F4B8C8A6E}"/>
              </a:ext>
            </a:extLst>
          </p:cNvPr>
          <p:cNvGraphicFramePr>
            <a:graphicFrameLocks noChangeAspect="1"/>
          </p:cNvGraphicFramePr>
          <p:nvPr>
            <p:extLst>
              <p:ext uri="{D42A27DB-BD31-4B8C-83A1-F6EECF244321}">
                <p14:modId xmlns:p14="http://schemas.microsoft.com/office/powerpoint/2010/main" val="4246586611"/>
              </p:ext>
            </p:extLst>
          </p:nvPr>
        </p:nvGraphicFramePr>
        <p:xfrm>
          <a:off x="3810001" y="4634768"/>
          <a:ext cx="5000625" cy="1946275"/>
        </p:xfrm>
        <a:graphic>
          <a:graphicData uri="http://schemas.openxmlformats.org/presentationml/2006/ole">
            <mc:AlternateContent xmlns:mc="http://schemas.openxmlformats.org/markup-compatibility/2006">
              <mc:Choice xmlns:v="urn:schemas-microsoft-com:vml" Requires="v">
                <p:oleObj name="Feuille de calcul" r:id="rId10" imgW="2105333" imgH="819447" progId="Excel.Sheet.8">
                  <p:embed/>
                </p:oleObj>
              </mc:Choice>
              <mc:Fallback>
                <p:oleObj name="Feuille de calcul" r:id="rId10" imgW="2105333" imgH="819447" progId="Excel.Sheet.8">
                  <p:embed/>
                  <p:pic>
                    <p:nvPicPr>
                      <p:cNvPr id="45063" name="Object 1031">
                        <a:extLst>
                          <a:ext uri="{FF2B5EF4-FFF2-40B4-BE49-F238E27FC236}">
                            <a16:creationId xmlns:a16="http://schemas.microsoft.com/office/drawing/2014/main" id="{476F57BC-95F1-0EFA-9A06-D7B9D270969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1" y="4634768"/>
                        <a:ext cx="5000625"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AutoShape 1032">
            <a:extLst>
              <a:ext uri="{FF2B5EF4-FFF2-40B4-BE49-F238E27FC236}">
                <a16:creationId xmlns:a16="http://schemas.microsoft.com/office/drawing/2014/main" id="{68CEF8CF-5BFB-6F14-75F2-F25A657D4D42}"/>
              </a:ext>
            </a:extLst>
          </p:cNvPr>
          <p:cNvSpPr>
            <a:spLocks noChangeArrowheads="1"/>
          </p:cNvSpPr>
          <p:nvPr/>
        </p:nvSpPr>
        <p:spPr bwMode="auto">
          <a:xfrm>
            <a:off x="5562600" y="3323492"/>
            <a:ext cx="1524000" cy="1295400"/>
          </a:xfrm>
          <a:prstGeom prst="curvedLeftArrow">
            <a:avLst>
              <a:gd name="adj1" fmla="val 20000"/>
              <a:gd name="adj2" fmla="val 40000"/>
              <a:gd name="adj3" fmla="val 3921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1"/>
              </a:buClr>
              <a:buSzPct val="70000"/>
              <a:buFont typeface="Wingdings" panose="05000000000000000000" pitchFamily="2" charset="2"/>
              <a:buChar char="¢"/>
              <a:defRPr sz="3000">
                <a:solidFill>
                  <a:schemeClr val="tx2"/>
                </a:solidFill>
                <a:latin typeface="Arial" panose="020B0604020202020204" pitchFamily="34" charset="0"/>
                <a:cs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l"/>
              <a:defRPr sz="2800">
                <a:solidFill>
                  <a:schemeClr val="tx2"/>
                </a:solidFill>
                <a:latin typeface="Arial" panose="020B0604020202020204" pitchFamily="34" charset="0"/>
                <a:cs typeface="Arial" panose="020B0604020202020204" pitchFamily="34" charset="0"/>
              </a:defRPr>
            </a:lvl2pPr>
            <a:lvl3pPr marL="1143000" indent="-228600">
              <a:spcBef>
                <a:spcPct val="20000"/>
              </a:spcBef>
              <a:buClr>
                <a:schemeClr val="accent2"/>
              </a:buClr>
              <a:buChar char="•"/>
              <a:defRPr sz="2400">
                <a:solidFill>
                  <a:schemeClr val="tx2"/>
                </a:solidFill>
                <a:latin typeface="Arial" panose="020B0604020202020204" pitchFamily="34" charset="0"/>
                <a:cs typeface="Arial" panose="020B0604020202020204" pitchFamily="34" charset="0"/>
              </a:defRPr>
            </a:lvl3pPr>
            <a:lvl4pPr marL="1600200" indent="-228600">
              <a:spcBef>
                <a:spcPct val="20000"/>
              </a:spcBef>
              <a:buClr>
                <a:schemeClr val="tx1"/>
              </a:buClr>
              <a:buChar char="•"/>
              <a:defRPr sz="2000">
                <a:solidFill>
                  <a:schemeClr val="tx2"/>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endParaRPr kumimoji="0" lang="fr-FR" altLang="fr-FR" sz="1800" b="0" i="0" u="none" strike="noStrike" kern="1200" cap="none" spc="0" normalizeH="0" baseline="0" noProof="0">
              <a:ln>
                <a:noFill/>
              </a:ln>
              <a:solidFill>
                <a:srgbClr val="336666"/>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2588630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44136" y="3220669"/>
            <a:ext cx="10972800" cy="790787"/>
          </a:xfrm>
        </p:spPr>
        <p:txBody>
          <a:bodyPr/>
          <a:lstStyle/>
          <a:p>
            <a:r>
              <a:rPr lang="fr-BE" dirty="0" err="1">
                <a:latin typeface="Arial" panose="020B0604020202020204" pitchFamily="34" charset="0"/>
                <a:cs typeface="Arial" panose="020B0604020202020204" pitchFamily="34" charset="0"/>
              </a:rPr>
              <a:t>Features</a:t>
            </a:r>
            <a:r>
              <a:rPr lang="fr-BE" dirty="0">
                <a:latin typeface="Arial" panose="020B0604020202020204" pitchFamily="34" charset="0"/>
                <a:cs typeface="Arial" panose="020B0604020202020204" pitchFamily="34" charset="0"/>
              </a:rPr>
              <a:t> </a:t>
            </a:r>
            <a:r>
              <a:rPr lang="fr-BE" dirty="0" err="1">
                <a:latin typeface="Arial" panose="020B0604020202020204" pitchFamily="34" charset="0"/>
                <a:cs typeface="Arial" panose="020B0604020202020204" pitchFamily="34" charset="0"/>
              </a:rPr>
              <a:t>Selection</a:t>
            </a:r>
            <a:r>
              <a:rPr lang="fr-BE" dirty="0">
                <a:latin typeface="Arial" panose="020B0604020202020204" pitchFamily="34" charset="0"/>
                <a:cs typeface="Arial" panose="020B0604020202020204" pitchFamily="34" charset="0"/>
              </a:rPr>
              <a:t> Methods</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083420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2656-4C1D-D7AA-A426-052B93898E0F}"/>
              </a:ext>
            </a:extLst>
          </p:cNvPr>
          <p:cNvSpPr>
            <a:spLocks noGrp="1"/>
          </p:cNvSpPr>
          <p:nvPr>
            <p:ph type="title"/>
          </p:nvPr>
        </p:nvSpPr>
        <p:spPr/>
        <p:txBody>
          <a:bodyPr/>
          <a:lstStyle/>
          <a:p>
            <a:r>
              <a:rPr lang="fr-FR" dirty="0"/>
              <a:t>Principal Component </a:t>
            </a:r>
            <a:r>
              <a:rPr lang="fr-FR" dirty="0" err="1"/>
              <a:t>Analysis</a:t>
            </a:r>
            <a:r>
              <a:rPr lang="fr-FR" dirty="0"/>
              <a:t> (PCA):</a:t>
            </a:r>
            <a:br>
              <a:rPr lang="fr-FR" dirty="0"/>
            </a:br>
            <a:br>
              <a:rPr lang="fr-FR" dirty="0"/>
            </a:br>
            <a:endParaRPr lang="fr-DZ" dirty="0"/>
          </a:p>
        </p:txBody>
      </p:sp>
      <p:sp>
        <p:nvSpPr>
          <p:cNvPr id="4" name="Slide Number Placeholder 3">
            <a:extLst>
              <a:ext uri="{FF2B5EF4-FFF2-40B4-BE49-F238E27FC236}">
                <a16:creationId xmlns:a16="http://schemas.microsoft.com/office/drawing/2014/main" id="{38C59F55-D204-D28D-0210-C3C80D52F3E2}"/>
              </a:ext>
            </a:extLst>
          </p:cNvPr>
          <p:cNvSpPr>
            <a:spLocks noGrp="1"/>
          </p:cNvSpPr>
          <p:nvPr>
            <p:ph type="sldNum" sz="quarter" idx="10"/>
          </p:nvPr>
        </p:nvSpPr>
        <p:spPr/>
        <p:txBody>
          <a:bodyPr/>
          <a:lstStyle/>
          <a:p>
            <a:pPr>
              <a:defRPr/>
            </a:pPr>
            <a:fld id="{326C6059-A255-C24B-AAEC-93A3405961B0}" type="slidenum">
              <a:rPr lang="en-US" smtClean="0"/>
              <a:pPr>
                <a:defRPr/>
              </a:pPr>
              <a:t>222</a:t>
            </a:fld>
            <a:endParaRPr lang="en-US" dirty="0"/>
          </a:p>
        </p:txBody>
      </p:sp>
      <p:sp>
        <p:nvSpPr>
          <p:cNvPr id="6" name="TextBox 5">
            <a:extLst>
              <a:ext uri="{FF2B5EF4-FFF2-40B4-BE49-F238E27FC236}">
                <a16:creationId xmlns:a16="http://schemas.microsoft.com/office/drawing/2014/main" id="{EF262CAB-61CE-AFC7-70D7-EB577900BEA4}"/>
              </a:ext>
            </a:extLst>
          </p:cNvPr>
          <p:cNvSpPr txBox="1"/>
          <p:nvPr/>
        </p:nvSpPr>
        <p:spPr>
          <a:xfrm>
            <a:off x="609600" y="1244669"/>
            <a:ext cx="6096000" cy="5262979"/>
          </a:xfrm>
          <a:prstGeom prst="rect">
            <a:avLst/>
          </a:prstGeom>
          <a:noFill/>
        </p:spPr>
        <p:txBody>
          <a:bodyPr wrap="square">
            <a:spAutoFit/>
          </a:bodyPr>
          <a:lstStyle/>
          <a:p>
            <a:r>
              <a:rPr lang="fr-DZ" sz="1050" dirty="0"/>
              <a:t>import pandas as </a:t>
            </a:r>
            <a:r>
              <a:rPr lang="fr-DZ" sz="1050" dirty="0" err="1"/>
              <a:t>pd</a:t>
            </a:r>
            <a:endParaRPr lang="fr-DZ" sz="1050" dirty="0"/>
          </a:p>
          <a:p>
            <a:r>
              <a:rPr lang="fr-DZ" sz="1050" dirty="0"/>
              <a:t>import </a:t>
            </a:r>
            <a:r>
              <a:rPr lang="fr-DZ" sz="1050" dirty="0" err="1"/>
              <a:t>numpy</a:t>
            </a:r>
            <a:r>
              <a:rPr lang="fr-DZ" sz="1050" dirty="0"/>
              <a:t> as </a:t>
            </a:r>
            <a:r>
              <a:rPr lang="fr-DZ" sz="1050" dirty="0" err="1"/>
              <a:t>np</a:t>
            </a:r>
            <a:endParaRPr lang="fr-DZ" sz="1050" dirty="0"/>
          </a:p>
          <a:p>
            <a:r>
              <a:rPr lang="fr-DZ" sz="1050" dirty="0" err="1"/>
              <a:t>from</a:t>
            </a:r>
            <a:r>
              <a:rPr lang="fr-DZ" sz="1050" dirty="0"/>
              <a:t> </a:t>
            </a:r>
            <a:r>
              <a:rPr lang="fr-DZ" sz="1050" dirty="0" err="1"/>
              <a:t>sklearn.decomposition</a:t>
            </a:r>
            <a:r>
              <a:rPr lang="fr-DZ" sz="1050" dirty="0"/>
              <a:t> import PCA</a:t>
            </a:r>
          </a:p>
          <a:p>
            <a:endParaRPr lang="fr-DZ" sz="1050" dirty="0"/>
          </a:p>
          <a:p>
            <a:r>
              <a:rPr lang="fr-DZ" sz="1050" dirty="0"/>
              <a:t># Read the data </a:t>
            </a:r>
            <a:r>
              <a:rPr lang="fr-DZ" sz="1050" dirty="0" err="1"/>
              <a:t>from</a:t>
            </a:r>
            <a:r>
              <a:rPr lang="fr-DZ" sz="1050" dirty="0"/>
              <a:t> the CSV file </a:t>
            </a:r>
            <a:r>
              <a:rPr lang="fr-DZ" sz="1050" dirty="0" err="1"/>
              <a:t>into</a:t>
            </a:r>
            <a:r>
              <a:rPr lang="fr-DZ" sz="1050" dirty="0"/>
              <a:t> a pandas </a:t>
            </a:r>
            <a:r>
              <a:rPr lang="fr-DZ" sz="1050" dirty="0" err="1"/>
              <a:t>DataFrame</a:t>
            </a:r>
            <a:endParaRPr lang="fr-DZ" sz="1050" dirty="0"/>
          </a:p>
          <a:p>
            <a:r>
              <a:rPr lang="fr-DZ" sz="1050" dirty="0"/>
              <a:t>data = </a:t>
            </a:r>
            <a:r>
              <a:rPr lang="fr-DZ" sz="1050" dirty="0" err="1"/>
              <a:t>pd.read_csv</a:t>
            </a:r>
            <a:r>
              <a:rPr lang="fr-DZ" sz="1050" dirty="0"/>
              <a:t>('data.csv')</a:t>
            </a:r>
          </a:p>
          <a:p>
            <a:endParaRPr lang="fr-DZ" sz="1050" dirty="0"/>
          </a:p>
          <a:p>
            <a:r>
              <a:rPr lang="fr-DZ" sz="1050" dirty="0"/>
              <a:t># </a:t>
            </a:r>
            <a:r>
              <a:rPr lang="fr-DZ" sz="1050" dirty="0" err="1"/>
              <a:t>Separate</a:t>
            </a:r>
            <a:r>
              <a:rPr lang="fr-DZ" sz="1050" dirty="0"/>
              <a:t> the </a:t>
            </a:r>
            <a:r>
              <a:rPr lang="fr-DZ" sz="1050" dirty="0" err="1"/>
              <a:t>features</a:t>
            </a:r>
            <a:r>
              <a:rPr lang="fr-DZ" sz="1050" dirty="0"/>
              <a:t> (X) </a:t>
            </a:r>
            <a:r>
              <a:rPr lang="fr-DZ" sz="1050" dirty="0" err="1"/>
              <a:t>from</a:t>
            </a:r>
            <a:r>
              <a:rPr lang="fr-DZ" sz="1050" dirty="0"/>
              <a:t> the </a:t>
            </a:r>
            <a:r>
              <a:rPr lang="fr-DZ" sz="1050" dirty="0" err="1"/>
              <a:t>target</a:t>
            </a:r>
            <a:r>
              <a:rPr lang="fr-DZ" sz="1050" dirty="0"/>
              <a:t> variable if </a:t>
            </a:r>
            <a:r>
              <a:rPr lang="fr-DZ" sz="1050" dirty="0" err="1"/>
              <a:t>you</a:t>
            </a:r>
            <a:r>
              <a:rPr lang="fr-DZ" sz="1050" dirty="0"/>
              <a:t> have one</a:t>
            </a:r>
          </a:p>
          <a:p>
            <a:r>
              <a:rPr lang="fr-DZ" sz="1050" dirty="0"/>
              <a:t># For PCA, </a:t>
            </a:r>
            <a:r>
              <a:rPr lang="fr-DZ" sz="1050" dirty="0" err="1"/>
              <a:t>we</a:t>
            </a:r>
            <a:r>
              <a:rPr lang="fr-DZ" sz="1050" dirty="0"/>
              <a:t> </a:t>
            </a:r>
            <a:r>
              <a:rPr lang="fr-DZ" sz="1050" dirty="0" err="1"/>
              <a:t>only</a:t>
            </a:r>
            <a:r>
              <a:rPr lang="fr-DZ" sz="1050" dirty="0"/>
              <a:t> </a:t>
            </a:r>
            <a:r>
              <a:rPr lang="fr-DZ" sz="1050" dirty="0" err="1"/>
              <a:t>need</a:t>
            </a:r>
            <a:r>
              <a:rPr lang="fr-DZ" sz="1050" dirty="0"/>
              <a:t> the </a:t>
            </a:r>
            <a:r>
              <a:rPr lang="fr-DZ" sz="1050" dirty="0" err="1"/>
              <a:t>features</a:t>
            </a:r>
            <a:r>
              <a:rPr lang="fr-DZ" sz="1050" dirty="0"/>
              <a:t> (X)</a:t>
            </a:r>
          </a:p>
          <a:p>
            <a:r>
              <a:rPr lang="fr-DZ" sz="1050" dirty="0"/>
              <a:t>X = </a:t>
            </a:r>
            <a:r>
              <a:rPr lang="fr-DZ" sz="1050" dirty="0" err="1"/>
              <a:t>data.drop</a:t>
            </a:r>
            <a:r>
              <a:rPr lang="fr-DZ" sz="1050" dirty="0"/>
              <a:t>(</a:t>
            </a:r>
            <a:r>
              <a:rPr lang="fr-DZ" sz="1050" dirty="0" err="1"/>
              <a:t>columns</a:t>
            </a:r>
            <a:r>
              <a:rPr lang="fr-DZ" sz="1050" dirty="0"/>
              <a:t>=['</a:t>
            </a:r>
            <a:r>
              <a:rPr lang="fr-DZ" sz="1050" dirty="0" err="1"/>
              <a:t>target_column</a:t>
            </a:r>
            <a:r>
              <a:rPr lang="fr-DZ" sz="1050" dirty="0"/>
              <a:t>'])  # Replace '</a:t>
            </a:r>
            <a:r>
              <a:rPr lang="fr-DZ" sz="1050" dirty="0" err="1"/>
              <a:t>target_column</a:t>
            </a:r>
            <a:r>
              <a:rPr lang="fr-DZ" sz="1050" dirty="0"/>
              <a:t>' </a:t>
            </a:r>
            <a:r>
              <a:rPr lang="fr-DZ" sz="1050" dirty="0" err="1"/>
              <a:t>with</a:t>
            </a:r>
            <a:r>
              <a:rPr lang="fr-DZ" sz="1050" dirty="0"/>
              <a:t> </a:t>
            </a:r>
            <a:r>
              <a:rPr lang="fr-DZ" sz="1050" dirty="0" err="1"/>
              <a:t>your</a:t>
            </a:r>
            <a:r>
              <a:rPr lang="fr-DZ" sz="1050" dirty="0"/>
              <a:t> </a:t>
            </a:r>
            <a:r>
              <a:rPr lang="fr-DZ" sz="1050" dirty="0" err="1"/>
              <a:t>target</a:t>
            </a:r>
            <a:r>
              <a:rPr lang="fr-DZ" sz="1050" dirty="0"/>
              <a:t> </a:t>
            </a:r>
            <a:r>
              <a:rPr lang="fr-DZ" sz="1050" dirty="0" err="1"/>
              <a:t>column</a:t>
            </a:r>
            <a:r>
              <a:rPr lang="fr-DZ" sz="1050" dirty="0"/>
              <a:t> </a:t>
            </a:r>
            <a:r>
              <a:rPr lang="fr-DZ" sz="1050" dirty="0" err="1"/>
              <a:t>name</a:t>
            </a:r>
            <a:r>
              <a:rPr lang="fr-DZ" sz="1050" dirty="0"/>
              <a:t> if applicable</a:t>
            </a:r>
          </a:p>
          <a:p>
            <a:endParaRPr lang="fr-DZ" sz="1050" dirty="0"/>
          </a:p>
          <a:p>
            <a:r>
              <a:rPr lang="fr-DZ" sz="1050" dirty="0"/>
              <a:t># Display the data </a:t>
            </a:r>
            <a:r>
              <a:rPr lang="fr-DZ" sz="1050" dirty="0" err="1"/>
              <a:t>before</a:t>
            </a:r>
            <a:r>
              <a:rPr lang="fr-DZ" sz="1050" dirty="0"/>
              <a:t> PCA</a:t>
            </a:r>
          </a:p>
          <a:p>
            <a:r>
              <a:rPr lang="fr-DZ" sz="1050" dirty="0" err="1"/>
              <a:t>print</a:t>
            </a:r>
            <a:r>
              <a:rPr lang="fr-DZ" sz="1050" dirty="0"/>
              <a:t>("Data </a:t>
            </a:r>
            <a:r>
              <a:rPr lang="fr-DZ" sz="1050" dirty="0" err="1"/>
              <a:t>Before</a:t>
            </a:r>
            <a:r>
              <a:rPr lang="fr-DZ" sz="1050" dirty="0"/>
              <a:t> PCA:")</a:t>
            </a:r>
          </a:p>
          <a:p>
            <a:r>
              <a:rPr lang="fr-DZ" sz="1050" dirty="0" err="1"/>
              <a:t>print</a:t>
            </a:r>
            <a:r>
              <a:rPr lang="fr-DZ" sz="1050" dirty="0"/>
              <a:t>(X)</a:t>
            </a:r>
          </a:p>
          <a:p>
            <a:endParaRPr lang="fr-DZ" sz="1050" dirty="0"/>
          </a:p>
          <a:p>
            <a:r>
              <a:rPr lang="fr-DZ" sz="1050" dirty="0"/>
              <a:t># </a:t>
            </a:r>
            <a:r>
              <a:rPr lang="fr-DZ" sz="1050" dirty="0" err="1"/>
              <a:t>Create</a:t>
            </a:r>
            <a:r>
              <a:rPr lang="fr-DZ" sz="1050" dirty="0"/>
              <a:t> a PCA </a:t>
            </a:r>
            <a:r>
              <a:rPr lang="fr-DZ" sz="1050" dirty="0" err="1"/>
              <a:t>object</a:t>
            </a:r>
            <a:r>
              <a:rPr lang="fr-DZ" sz="1050" dirty="0"/>
              <a:t> </a:t>
            </a:r>
            <a:r>
              <a:rPr lang="fr-DZ" sz="1050" dirty="0" err="1"/>
              <a:t>with</a:t>
            </a:r>
            <a:r>
              <a:rPr lang="fr-DZ" sz="1050" dirty="0"/>
              <a:t> the </a:t>
            </a:r>
            <a:r>
              <a:rPr lang="fr-DZ" sz="1050" dirty="0" err="1"/>
              <a:t>desired</a:t>
            </a:r>
            <a:r>
              <a:rPr lang="fr-DZ" sz="1050" dirty="0"/>
              <a:t> </a:t>
            </a:r>
            <a:r>
              <a:rPr lang="fr-DZ" sz="1050" dirty="0" err="1"/>
              <a:t>number</a:t>
            </a:r>
            <a:r>
              <a:rPr lang="fr-DZ" sz="1050" dirty="0"/>
              <a:t> of components for </a:t>
            </a:r>
            <a:r>
              <a:rPr lang="fr-DZ" sz="1050" dirty="0" err="1"/>
              <a:t>feature</a:t>
            </a:r>
            <a:r>
              <a:rPr lang="fr-DZ" sz="1050" dirty="0"/>
              <a:t> </a:t>
            </a:r>
            <a:r>
              <a:rPr lang="fr-DZ" sz="1050" dirty="0" err="1"/>
              <a:t>reduction</a:t>
            </a:r>
            <a:endParaRPr lang="fr-DZ" sz="1050" dirty="0"/>
          </a:p>
          <a:p>
            <a:r>
              <a:rPr lang="fr-DZ" sz="1050" dirty="0" err="1"/>
              <a:t>num_components</a:t>
            </a:r>
            <a:r>
              <a:rPr lang="fr-DZ" sz="1050" dirty="0"/>
              <a:t> = 2</a:t>
            </a:r>
          </a:p>
          <a:p>
            <a:r>
              <a:rPr lang="fr-DZ" sz="1050" dirty="0" err="1"/>
              <a:t>pca</a:t>
            </a:r>
            <a:r>
              <a:rPr lang="fr-DZ" sz="1050" dirty="0"/>
              <a:t> = PCA(</a:t>
            </a:r>
            <a:r>
              <a:rPr lang="fr-DZ" sz="1050" dirty="0" err="1"/>
              <a:t>n_components</a:t>
            </a:r>
            <a:r>
              <a:rPr lang="fr-DZ" sz="1050" dirty="0"/>
              <a:t>=</a:t>
            </a:r>
            <a:r>
              <a:rPr lang="fr-DZ" sz="1050" dirty="0" err="1"/>
              <a:t>num_components</a:t>
            </a:r>
            <a:r>
              <a:rPr lang="fr-DZ" sz="1050" dirty="0"/>
              <a:t>)</a:t>
            </a:r>
          </a:p>
          <a:p>
            <a:endParaRPr lang="fr-DZ" sz="1050" dirty="0"/>
          </a:p>
          <a:p>
            <a:r>
              <a:rPr lang="fr-DZ" sz="1050" dirty="0"/>
              <a:t># Fit the PCA model to the data and </a:t>
            </a:r>
            <a:r>
              <a:rPr lang="fr-DZ" sz="1050" dirty="0" err="1"/>
              <a:t>transform</a:t>
            </a:r>
            <a:r>
              <a:rPr lang="fr-DZ" sz="1050" dirty="0"/>
              <a:t> the data to the new </a:t>
            </a:r>
            <a:r>
              <a:rPr lang="fr-DZ" sz="1050" dirty="0" err="1"/>
              <a:t>feature</a:t>
            </a:r>
            <a:r>
              <a:rPr lang="fr-DZ" sz="1050" dirty="0"/>
              <a:t> </a:t>
            </a:r>
            <a:r>
              <a:rPr lang="fr-DZ" sz="1050" dirty="0" err="1"/>
              <a:t>space</a:t>
            </a:r>
            <a:endParaRPr lang="fr-DZ" sz="1050" dirty="0"/>
          </a:p>
          <a:p>
            <a:r>
              <a:rPr lang="fr-DZ" sz="1050" dirty="0" err="1"/>
              <a:t>X_reduced</a:t>
            </a:r>
            <a:r>
              <a:rPr lang="fr-DZ" sz="1050" dirty="0"/>
              <a:t> = </a:t>
            </a:r>
            <a:r>
              <a:rPr lang="fr-DZ" sz="1050" dirty="0" err="1"/>
              <a:t>pca.fit_transform</a:t>
            </a:r>
            <a:r>
              <a:rPr lang="fr-DZ" sz="1050" dirty="0"/>
              <a:t>(X)</a:t>
            </a:r>
          </a:p>
          <a:p>
            <a:endParaRPr lang="fr-DZ" sz="1050" dirty="0"/>
          </a:p>
          <a:p>
            <a:r>
              <a:rPr lang="fr-DZ" sz="1050" dirty="0"/>
              <a:t># Access the principal components (</a:t>
            </a:r>
            <a:r>
              <a:rPr lang="fr-DZ" sz="1050" dirty="0" err="1"/>
              <a:t>feature</a:t>
            </a:r>
            <a:r>
              <a:rPr lang="fr-DZ" sz="1050" dirty="0"/>
              <a:t> </a:t>
            </a:r>
            <a:r>
              <a:rPr lang="fr-DZ" sz="1050" dirty="0" err="1"/>
              <a:t>vectors</a:t>
            </a:r>
            <a:r>
              <a:rPr lang="fr-DZ" sz="1050" dirty="0"/>
              <a:t>)</a:t>
            </a:r>
          </a:p>
          <a:p>
            <a:r>
              <a:rPr lang="fr-DZ" sz="1050" dirty="0"/>
              <a:t>components = </a:t>
            </a:r>
            <a:r>
              <a:rPr lang="fr-DZ" sz="1050" dirty="0" err="1"/>
              <a:t>pca.components</a:t>
            </a:r>
            <a:r>
              <a:rPr lang="fr-DZ" sz="1050" dirty="0"/>
              <a:t>_</a:t>
            </a:r>
          </a:p>
          <a:p>
            <a:endParaRPr lang="fr-DZ" sz="1050" dirty="0"/>
          </a:p>
          <a:p>
            <a:r>
              <a:rPr lang="fr-DZ" sz="1050" dirty="0"/>
              <a:t># Access the </a:t>
            </a:r>
            <a:r>
              <a:rPr lang="fr-DZ" sz="1050" dirty="0" err="1"/>
              <a:t>explained</a:t>
            </a:r>
            <a:r>
              <a:rPr lang="fr-DZ" sz="1050" dirty="0"/>
              <a:t> variance ratio (percentage of variance </a:t>
            </a:r>
            <a:r>
              <a:rPr lang="fr-DZ" sz="1050" dirty="0" err="1"/>
              <a:t>explained</a:t>
            </a:r>
            <a:r>
              <a:rPr lang="fr-DZ" sz="1050" dirty="0"/>
              <a:t> by </a:t>
            </a:r>
            <a:r>
              <a:rPr lang="fr-DZ" sz="1050" dirty="0" err="1"/>
              <a:t>each</a:t>
            </a:r>
            <a:r>
              <a:rPr lang="fr-DZ" sz="1050" dirty="0"/>
              <a:t> component)</a:t>
            </a:r>
          </a:p>
          <a:p>
            <a:r>
              <a:rPr lang="fr-DZ" sz="1050" dirty="0" err="1"/>
              <a:t>explained_variance_ratio</a:t>
            </a:r>
            <a:r>
              <a:rPr lang="fr-DZ" sz="1050" dirty="0"/>
              <a:t> = </a:t>
            </a:r>
            <a:r>
              <a:rPr lang="fr-DZ" sz="1050" dirty="0" err="1"/>
              <a:t>pca.explained_variance_ratio</a:t>
            </a:r>
            <a:r>
              <a:rPr lang="fr-DZ" sz="1050" dirty="0"/>
              <a:t>_</a:t>
            </a:r>
          </a:p>
          <a:p>
            <a:endParaRPr lang="fr-DZ" sz="1050" dirty="0"/>
          </a:p>
          <a:p>
            <a:r>
              <a:rPr lang="fr-DZ" sz="1050" dirty="0"/>
              <a:t># Display the data </a:t>
            </a:r>
            <a:r>
              <a:rPr lang="fr-DZ" sz="1050" dirty="0" err="1"/>
              <a:t>after</a:t>
            </a:r>
            <a:r>
              <a:rPr lang="fr-DZ" sz="1050" dirty="0"/>
              <a:t> PCA</a:t>
            </a:r>
          </a:p>
          <a:p>
            <a:r>
              <a:rPr lang="fr-DZ" sz="1050" dirty="0" err="1"/>
              <a:t>print</a:t>
            </a:r>
            <a:r>
              <a:rPr lang="fr-DZ" sz="1050" dirty="0"/>
              <a:t>("\</a:t>
            </a:r>
            <a:r>
              <a:rPr lang="fr-DZ" sz="1050" dirty="0" err="1"/>
              <a:t>nData</a:t>
            </a:r>
            <a:r>
              <a:rPr lang="fr-DZ" sz="1050" dirty="0"/>
              <a:t> </a:t>
            </a:r>
            <a:r>
              <a:rPr lang="fr-DZ" sz="1050" dirty="0" err="1"/>
              <a:t>After</a:t>
            </a:r>
            <a:r>
              <a:rPr lang="fr-DZ" sz="1050" dirty="0"/>
              <a:t> PCA:")</a:t>
            </a:r>
          </a:p>
          <a:p>
            <a:r>
              <a:rPr lang="fr-DZ" sz="1050" dirty="0" err="1"/>
              <a:t>print</a:t>
            </a:r>
            <a:r>
              <a:rPr lang="fr-DZ" sz="1050" dirty="0"/>
              <a:t>(</a:t>
            </a:r>
            <a:r>
              <a:rPr lang="fr-DZ" sz="1050" dirty="0" err="1"/>
              <a:t>pd.DataFrame</a:t>
            </a:r>
            <a:r>
              <a:rPr lang="fr-DZ" sz="1050" dirty="0"/>
              <a:t>(</a:t>
            </a:r>
            <a:r>
              <a:rPr lang="fr-DZ" sz="1050" dirty="0" err="1"/>
              <a:t>X_reduced</a:t>
            </a:r>
            <a:r>
              <a:rPr lang="fr-DZ" sz="1050" dirty="0"/>
              <a:t>, </a:t>
            </a:r>
            <a:r>
              <a:rPr lang="fr-DZ" sz="1050" dirty="0" err="1"/>
              <a:t>columns</a:t>
            </a:r>
            <a:r>
              <a:rPr lang="fr-DZ" sz="1050" dirty="0"/>
              <a:t>=[</a:t>
            </a:r>
            <a:r>
              <a:rPr lang="fr-DZ" sz="1050" dirty="0" err="1"/>
              <a:t>f"PC</a:t>
            </a:r>
            <a:r>
              <a:rPr lang="fr-DZ" sz="1050" dirty="0"/>
              <a:t>{i+1}" for i in range(</a:t>
            </a:r>
            <a:r>
              <a:rPr lang="fr-DZ" sz="1050" dirty="0" err="1"/>
              <a:t>num_components</a:t>
            </a:r>
            <a:r>
              <a:rPr lang="fr-DZ" sz="1050" dirty="0"/>
              <a:t>)]))</a:t>
            </a:r>
          </a:p>
        </p:txBody>
      </p:sp>
    </p:spTree>
    <p:extLst>
      <p:ext uri="{BB962C8B-B14F-4D97-AF65-F5344CB8AC3E}">
        <p14:creationId xmlns:p14="http://schemas.microsoft.com/office/powerpoint/2010/main" val="266962240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FBAB-3A9B-25D5-2DD4-ECDAC9FB956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Steps in a machine learning pipeline</a:t>
            </a:r>
            <a:endParaRPr lang="fr-DZ" dirty="0"/>
          </a:p>
        </p:txBody>
      </p:sp>
      <p:sp>
        <p:nvSpPr>
          <p:cNvPr id="4" name="Slide Number Placeholder 3">
            <a:extLst>
              <a:ext uri="{FF2B5EF4-FFF2-40B4-BE49-F238E27FC236}">
                <a16:creationId xmlns:a16="http://schemas.microsoft.com/office/drawing/2014/main" id="{A6526C5B-9B46-823D-46D3-3DCD52E09C2A}"/>
              </a:ext>
            </a:extLst>
          </p:cNvPr>
          <p:cNvSpPr>
            <a:spLocks noGrp="1"/>
          </p:cNvSpPr>
          <p:nvPr>
            <p:ph type="sldNum" sz="quarter" idx="10"/>
          </p:nvPr>
        </p:nvSpPr>
        <p:spPr/>
        <p:txBody>
          <a:bodyPr/>
          <a:lstStyle/>
          <a:p>
            <a:pPr>
              <a:defRPr/>
            </a:pPr>
            <a:fld id="{326C6059-A255-C24B-AAEC-93A3405961B0}" type="slidenum">
              <a:rPr lang="en-US" smtClean="0"/>
              <a:pPr>
                <a:defRPr/>
              </a:pPr>
              <a:t>223</a:t>
            </a:fld>
            <a:endParaRPr lang="en-US" dirty="0"/>
          </a:p>
        </p:txBody>
      </p:sp>
      <p:cxnSp>
        <p:nvCxnSpPr>
          <p:cNvPr id="9" name="Connector: Elbow 8">
            <a:extLst>
              <a:ext uri="{FF2B5EF4-FFF2-40B4-BE49-F238E27FC236}">
                <a16:creationId xmlns:a16="http://schemas.microsoft.com/office/drawing/2014/main" id="{3B60F5C0-2441-D383-C62F-3EC88BCDE323}"/>
              </a:ext>
            </a:extLst>
          </p:cNvPr>
          <p:cNvCxnSpPr>
            <a:cxnSpLocks/>
          </p:cNvCxnSpPr>
          <p:nvPr/>
        </p:nvCxnSpPr>
        <p:spPr>
          <a:xfrm rot="5400000" flipH="1">
            <a:off x="6217182" y="3188077"/>
            <a:ext cx="4382" cy="1407887"/>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1DB88A52-BEA8-AE11-2A77-ED250E3BD262}"/>
              </a:ext>
            </a:extLst>
          </p:cNvPr>
          <p:cNvCxnSpPr>
            <a:cxnSpLocks/>
          </p:cNvCxnSpPr>
          <p:nvPr/>
        </p:nvCxnSpPr>
        <p:spPr>
          <a:xfrm rot="5400000" flipH="1">
            <a:off x="5625126" y="2596020"/>
            <a:ext cx="4382" cy="2592000"/>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id="{9F461674-BFBA-FDC4-73D5-9D8F92F44B2B}"/>
              </a:ext>
            </a:extLst>
          </p:cNvPr>
          <p:cNvPicPr>
            <a:picLocks noChangeAspect="1"/>
          </p:cNvPicPr>
          <p:nvPr/>
        </p:nvPicPr>
        <p:blipFill>
          <a:blip r:embed="rId3"/>
          <a:stretch>
            <a:fillRect/>
          </a:stretch>
        </p:blipFill>
        <p:spPr>
          <a:xfrm>
            <a:off x="5777910" y="2774406"/>
            <a:ext cx="495369" cy="495369"/>
          </a:xfrm>
          <a:prstGeom prst="rect">
            <a:avLst/>
          </a:prstGeom>
        </p:spPr>
      </p:pic>
      <p:pic>
        <p:nvPicPr>
          <p:cNvPr id="31" name="Picture 30">
            <a:extLst>
              <a:ext uri="{FF2B5EF4-FFF2-40B4-BE49-F238E27FC236}">
                <a16:creationId xmlns:a16="http://schemas.microsoft.com/office/drawing/2014/main" id="{6A592CE7-1550-81A8-CF47-C826538BB5AE}"/>
              </a:ext>
            </a:extLst>
          </p:cNvPr>
          <p:cNvPicPr>
            <a:picLocks noChangeAspect="1"/>
          </p:cNvPicPr>
          <p:nvPr/>
        </p:nvPicPr>
        <p:blipFill>
          <a:blip r:embed="rId3"/>
          <a:stretch>
            <a:fillRect/>
          </a:stretch>
        </p:blipFill>
        <p:spPr>
          <a:xfrm>
            <a:off x="7160988" y="2745827"/>
            <a:ext cx="495369" cy="495369"/>
          </a:xfrm>
          <a:prstGeom prst="rect">
            <a:avLst/>
          </a:prstGeom>
        </p:spPr>
      </p:pic>
      <p:pic>
        <p:nvPicPr>
          <p:cNvPr id="32" name="Picture 31">
            <a:extLst>
              <a:ext uri="{FF2B5EF4-FFF2-40B4-BE49-F238E27FC236}">
                <a16:creationId xmlns:a16="http://schemas.microsoft.com/office/drawing/2014/main" id="{72728665-7D1E-7295-E783-6A7886E0D032}"/>
              </a:ext>
            </a:extLst>
          </p:cNvPr>
          <p:cNvPicPr>
            <a:picLocks noChangeAspect="1"/>
          </p:cNvPicPr>
          <p:nvPr/>
        </p:nvPicPr>
        <p:blipFill>
          <a:blip r:embed="rId3"/>
          <a:stretch>
            <a:fillRect/>
          </a:stretch>
        </p:blipFill>
        <p:spPr>
          <a:xfrm>
            <a:off x="8137119" y="2745826"/>
            <a:ext cx="495369" cy="495369"/>
          </a:xfrm>
          <a:prstGeom prst="rect">
            <a:avLst/>
          </a:prstGeom>
        </p:spPr>
      </p:pic>
      <p:sp>
        <p:nvSpPr>
          <p:cNvPr id="6" name="Flowchart: Off-page Connector 5">
            <a:extLst>
              <a:ext uri="{FF2B5EF4-FFF2-40B4-BE49-F238E27FC236}">
                <a16:creationId xmlns:a16="http://schemas.microsoft.com/office/drawing/2014/main" id="{4D9602E8-10BA-B486-C84D-C34E9975A031}"/>
              </a:ext>
            </a:extLst>
          </p:cNvPr>
          <p:cNvSpPr/>
          <p:nvPr/>
        </p:nvSpPr>
        <p:spPr>
          <a:xfrm rot="16200000">
            <a:off x="584976" y="2861566"/>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a:solidFill>
                  <a:schemeClr val="bg1">
                    <a:lumMod val="65000"/>
                  </a:schemeClr>
                </a:solidFill>
                <a:latin typeface="Arial" panose="020B0604020202020204" pitchFamily="34" charset="0"/>
                <a:cs typeface="Arial" panose="020B0604020202020204" pitchFamily="34" charset="0"/>
              </a:rPr>
              <a:t>Requirements</a:t>
            </a:r>
            <a:endParaRPr lang="fr-FR" sz="1200" b="1" dirty="0">
              <a:solidFill>
                <a:schemeClr val="bg1">
                  <a:lumMod val="65000"/>
                </a:schemeClr>
              </a:solidFill>
              <a:latin typeface="Arial" panose="020B0604020202020204" pitchFamily="34" charset="0"/>
              <a:cs typeface="Arial" panose="020B0604020202020204" pitchFamily="34" charset="0"/>
            </a:endParaRPr>
          </a:p>
          <a:p>
            <a:pPr algn="ctr"/>
            <a:r>
              <a:rPr lang="fr-FR" sz="1200" b="1">
                <a:solidFill>
                  <a:schemeClr val="bg1">
                    <a:lumMod val="65000"/>
                  </a:schemeClr>
                </a:solidFill>
                <a:latin typeface="Arial" panose="020B0604020202020204" pitchFamily="34" charset="0"/>
                <a:cs typeface="Arial" panose="020B0604020202020204" pitchFamily="34" charset="0"/>
              </a:rPr>
              <a:t>Analysis</a:t>
            </a:r>
            <a:endParaRPr lang="fr-FR" sz="1200" b="1" dirty="0">
              <a:solidFill>
                <a:schemeClr val="bg1">
                  <a:lumMod val="65000"/>
                </a:schemeClr>
              </a:solidFill>
              <a:latin typeface="Arial" panose="020B0604020202020204" pitchFamily="34" charset="0"/>
              <a:cs typeface="Arial" panose="020B0604020202020204" pitchFamily="34" charset="0"/>
            </a:endParaRPr>
          </a:p>
        </p:txBody>
      </p:sp>
      <p:sp>
        <p:nvSpPr>
          <p:cNvPr id="7" name="Flowchart: Off-page Connector 6">
            <a:extLst>
              <a:ext uri="{FF2B5EF4-FFF2-40B4-BE49-F238E27FC236}">
                <a16:creationId xmlns:a16="http://schemas.microsoft.com/office/drawing/2014/main" id="{D90E722C-3C35-9B77-30A0-EC4A29D25781}"/>
              </a:ext>
            </a:extLst>
          </p:cNvPr>
          <p:cNvSpPr/>
          <p:nvPr/>
        </p:nvSpPr>
        <p:spPr>
          <a:xfrm rot="16200000">
            <a:off x="2133224" y="289014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chemeClr val="bg1">
                    <a:lumMod val="65000"/>
                  </a:schemeClr>
                </a:solidFill>
                <a:latin typeface="Arial" panose="020B0604020202020204" pitchFamily="34" charset="0"/>
                <a:cs typeface="Arial" panose="020B0604020202020204" pitchFamily="34" charset="0"/>
              </a:rPr>
              <a:t>Data</a:t>
            </a:r>
          </a:p>
          <a:p>
            <a:pPr algn="ctr"/>
            <a:r>
              <a:rPr lang="fr-FR" sz="1200" b="1" dirty="0">
                <a:solidFill>
                  <a:schemeClr val="bg1">
                    <a:lumMod val="65000"/>
                  </a:schemeClr>
                </a:solidFill>
                <a:latin typeface="Arial" panose="020B0604020202020204" pitchFamily="34" charset="0"/>
                <a:cs typeface="Arial" panose="020B0604020202020204" pitchFamily="34" charset="0"/>
              </a:rPr>
              <a:t>Acquisition</a:t>
            </a:r>
          </a:p>
        </p:txBody>
      </p:sp>
      <p:sp>
        <p:nvSpPr>
          <p:cNvPr id="8" name="Flowchart: Off-page Connector 7">
            <a:extLst>
              <a:ext uri="{FF2B5EF4-FFF2-40B4-BE49-F238E27FC236}">
                <a16:creationId xmlns:a16="http://schemas.microsoft.com/office/drawing/2014/main" id="{58C8A9F9-DD99-FF8A-2AA1-7B9172DE3B3E}"/>
              </a:ext>
            </a:extLst>
          </p:cNvPr>
          <p:cNvSpPr/>
          <p:nvPr/>
        </p:nvSpPr>
        <p:spPr>
          <a:xfrm rot="16200000">
            <a:off x="3717737" y="2811230"/>
            <a:ext cx="648634" cy="1563547"/>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chemeClr val="bg1">
                    <a:lumMod val="65000"/>
                  </a:schemeClr>
                </a:solidFill>
                <a:latin typeface="Arial" panose="020B0604020202020204" pitchFamily="34" charset="0"/>
                <a:cs typeface="Arial" panose="020B0604020202020204" pitchFamily="34" charset="0"/>
              </a:rPr>
              <a:t>Data</a:t>
            </a:r>
          </a:p>
          <a:p>
            <a:pPr algn="ctr"/>
            <a:r>
              <a:rPr lang="fr-FR" sz="1200" b="1">
                <a:solidFill>
                  <a:schemeClr val="bg1">
                    <a:lumMod val="65000"/>
                  </a:schemeClr>
                </a:solidFill>
                <a:latin typeface="Arial" panose="020B0604020202020204" pitchFamily="34" charset="0"/>
                <a:cs typeface="Arial" panose="020B0604020202020204" pitchFamily="34" charset="0"/>
              </a:rPr>
              <a:t>Pre processing</a:t>
            </a:r>
            <a:endParaRPr lang="fr-FR" sz="1200" b="1" dirty="0">
              <a:solidFill>
                <a:schemeClr val="bg1">
                  <a:lumMod val="65000"/>
                </a:schemeClr>
              </a:solidFill>
              <a:latin typeface="Arial" panose="020B0604020202020204" pitchFamily="34" charset="0"/>
              <a:cs typeface="Arial" panose="020B0604020202020204" pitchFamily="34" charset="0"/>
            </a:endParaRPr>
          </a:p>
        </p:txBody>
      </p:sp>
      <p:pic>
        <p:nvPicPr>
          <p:cNvPr id="10" name="Google Shape;858;ge64a18ca29_0_0">
            <a:extLst>
              <a:ext uri="{FF2B5EF4-FFF2-40B4-BE49-F238E27FC236}">
                <a16:creationId xmlns:a16="http://schemas.microsoft.com/office/drawing/2014/main" id="{5A1F2578-5F1A-9008-FCDC-8C8D301F27E8}"/>
              </a:ext>
            </a:extLst>
          </p:cNvPr>
          <p:cNvPicPr preferRelativeResize="0"/>
          <p:nvPr/>
        </p:nvPicPr>
        <p:blipFill rotWithShape="1">
          <a:blip r:embed="rId4">
            <a:alphaModFix/>
          </a:blip>
          <a:srcRect/>
          <a:stretch/>
        </p:blipFill>
        <p:spPr>
          <a:xfrm>
            <a:off x="1357448" y="5192753"/>
            <a:ext cx="563762" cy="544480"/>
          </a:xfrm>
          <a:prstGeom prst="rect">
            <a:avLst/>
          </a:prstGeom>
          <a:noFill/>
          <a:ln>
            <a:noFill/>
          </a:ln>
        </p:spPr>
      </p:pic>
      <p:pic>
        <p:nvPicPr>
          <p:cNvPr id="11" name="Google Shape;859;ge64a18ca29_0_0">
            <a:extLst>
              <a:ext uri="{FF2B5EF4-FFF2-40B4-BE49-F238E27FC236}">
                <a16:creationId xmlns:a16="http://schemas.microsoft.com/office/drawing/2014/main" id="{155E77DF-66D0-C1C5-5F54-49EF6B87C40E}"/>
              </a:ext>
            </a:extLst>
          </p:cNvPr>
          <p:cNvPicPr preferRelativeResize="0"/>
          <p:nvPr/>
        </p:nvPicPr>
        <p:blipFill rotWithShape="1">
          <a:blip r:embed="rId5">
            <a:alphaModFix/>
          </a:blip>
          <a:srcRect/>
          <a:stretch/>
        </p:blipFill>
        <p:spPr>
          <a:xfrm>
            <a:off x="744586" y="2554799"/>
            <a:ext cx="432000" cy="432000"/>
          </a:xfrm>
          <a:prstGeom prst="rect">
            <a:avLst/>
          </a:prstGeom>
          <a:noFill/>
          <a:ln>
            <a:noFill/>
          </a:ln>
        </p:spPr>
      </p:pic>
      <p:pic>
        <p:nvPicPr>
          <p:cNvPr id="12" name="Google Shape;860;ge64a18ca29_0_0">
            <a:extLst>
              <a:ext uri="{FF2B5EF4-FFF2-40B4-BE49-F238E27FC236}">
                <a16:creationId xmlns:a16="http://schemas.microsoft.com/office/drawing/2014/main" id="{A90C56EF-BB81-1468-82CF-D9AE46A68BA2}"/>
              </a:ext>
            </a:extLst>
          </p:cNvPr>
          <p:cNvPicPr preferRelativeResize="0"/>
          <p:nvPr/>
        </p:nvPicPr>
        <p:blipFill rotWithShape="1">
          <a:blip r:embed="rId6">
            <a:alphaModFix/>
          </a:blip>
          <a:srcRect/>
          <a:stretch/>
        </p:blipFill>
        <p:spPr>
          <a:xfrm>
            <a:off x="3793072" y="3825090"/>
            <a:ext cx="465096" cy="487368"/>
          </a:xfrm>
          <a:prstGeom prst="rect">
            <a:avLst/>
          </a:prstGeom>
          <a:noFill/>
          <a:ln>
            <a:noFill/>
          </a:ln>
        </p:spPr>
      </p:pic>
      <p:pic>
        <p:nvPicPr>
          <p:cNvPr id="13" name="Google Shape;859;ge64a18ca29_0_0">
            <a:extLst>
              <a:ext uri="{FF2B5EF4-FFF2-40B4-BE49-F238E27FC236}">
                <a16:creationId xmlns:a16="http://schemas.microsoft.com/office/drawing/2014/main" id="{1DB4BE0F-8050-4363-0812-EEDF1603BAD6}"/>
              </a:ext>
            </a:extLst>
          </p:cNvPr>
          <p:cNvPicPr preferRelativeResize="0"/>
          <p:nvPr/>
        </p:nvPicPr>
        <p:blipFill rotWithShape="1">
          <a:blip r:embed="rId5">
            <a:alphaModFix/>
          </a:blip>
          <a:srcRect/>
          <a:stretch/>
        </p:blipFill>
        <p:spPr>
          <a:xfrm>
            <a:off x="2353629" y="2556065"/>
            <a:ext cx="432000" cy="432000"/>
          </a:xfrm>
          <a:prstGeom prst="rect">
            <a:avLst/>
          </a:prstGeom>
          <a:noFill/>
          <a:ln>
            <a:noFill/>
          </a:ln>
        </p:spPr>
      </p:pic>
      <p:pic>
        <p:nvPicPr>
          <p:cNvPr id="15" name="Google Shape;860;ge64a18ca29_0_0">
            <a:extLst>
              <a:ext uri="{FF2B5EF4-FFF2-40B4-BE49-F238E27FC236}">
                <a16:creationId xmlns:a16="http://schemas.microsoft.com/office/drawing/2014/main" id="{B49CC037-331C-9C1C-6716-862D06844C4A}"/>
              </a:ext>
            </a:extLst>
          </p:cNvPr>
          <p:cNvPicPr preferRelativeResize="0"/>
          <p:nvPr/>
        </p:nvPicPr>
        <p:blipFill rotWithShape="1">
          <a:blip r:embed="rId6">
            <a:alphaModFix/>
          </a:blip>
          <a:srcRect/>
          <a:stretch/>
        </p:blipFill>
        <p:spPr>
          <a:xfrm>
            <a:off x="3793072" y="5203358"/>
            <a:ext cx="574780" cy="544008"/>
          </a:xfrm>
          <a:prstGeom prst="rect">
            <a:avLst/>
          </a:prstGeom>
          <a:noFill/>
          <a:ln>
            <a:noFill/>
          </a:ln>
        </p:spPr>
      </p:pic>
      <p:pic>
        <p:nvPicPr>
          <p:cNvPr id="16" name="Google Shape;859;ge64a18ca29_0_0">
            <a:extLst>
              <a:ext uri="{FF2B5EF4-FFF2-40B4-BE49-F238E27FC236}">
                <a16:creationId xmlns:a16="http://schemas.microsoft.com/office/drawing/2014/main" id="{9C4510DD-F472-CEAA-49DE-4944E35C2BAA}"/>
              </a:ext>
            </a:extLst>
          </p:cNvPr>
          <p:cNvPicPr preferRelativeResize="0"/>
          <p:nvPr/>
        </p:nvPicPr>
        <p:blipFill rotWithShape="1">
          <a:blip r:embed="rId5">
            <a:alphaModFix/>
          </a:blip>
          <a:srcRect/>
          <a:stretch/>
        </p:blipFill>
        <p:spPr>
          <a:xfrm>
            <a:off x="6604343" y="5192753"/>
            <a:ext cx="556645" cy="544008"/>
          </a:xfrm>
          <a:prstGeom prst="rect">
            <a:avLst/>
          </a:prstGeom>
          <a:noFill/>
          <a:ln>
            <a:noFill/>
          </a:ln>
        </p:spPr>
      </p:pic>
      <p:sp>
        <p:nvSpPr>
          <p:cNvPr id="17" name="Flowchart: Off-page Connector 16">
            <a:extLst>
              <a:ext uri="{FF2B5EF4-FFF2-40B4-BE49-F238E27FC236}">
                <a16:creationId xmlns:a16="http://schemas.microsoft.com/office/drawing/2014/main" id="{B2FAA8CD-181A-CDFD-FA7E-45AEDBB756C7}"/>
              </a:ext>
            </a:extLst>
          </p:cNvPr>
          <p:cNvSpPr/>
          <p:nvPr/>
        </p:nvSpPr>
        <p:spPr>
          <a:xfrm rot="16200000">
            <a:off x="5245018" y="2889058"/>
            <a:ext cx="648634" cy="1407889"/>
          </a:xfrm>
          <a:prstGeom prst="flowChartOffpageConnector">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a:solidFill>
                  <a:schemeClr val="bg1"/>
                </a:solidFill>
                <a:latin typeface="Arial" panose="020B0604020202020204" pitchFamily="34" charset="0"/>
                <a:cs typeface="Arial" panose="020B0604020202020204" pitchFamily="34" charset="0"/>
              </a:rPr>
              <a:t>Predictive</a:t>
            </a:r>
            <a:r>
              <a:rPr lang="fr-FR" sz="1200" b="1" dirty="0">
                <a:solidFill>
                  <a:schemeClr val="bg1"/>
                </a:solidFill>
                <a:latin typeface="Arial" panose="020B0604020202020204" pitchFamily="34" charset="0"/>
                <a:cs typeface="Arial" panose="020B0604020202020204" pitchFamily="34" charset="0"/>
              </a:rPr>
              <a:t> Modeling</a:t>
            </a:r>
          </a:p>
        </p:txBody>
      </p:sp>
      <p:sp>
        <p:nvSpPr>
          <p:cNvPr id="18" name="Flowchart: Off-page Connector 17">
            <a:extLst>
              <a:ext uri="{FF2B5EF4-FFF2-40B4-BE49-F238E27FC236}">
                <a16:creationId xmlns:a16="http://schemas.microsoft.com/office/drawing/2014/main" id="{935891ED-42E6-F652-96A9-3ADA417B762F}"/>
              </a:ext>
            </a:extLst>
          </p:cNvPr>
          <p:cNvSpPr/>
          <p:nvPr/>
        </p:nvSpPr>
        <p:spPr>
          <a:xfrm rot="16200000">
            <a:off x="6793266" y="2912860"/>
            <a:ext cx="648634" cy="1407889"/>
          </a:xfrm>
          <a:prstGeom prst="flowChartOffpageConnector">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chemeClr val="bg1"/>
                </a:solidFill>
                <a:latin typeface="Arial" panose="020B0604020202020204" pitchFamily="34" charset="0"/>
                <a:cs typeface="Arial" panose="020B0604020202020204" pitchFamily="34" charset="0"/>
              </a:rPr>
              <a:t>Evaluation</a:t>
            </a:r>
          </a:p>
        </p:txBody>
      </p:sp>
      <p:sp>
        <p:nvSpPr>
          <p:cNvPr id="20" name="Flowchart: Off-page Connector 19">
            <a:extLst>
              <a:ext uri="{FF2B5EF4-FFF2-40B4-BE49-F238E27FC236}">
                <a16:creationId xmlns:a16="http://schemas.microsoft.com/office/drawing/2014/main" id="{AF8D7389-4E97-16B9-722E-E74193D724F2}"/>
              </a:ext>
            </a:extLst>
          </p:cNvPr>
          <p:cNvSpPr/>
          <p:nvPr/>
        </p:nvSpPr>
        <p:spPr>
          <a:xfrm rot="16200000">
            <a:off x="8363093" y="288905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chemeClr val="bg1">
                    <a:lumMod val="65000"/>
                  </a:schemeClr>
                </a:solidFill>
                <a:latin typeface="Arial" panose="020B0604020202020204" pitchFamily="34" charset="0"/>
                <a:cs typeface="Arial" panose="020B0604020202020204" pitchFamily="34" charset="0"/>
              </a:rPr>
              <a:t>Deployment</a:t>
            </a:r>
            <a:endParaRPr lang="fr-FR" sz="1200" b="1" dirty="0">
              <a:solidFill>
                <a:schemeClr val="bg1">
                  <a:lumMod val="65000"/>
                </a:schemeClr>
              </a:solidFill>
              <a:latin typeface="Arial" panose="020B0604020202020204" pitchFamily="34" charset="0"/>
              <a:cs typeface="Arial" panose="020B0604020202020204" pitchFamily="34" charset="0"/>
            </a:endParaRPr>
          </a:p>
        </p:txBody>
      </p:sp>
      <p:pic>
        <p:nvPicPr>
          <p:cNvPr id="21" name="Google Shape;858;ge64a18ca29_0_0">
            <a:extLst>
              <a:ext uri="{FF2B5EF4-FFF2-40B4-BE49-F238E27FC236}">
                <a16:creationId xmlns:a16="http://schemas.microsoft.com/office/drawing/2014/main" id="{1290B2E8-7462-C65E-3072-C1C0C73F3DA3}"/>
              </a:ext>
            </a:extLst>
          </p:cNvPr>
          <p:cNvPicPr preferRelativeResize="0"/>
          <p:nvPr/>
        </p:nvPicPr>
        <p:blipFill rotWithShape="1">
          <a:blip r:embed="rId4">
            <a:alphaModFix/>
          </a:blip>
          <a:srcRect/>
          <a:stretch/>
        </p:blipFill>
        <p:spPr>
          <a:xfrm>
            <a:off x="5806147" y="2738361"/>
            <a:ext cx="563762" cy="544480"/>
          </a:xfrm>
          <a:prstGeom prst="rect">
            <a:avLst/>
          </a:prstGeom>
          <a:noFill/>
          <a:ln>
            <a:noFill/>
          </a:ln>
        </p:spPr>
      </p:pic>
      <p:pic>
        <p:nvPicPr>
          <p:cNvPr id="22" name="Google Shape;858;ge64a18ca29_0_0">
            <a:extLst>
              <a:ext uri="{FF2B5EF4-FFF2-40B4-BE49-F238E27FC236}">
                <a16:creationId xmlns:a16="http://schemas.microsoft.com/office/drawing/2014/main" id="{902D464E-EA50-E0A3-F1C3-77D5139BF7F9}"/>
              </a:ext>
            </a:extLst>
          </p:cNvPr>
          <p:cNvPicPr preferRelativeResize="0"/>
          <p:nvPr/>
        </p:nvPicPr>
        <p:blipFill rotWithShape="1">
          <a:blip r:embed="rId4">
            <a:alphaModFix/>
          </a:blip>
          <a:srcRect/>
          <a:stretch/>
        </p:blipFill>
        <p:spPr>
          <a:xfrm>
            <a:off x="7193365" y="2738361"/>
            <a:ext cx="563762" cy="544480"/>
          </a:xfrm>
          <a:prstGeom prst="rect">
            <a:avLst/>
          </a:prstGeom>
          <a:noFill/>
          <a:ln>
            <a:noFill/>
          </a:ln>
        </p:spPr>
      </p:pic>
      <p:pic>
        <p:nvPicPr>
          <p:cNvPr id="23" name="Google Shape;858;ge64a18ca29_0_0">
            <a:extLst>
              <a:ext uri="{FF2B5EF4-FFF2-40B4-BE49-F238E27FC236}">
                <a16:creationId xmlns:a16="http://schemas.microsoft.com/office/drawing/2014/main" id="{ABB438DC-8F2B-4708-95B8-960C47105A58}"/>
              </a:ext>
            </a:extLst>
          </p:cNvPr>
          <p:cNvPicPr preferRelativeResize="0"/>
          <p:nvPr/>
        </p:nvPicPr>
        <p:blipFill rotWithShape="1">
          <a:blip r:embed="rId4">
            <a:alphaModFix/>
          </a:blip>
          <a:srcRect/>
          <a:stretch/>
        </p:blipFill>
        <p:spPr>
          <a:xfrm>
            <a:off x="8137119" y="2714559"/>
            <a:ext cx="563762" cy="544480"/>
          </a:xfrm>
          <a:prstGeom prst="rect">
            <a:avLst/>
          </a:prstGeom>
          <a:noFill/>
          <a:ln>
            <a:noFill/>
          </a:ln>
        </p:spPr>
      </p:pic>
      <p:sp>
        <p:nvSpPr>
          <p:cNvPr id="24" name="Rectangle: Rounded Corners 23">
            <a:extLst>
              <a:ext uri="{FF2B5EF4-FFF2-40B4-BE49-F238E27FC236}">
                <a16:creationId xmlns:a16="http://schemas.microsoft.com/office/drawing/2014/main" id="{F32B0547-1D39-44C5-F1D8-DF9D8EDA4E85}"/>
              </a:ext>
            </a:extLst>
          </p:cNvPr>
          <p:cNvSpPr/>
          <p:nvPr/>
        </p:nvSpPr>
        <p:spPr>
          <a:xfrm>
            <a:off x="308472" y="5089793"/>
            <a:ext cx="8824511" cy="715035"/>
          </a:xfrm>
          <a:prstGeom prst="roundRect">
            <a:avLst/>
          </a:prstGeom>
          <a:noFill/>
          <a:ln w="19050">
            <a:solidFill>
              <a:srgbClr val="B08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
        <p:nvSpPr>
          <p:cNvPr id="25" name="TextBox 24">
            <a:extLst>
              <a:ext uri="{FF2B5EF4-FFF2-40B4-BE49-F238E27FC236}">
                <a16:creationId xmlns:a16="http://schemas.microsoft.com/office/drawing/2014/main" id="{75FC9787-23A6-8FEC-F5FB-2CA2A1986FA4}"/>
              </a:ext>
            </a:extLst>
          </p:cNvPr>
          <p:cNvSpPr txBox="1"/>
          <p:nvPr/>
        </p:nvSpPr>
        <p:spPr>
          <a:xfrm>
            <a:off x="416739" y="5262644"/>
            <a:ext cx="940709" cy="369332"/>
          </a:xfrm>
          <a:prstGeom prst="rect">
            <a:avLst/>
          </a:prstGeom>
          <a:noFill/>
        </p:spPr>
        <p:txBody>
          <a:bodyPr wrap="square" rtlCol="0">
            <a:spAutoFit/>
          </a:bodyPr>
          <a:lstStyle/>
          <a:p>
            <a:r>
              <a:rPr lang="fr-FR" dirty="0" err="1">
                <a:solidFill>
                  <a:srgbClr val="FFC000"/>
                </a:solidFill>
                <a:latin typeface="Arial" panose="020B0604020202020204" pitchFamily="34" charset="0"/>
                <a:cs typeface="Arial" panose="020B0604020202020204" pitchFamily="34" charset="0"/>
              </a:rPr>
              <a:t>Roles</a:t>
            </a:r>
            <a:endParaRPr lang="fr-DZ" dirty="0">
              <a:solidFill>
                <a:srgbClr val="FFC0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0A5BBFA-7CFD-6756-8467-227DB036C086}"/>
              </a:ext>
            </a:extLst>
          </p:cNvPr>
          <p:cNvSpPr txBox="1"/>
          <p:nvPr/>
        </p:nvSpPr>
        <p:spPr>
          <a:xfrm>
            <a:off x="1877534" y="5313444"/>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Scientist</a:t>
            </a:r>
            <a:endParaRPr lang="fr-DZ"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C2F24A8-C7AB-3498-3D57-B4E913C7A6B9}"/>
              </a:ext>
            </a:extLst>
          </p:cNvPr>
          <p:cNvSpPr txBox="1"/>
          <p:nvPr/>
        </p:nvSpPr>
        <p:spPr>
          <a:xfrm>
            <a:off x="4342185" y="5272581"/>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Domain Expert</a:t>
            </a:r>
            <a:endParaRPr lang="fr-DZ"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F78D032-6E42-09E6-89C3-40979F5A057F}"/>
              </a:ext>
            </a:extLst>
          </p:cNvPr>
          <p:cNvSpPr txBox="1"/>
          <p:nvPr/>
        </p:nvSpPr>
        <p:spPr>
          <a:xfrm>
            <a:off x="7146157" y="5280028"/>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Engineer</a:t>
            </a:r>
            <a:endParaRPr lang="fr-DZ" dirty="0">
              <a:latin typeface="Arial" panose="020B0604020202020204" pitchFamily="34" charset="0"/>
              <a:cs typeface="Arial" panose="020B0604020202020204" pitchFamily="34" charset="0"/>
            </a:endParaRPr>
          </a:p>
        </p:txBody>
      </p:sp>
      <p:sp>
        <p:nvSpPr>
          <p:cNvPr id="36" name="Arc 35">
            <a:extLst>
              <a:ext uri="{FF2B5EF4-FFF2-40B4-BE49-F238E27FC236}">
                <a16:creationId xmlns:a16="http://schemas.microsoft.com/office/drawing/2014/main" id="{F93CA5FA-3CE6-0F60-5635-7A81E4FBA7B5}"/>
              </a:ext>
            </a:extLst>
          </p:cNvPr>
          <p:cNvSpPr/>
          <p:nvPr/>
        </p:nvSpPr>
        <p:spPr>
          <a:xfrm rot="16200000">
            <a:off x="2226422" y="3101655"/>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sp>
        <p:nvSpPr>
          <p:cNvPr id="37" name="Arc 36">
            <a:extLst>
              <a:ext uri="{FF2B5EF4-FFF2-40B4-BE49-F238E27FC236}">
                <a16:creationId xmlns:a16="http://schemas.microsoft.com/office/drawing/2014/main" id="{8248D1D7-42D7-A32A-EE7F-E34D462878EA}"/>
              </a:ext>
            </a:extLst>
          </p:cNvPr>
          <p:cNvSpPr/>
          <p:nvPr/>
        </p:nvSpPr>
        <p:spPr>
          <a:xfrm rot="16200000">
            <a:off x="3810141" y="3135242"/>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8" name="Arc 37">
            <a:extLst>
              <a:ext uri="{FF2B5EF4-FFF2-40B4-BE49-F238E27FC236}">
                <a16:creationId xmlns:a16="http://schemas.microsoft.com/office/drawing/2014/main" id="{1306C5EB-A6AD-C26D-CC1D-ED5E55532C4C}"/>
              </a:ext>
            </a:extLst>
          </p:cNvPr>
          <p:cNvSpPr/>
          <p:nvPr/>
        </p:nvSpPr>
        <p:spPr>
          <a:xfrm rot="16200000">
            <a:off x="4351269" y="1980262"/>
            <a:ext cx="2443391" cy="3176046"/>
          </a:xfrm>
          <a:prstGeom prst="arc">
            <a:avLst>
              <a:gd name="adj1" fmla="val 16948486"/>
              <a:gd name="adj2" fmla="val 4909030"/>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9" name="Rectangle 38">
            <a:extLst>
              <a:ext uri="{FF2B5EF4-FFF2-40B4-BE49-F238E27FC236}">
                <a16:creationId xmlns:a16="http://schemas.microsoft.com/office/drawing/2014/main" id="{18F2C317-FE9B-3086-0B4C-1453792852BE}"/>
              </a:ext>
            </a:extLst>
          </p:cNvPr>
          <p:cNvSpPr/>
          <p:nvPr/>
        </p:nvSpPr>
        <p:spPr>
          <a:xfrm>
            <a:off x="1294061" y="2542411"/>
            <a:ext cx="847381" cy="369306"/>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Model </a:t>
            </a:r>
            <a:r>
              <a:rPr lang="fr-FR" sz="900" dirty="0" err="1">
                <a:solidFill>
                  <a:srgbClr val="000000"/>
                </a:solidFill>
                <a:latin typeface="Arial" panose="020B0604020202020204" pitchFamily="34" charset="0"/>
                <a:cs typeface="Arial" panose="020B0604020202020204" pitchFamily="34" charset="0"/>
              </a:rPr>
              <a:t>Requirement</a:t>
            </a:r>
            <a:endParaRPr lang="fr-DZ" sz="900" dirty="0">
              <a:solidFill>
                <a:srgbClr val="000000"/>
              </a:solidFill>
              <a:latin typeface="Arial" panose="020B0604020202020204" pitchFamily="34" charset="0"/>
              <a:cs typeface="Arial" panose="020B0604020202020204" pitchFamily="34" charset="0"/>
            </a:endParaRPr>
          </a:p>
        </p:txBody>
      </p:sp>
      <p:sp>
        <p:nvSpPr>
          <p:cNvPr id="40" name="Arc 39">
            <a:extLst>
              <a:ext uri="{FF2B5EF4-FFF2-40B4-BE49-F238E27FC236}">
                <a16:creationId xmlns:a16="http://schemas.microsoft.com/office/drawing/2014/main" id="{1989E4E7-6364-FAC2-C67E-99A4056F4766}"/>
              </a:ext>
            </a:extLst>
          </p:cNvPr>
          <p:cNvSpPr/>
          <p:nvPr/>
        </p:nvSpPr>
        <p:spPr>
          <a:xfrm rot="16200000">
            <a:off x="652154" y="3051771"/>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pic>
        <p:nvPicPr>
          <p:cNvPr id="41" name="Google Shape;858;ge64a18ca29_0_0">
            <a:extLst>
              <a:ext uri="{FF2B5EF4-FFF2-40B4-BE49-F238E27FC236}">
                <a16:creationId xmlns:a16="http://schemas.microsoft.com/office/drawing/2014/main" id="{754E7CE2-6C24-13C6-5EE5-3182D629ECC4}"/>
              </a:ext>
            </a:extLst>
          </p:cNvPr>
          <p:cNvPicPr preferRelativeResize="0"/>
          <p:nvPr/>
        </p:nvPicPr>
        <p:blipFill rotWithShape="1">
          <a:blip r:embed="rId4">
            <a:alphaModFix/>
          </a:blip>
          <a:srcRect/>
          <a:stretch/>
        </p:blipFill>
        <p:spPr>
          <a:xfrm>
            <a:off x="3302030" y="3796420"/>
            <a:ext cx="486547" cy="487368"/>
          </a:xfrm>
          <a:prstGeom prst="rect">
            <a:avLst/>
          </a:prstGeom>
          <a:noFill/>
          <a:ln>
            <a:noFill/>
          </a:ln>
        </p:spPr>
      </p:pic>
      <p:sp>
        <p:nvSpPr>
          <p:cNvPr id="42" name="Rectangle 41">
            <a:extLst>
              <a:ext uri="{FF2B5EF4-FFF2-40B4-BE49-F238E27FC236}">
                <a16:creationId xmlns:a16="http://schemas.microsoft.com/office/drawing/2014/main" id="{7A5A5738-4E49-DE19-71C8-5E8A25984318}"/>
              </a:ext>
            </a:extLst>
          </p:cNvPr>
          <p:cNvSpPr/>
          <p:nvPr/>
        </p:nvSpPr>
        <p:spPr>
          <a:xfrm>
            <a:off x="2738035" y="2805282"/>
            <a:ext cx="847381" cy="1915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Raw data</a:t>
            </a:r>
            <a:endParaRPr lang="fr-DZ" sz="900" dirty="0">
              <a:solidFill>
                <a:srgbClr val="0000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86979C20-F8A3-AF36-71A9-3A98013BA98C}"/>
              </a:ext>
            </a:extLst>
          </p:cNvPr>
          <p:cNvSpPr/>
          <p:nvPr/>
        </p:nvSpPr>
        <p:spPr>
          <a:xfrm>
            <a:off x="4396914" y="2737780"/>
            <a:ext cx="600246" cy="32273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Training</a:t>
            </a:r>
          </a:p>
          <a:p>
            <a:pPr algn="ctr"/>
            <a:r>
              <a:rPr lang="fr-FR" sz="900" dirty="0">
                <a:solidFill>
                  <a:srgbClr val="000000"/>
                </a:solidFill>
                <a:latin typeface="Arial" panose="020B0604020202020204" pitchFamily="34" charset="0"/>
                <a:cs typeface="Arial" panose="020B0604020202020204" pitchFamily="34" charset="0"/>
              </a:rPr>
              <a:t>Data</a:t>
            </a:r>
            <a:endParaRPr lang="fr-DZ" sz="900" dirty="0">
              <a:solidFill>
                <a:srgbClr val="000000"/>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90BE80BF-7266-D92D-81B2-673DED6FDE4C}"/>
              </a:ext>
            </a:extLst>
          </p:cNvPr>
          <p:cNvSpPr/>
          <p:nvPr/>
        </p:nvSpPr>
        <p:spPr>
          <a:xfrm>
            <a:off x="5098592" y="2216713"/>
            <a:ext cx="894583" cy="18927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Test Data</a:t>
            </a:r>
            <a:endParaRPr lang="fr-DZ" sz="900" dirty="0">
              <a:solidFill>
                <a:srgbClr val="000000"/>
              </a:solidFill>
              <a:latin typeface="Arial" panose="020B060402020202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A3F443E6-EC3F-5B8E-4721-D71E840698A6}"/>
              </a:ext>
            </a:extLst>
          </p:cNvPr>
          <p:cNvPicPr>
            <a:picLocks noChangeAspect="1"/>
          </p:cNvPicPr>
          <p:nvPr/>
        </p:nvPicPr>
        <p:blipFill>
          <a:blip r:embed="rId8"/>
          <a:stretch>
            <a:fillRect/>
          </a:stretch>
        </p:blipFill>
        <p:spPr>
          <a:xfrm>
            <a:off x="9916727" y="1531217"/>
            <a:ext cx="2107870" cy="3419952"/>
          </a:xfrm>
          <a:prstGeom prst="rect">
            <a:avLst/>
          </a:prstGeom>
        </p:spPr>
      </p:pic>
      <p:sp>
        <p:nvSpPr>
          <p:cNvPr id="45" name="TextBox 44">
            <a:extLst>
              <a:ext uri="{FF2B5EF4-FFF2-40B4-BE49-F238E27FC236}">
                <a16:creationId xmlns:a16="http://schemas.microsoft.com/office/drawing/2014/main" id="{2134DE58-7207-4E4E-25CD-9488701792E1}"/>
              </a:ext>
            </a:extLst>
          </p:cNvPr>
          <p:cNvSpPr txBox="1"/>
          <p:nvPr/>
        </p:nvSpPr>
        <p:spPr>
          <a:xfrm>
            <a:off x="9964105" y="1664636"/>
            <a:ext cx="2107869" cy="338554"/>
          </a:xfrm>
          <a:prstGeom prst="rect">
            <a:avLst/>
          </a:prstGeom>
          <a:noFill/>
        </p:spPr>
        <p:txBody>
          <a:bodyPr wrap="square">
            <a:spAutoFit/>
          </a:bodyPr>
          <a:lstStyle/>
          <a:p>
            <a:r>
              <a:rPr lang="fr-FR" sz="1600" dirty="0">
                <a:solidFill>
                  <a:schemeClr val="bg1"/>
                </a:solidFill>
                <a:latin typeface="Arial" panose="020B0604020202020204" pitchFamily="34" charset="0"/>
                <a:cs typeface="Arial" panose="020B0604020202020204" pitchFamily="34" charset="0"/>
              </a:rPr>
              <a:t>Data Modeling/</a:t>
            </a:r>
            <a:r>
              <a:rPr lang="fr-FR" sz="1600" dirty="0" err="1">
                <a:solidFill>
                  <a:schemeClr val="bg1"/>
                </a:solidFill>
                <a:latin typeface="Arial" panose="020B0604020202020204" pitchFamily="34" charset="0"/>
                <a:cs typeface="Arial" panose="020B0604020202020204" pitchFamily="34" charset="0"/>
              </a:rPr>
              <a:t>eval</a:t>
            </a:r>
            <a:endParaRPr lang="fr-DZ" sz="16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F707EE1-F451-D448-CE04-C823A4B07A63}"/>
              </a:ext>
            </a:extLst>
          </p:cNvPr>
          <p:cNvSpPr txBox="1"/>
          <p:nvPr/>
        </p:nvSpPr>
        <p:spPr>
          <a:xfrm>
            <a:off x="9914336" y="2714559"/>
            <a:ext cx="2157638" cy="2146998"/>
          </a:xfrm>
          <a:prstGeom prst="rect">
            <a:avLst/>
          </a:prstGeom>
          <a:noFill/>
        </p:spPr>
        <p:txBody>
          <a:bodyPr wrap="square" rtlCol="0">
            <a:spAutoFit/>
          </a:bodyPr>
          <a:lstStyle/>
          <a:p>
            <a:pPr marL="171450" indent="-171450" algn="l">
              <a:lnSpc>
                <a:spcPct val="200000"/>
              </a:lnSpc>
              <a:buFont typeface="Wingdings" panose="05000000000000000000" pitchFamily="2" charset="2"/>
              <a:buChar char="§"/>
            </a:pPr>
            <a:r>
              <a:rPr lang="fr-FR" sz="900" b="1" i="0" dirty="0" err="1">
                <a:solidFill>
                  <a:srgbClr val="333333"/>
                </a:solidFill>
                <a:effectLst/>
                <a:latin typeface="Arial" panose="020B0604020202020204" pitchFamily="34" charset="0"/>
                <a:cs typeface="Arial" panose="020B0604020202020204" pitchFamily="34" charset="0"/>
              </a:rPr>
              <a:t>Identify</a:t>
            </a:r>
            <a:r>
              <a:rPr lang="fr-FR" sz="900" b="1" i="0" dirty="0">
                <a:solidFill>
                  <a:srgbClr val="333333"/>
                </a:solidFill>
                <a:effectLst/>
                <a:latin typeface="Arial" panose="020B0604020202020204" pitchFamily="34" charset="0"/>
                <a:cs typeface="Arial" panose="020B0604020202020204" pitchFamily="34" charset="0"/>
              </a:rPr>
              <a:t> a </a:t>
            </a:r>
            <a:r>
              <a:rPr lang="fr-FR" sz="900" b="1" i="0" dirty="0" err="1">
                <a:solidFill>
                  <a:srgbClr val="333333"/>
                </a:solidFill>
                <a:effectLst/>
                <a:latin typeface="Arial" panose="020B0604020202020204" pitchFamily="34" charset="0"/>
                <a:cs typeface="Arial" panose="020B0604020202020204" pitchFamily="34" charset="0"/>
              </a:rPr>
              <a:t>problem</a:t>
            </a:r>
            <a:r>
              <a:rPr lang="fr-FR" sz="900" b="1" i="0" dirty="0">
                <a:solidFill>
                  <a:srgbClr val="333333"/>
                </a:solidFill>
                <a:effectLst/>
                <a:latin typeface="Arial" panose="020B0604020202020204" pitchFamily="34" charset="0"/>
                <a:cs typeface="Arial" panose="020B0604020202020204" pitchFamily="34" charset="0"/>
              </a:rPr>
              <a:t> </a:t>
            </a:r>
          </a:p>
          <a:p>
            <a:pPr marL="171450" indent="-171450" algn="l">
              <a:lnSpc>
                <a:spcPct val="200000"/>
              </a:lnSpc>
              <a:buFont typeface="Wingdings" panose="05000000000000000000" pitchFamily="2" charset="2"/>
              <a:buChar char="§"/>
            </a:pPr>
            <a:r>
              <a:rPr lang="en-US" sz="900" b="1" i="0" dirty="0">
                <a:solidFill>
                  <a:srgbClr val="212121"/>
                </a:solidFill>
                <a:effectLst/>
                <a:latin typeface="Arial" panose="020B0604020202020204" pitchFamily="34" charset="0"/>
                <a:cs typeface="Arial" panose="020B0604020202020204" pitchFamily="34" charset="0"/>
              </a:rPr>
              <a:t>Defining the objective</a:t>
            </a:r>
          </a:p>
          <a:p>
            <a:pPr marL="171450" indent="-171450" algn="l">
              <a:lnSpc>
                <a:spcPct val="200000"/>
              </a:lnSpc>
              <a:buFont typeface="Wingdings" panose="05000000000000000000" pitchFamily="2" charset="2"/>
              <a:buChar char="§"/>
            </a:pPr>
            <a:r>
              <a:rPr lang="en-US" sz="900" b="1" i="0" dirty="0">
                <a:solidFill>
                  <a:srgbClr val="333333"/>
                </a:solidFill>
                <a:effectLst/>
                <a:latin typeface="Arial" panose="020B0604020202020204" pitchFamily="34" charset="0"/>
                <a:cs typeface="Arial" panose="020B0604020202020204" pitchFamily="34" charset="0"/>
              </a:rPr>
              <a:t>Determine the type of data</a:t>
            </a:r>
          </a:p>
          <a:p>
            <a:pPr marL="171450" indent="-171450" algn="l">
              <a:lnSpc>
                <a:spcPct val="200000"/>
              </a:lnSpc>
              <a:buFont typeface="Wingdings" panose="05000000000000000000" pitchFamily="2" charset="2"/>
              <a:buChar char="§"/>
            </a:pPr>
            <a:r>
              <a:rPr lang="en-US" sz="900" b="1" dirty="0">
                <a:solidFill>
                  <a:srgbClr val="333333"/>
                </a:solidFill>
                <a:latin typeface="Arial" panose="020B0604020202020204" pitchFamily="34" charset="0"/>
                <a:cs typeface="Arial" panose="020B0604020202020204" pitchFamily="34" charset="0"/>
              </a:rPr>
              <a:t>Set a plan for collecting the data</a:t>
            </a:r>
          </a:p>
          <a:p>
            <a:pPr marL="628650" lvl="1" indent="-171450">
              <a:lnSpc>
                <a:spcPct val="200000"/>
              </a:lnSpc>
              <a:buFont typeface="Wingdings" panose="05000000000000000000" pitchFamily="2" charset="2"/>
              <a:buChar char="§"/>
            </a:pPr>
            <a:r>
              <a:rPr lang="en-US" sz="800" i="0" dirty="0">
                <a:solidFill>
                  <a:srgbClr val="333333"/>
                </a:solidFill>
                <a:effectLst/>
                <a:latin typeface="Arial" panose="020B0604020202020204" pitchFamily="34" charset="0"/>
                <a:cs typeface="Arial" panose="020B0604020202020204" pitchFamily="34" charset="0"/>
              </a:rPr>
              <a:t>Decide data sources</a:t>
            </a:r>
            <a:endParaRPr lang="en-US" sz="800" dirty="0">
              <a:solidFill>
                <a:srgbClr val="212121"/>
              </a:solidFill>
              <a:latin typeface="Arial" panose="020B0604020202020204" pitchFamily="34" charset="0"/>
              <a:cs typeface="Arial" panose="020B0604020202020204" pitchFamily="34" charset="0"/>
            </a:endParaRPr>
          </a:p>
          <a:p>
            <a:pPr marL="628650" lvl="1" indent="-171450">
              <a:lnSpc>
                <a:spcPct val="200000"/>
              </a:lnSpc>
              <a:buFont typeface="Wingdings" panose="05000000000000000000" pitchFamily="2" charset="2"/>
              <a:buChar char="§"/>
            </a:pPr>
            <a:r>
              <a:rPr lang="en-US" sz="800" i="0" dirty="0">
                <a:solidFill>
                  <a:srgbClr val="212121"/>
                </a:solidFill>
                <a:effectLst/>
                <a:latin typeface="Arial" panose="020B0604020202020204" pitchFamily="34" charset="0"/>
                <a:cs typeface="Arial" panose="020B0604020202020204" pitchFamily="34" charset="0"/>
              </a:rPr>
              <a:t>Select collection methods</a:t>
            </a:r>
            <a:endParaRPr lang="fr-FR" sz="800" dirty="0">
              <a:solidFill>
                <a:srgbClr val="333333"/>
              </a:solidFill>
              <a:latin typeface="Arial" panose="020B0604020202020204" pitchFamily="34" charset="0"/>
              <a:cs typeface="Arial" panose="020B0604020202020204" pitchFamily="34" charset="0"/>
            </a:endParaRPr>
          </a:p>
          <a:p>
            <a:pPr marL="628650" lvl="1" indent="-171450">
              <a:lnSpc>
                <a:spcPct val="200000"/>
              </a:lnSpc>
              <a:buFont typeface="Wingdings" panose="05000000000000000000" pitchFamily="2" charset="2"/>
              <a:buChar char="§"/>
            </a:pPr>
            <a:r>
              <a:rPr lang="en-US" sz="800" i="0" dirty="0">
                <a:solidFill>
                  <a:srgbClr val="212121"/>
                </a:solidFill>
                <a:effectLst/>
                <a:latin typeface="Arial" panose="020B0604020202020204" pitchFamily="34" charset="0"/>
                <a:cs typeface="Arial" panose="020B0604020202020204" pitchFamily="34" charset="0"/>
              </a:rPr>
              <a:t>Develop data collection instruments</a:t>
            </a:r>
            <a:endParaRPr lang="en-US" sz="800" i="0" dirty="0">
              <a:solidFill>
                <a:srgbClr val="333333"/>
              </a:solidFill>
              <a:effectLst/>
              <a:latin typeface="Arial" panose="020B0604020202020204" pitchFamily="34" charset="0"/>
              <a:cs typeface="Arial" panose="020B0604020202020204" pitchFamily="34" charset="0"/>
            </a:endParaRPr>
          </a:p>
        </p:txBody>
      </p:sp>
      <p:pic>
        <p:nvPicPr>
          <p:cNvPr id="5" name="Google Shape;860;ge64a18ca29_0_0">
            <a:extLst>
              <a:ext uri="{FF2B5EF4-FFF2-40B4-BE49-F238E27FC236}">
                <a16:creationId xmlns:a16="http://schemas.microsoft.com/office/drawing/2014/main" id="{6A124B38-BB10-864A-3D36-0D1D174E0B4E}"/>
              </a:ext>
            </a:extLst>
          </p:cNvPr>
          <p:cNvPicPr preferRelativeResize="0"/>
          <p:nvPr/>
        </p:nvPicPr>
        <p:blipFill rotWithShape="1">
          <a:blip r:embed="rId6">
            <a:alphaModFix/>
          </a:blip>
          <a:srcRect/>
          <a:stretch/>
        </p:blipFill>
        <p:spPr>
          <a:xfrm>
            <a:off x="210719" y="2556036"/>
            <a:ext cx="427774" cy="441149"/>
          </a:xfrm>
          <a:prstGeom prst="rect">
            <a:avLst/>
          </a:prstGeom>
          <a:noFill/>
          <a:ln>
            <a:noFill/>
          </a:ln>
        </p:spPr>
      </p:pic>
      <p:cxnSp>
        <p:nvCxnSpPr>
          <p:cNvPr id="28" name="Straight Arrow Connector 27">
            <a:extLst>
              <a:ext uri="{FF2B5EF4-FFF2-40B4-BE49-F238E27FC236}">
                <a16:creationId xmlns:a16="http://schemas.microsoft.com/office/drawing/2014/main" id="{3B1B803A-F1DE-1C3D-2582-D6AD3FFA320E}"/>
              </a:ext>
            </a:extLst>
          </p:cNvPr>
          <p:cNvCxnSpPr>
            <a:cxnSpLocks/>
          </p:cNvCxnSpPr>
          <p:nvPr/>
        </p:nvCxnSpPr>
        <p:spPr>
          <a:xfrm>
            <a:off x="6604343" y="1408622"/>
            <a:ext cx="0" cy="965548"/>
          </a:xfrm>
          <a:prstGeom prst="straightConnector1">
            <a:avLst/>
          </a:prstGeom>
          <a:ln w="762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FBAA7B09-DF7C-C983-3DF0-6713EF7DBD7B}"/>
              </a:ext>
            </a:extLst>
          </p:cNvPr>
          <p:cNvSpPr/>
          <p:nvPr/>
        </p:nvSpPr>
        <p:spPr>
          <a:xfrm>
            <a:off x="4715996" y="2497360"/>
            <a:ext cx="3114565" cy="1954657"/>
          </a:xfrm>
          <a:prstGeom prst="rect">
            <a:avLst/>
          </a:prstGeom>
          <a:noFill/>
          <a:ln w="28575">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29" name="Google Shape;858;ge64a18ca29_0_0">
            <a:extLst>
              <a:ext uri="{FF2B5EF4-FFF2-40B4-BE49-F238E27FC236}">
                <a16:creationId xmlns:a16="http://schemas.microsoft.com/office/drawing/2014/main" id="{EE247170-ED9F-CDE1-EE0D-F4F38E8ACDC0}"/>
              </a:ext>
            </a:extLst>
          </p:cNvPr>
          <p:cNvPicPr preferRelativeResize="0"/>
          <p:nvPr/>
        </p:nvPicPr>
        <p:blipFill rotWithShape="1">
          <a:blip r:embed="rId4">
            <a:alphaModFix/>
          </a:blip>
          <a:srcRect/>
          <a:stretch/>
        </p:blipFill>
        <p:spPr>
          <a:xfrm>
            <a:off x="10580690" y="2101930"/>
            <a:ext cx="563762" cy="544480"/>
          </a:xfrm>
          <a:prstGeom prst="rect">
            <a:avLst/>
          </a:prstGeom>
          <a:noFill/>
          <a:ln>
            <a:noFill/>
          </a:ln>
        </p:spPr>
      </p:pic>
    </p:spTree>
    <p:extLst>
      <p:ext uri="{BB962C8B-B14F-4D97-AF65-F5344CB8AC3E}">
        <p14:creationId xmlns:p14="http://schemas.microsoft.com/office/powerpoint/2010/main" val="30087614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sz="2100" dirty="0">
                <a:latin typeface="Arial" panose="020B0604020202020204" pitchFamily="34" charset="0"/>
                <a:cs typeface="Arial" panose="020B0604020202020204" pitchFamily="34" charset="0"/>
              </a:rPr>
              <a:t>Python Libraries for Data Science</a:t>
            </a:r>
            <a:br>
              <a:rPr lang="en-US" sz="2100" dirty="0">
                <a:latin typeface="Arial" panose="020B0604020202020204" pitchFamily="34" charset="0"/>
                <a:cs typeface="Arial" panose="020B0604020202020204" pitchFamily="34" charset="0"/>
              </a:rPr>
            </a:br>
            <a:r>
              <a:rPr lang="en-US" sz="2100" dirty="0">
                <a:latin typeface="Arial" panose="020B0604020202020204" pitchFamily="34" charset="0"/>
                <a:cs typeface="Arial" panose="020B0604020202020204" pitchFamily="34" charset="0"/>
              </a:rPr>
              <a:t>(or Scientific Python packages) </a:t>
            </a:r>
            <a:br>
              <a:rPr lang="en-US" sz="2100" dirty="0">
                <a:latin typeface="Arial" panose="020B0604020202020204" pitchFamily="34" charset="0"/>
                <a:cs typeface="Arial" panose="020B0604020202020204" pitchFamily="34" charset="0"/>
              </a:rPr>
            </a:br>
            <a:endParaRPr lang="fr-BE" sz="21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p:cNvSpPr/>
          <p:nvPr/>
        </p:nvSpPr>
        <p:spPr>
          <a:xfrm>
            <a:off x="1981200" y="2078852"/>
            <a:ext cx="4201222" cy="348165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35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Many</a:t>
            </a:r>
            <a:r>
              <a:rPr kumimoji="0" lang="fr-FR"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popular</a:t>
            </a:r>
            <a:r>
              <a:rPr kumimoji="0" lang="fr-FR"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Python  </a:t>
            </a:r>
            <a:r>
              <a:rPr kumimoji="0" lang="fr-FR" sz="135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toolboxes</a:t>
            </a:r>
            <a:r>
              <a:rPr kumimoji="0" lang="fr-FR"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r>
              <a:rPr kumimoji="0" lang="fr-FR" sz="135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libraries</a:t>
            </a:r>
            <a:r>
              <a:rPr kumimoji="0" lang="fr-FR"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214313" marR="0" lvl="0" indent="-214313"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fr-FR" sz="135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Numerical</a:t>
            </a:r>
            <a:endParaRPr kumimoji="0" lang="fr-FR"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NumPy</a:t>
            </a: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SciPy</a:t>
            </a: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Pandas </a:t>
            </a:r>
          </a:p>
          <a:p>
            <a:pPr marL="214313" marR="0" lvl="0" indent="-214313"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fr-FR"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Machine Learning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SciKit-Learn</a:t>
            </a: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sklearn</a:t>
            </a: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214313" marR="0" lvl="0" indent="-214313"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fr-FR" sz="135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Visualization</a:t>
            </a:r>
            <a:r>
              <a:rPr kumimoji="0" lang="fr-FR"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libraries</a:t>
            </a:r>
            <a:r>
              <a:rPr kumimoji="0" lang="fr-FR"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(Graphics)</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matplotlib</a:t>
            </a: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Seaborn</a:t>
            </a: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457200" marR="0" lvl="1" indent="0" algn="ctr"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and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many</a:t>
            </a: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more …</a:t>
            </a:r>
            <a:endParaRPr kumimoji="0" lang="fr-DZ"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9E181405-DD8D-1E69-5F46-52A27808BF54}"/>
              </a:ext>
            </a:extLst>
          </p:cNvPr>
          <p:cNvSpPr/>
          <p:nvPr/>
        </p:nvSpPr>
        <p:spPr>
          <a:xfrm>
            <a:off x="6096000" y="2078852"/>
            <a:ext cx="4201222" cy="2546787"/>
          </a:xfrm>
          <a:prstGeom prst="rect">
            <a:avLst/>
          </a:prstGeom>
        </p:spPr>
        <p:txBody>
          <a:bodyPr wrap="square">
            <a:spAutoFit/>
          </a:bodyPr>
          <a:lstStyle/>
          <a:p>
            <a:pPr marL="214313" marR="0" lvl="0" indent="-214313"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fr-FR" sz="135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Databases</a:t>
            </a:r>
            <a:endParaRPr kumimoji="0" lang="fr-FR" sz="135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pyodbc</a:t>
            </a:r>
            <a:endPar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psycopg2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PosgreSQL</a:t>
            </a:r>
            <a:endPar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MySQLdb</a:t>
            </a: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MySQL</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cx_oracle</a:t>
            </a: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Oracle</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ibm_db</a:t>
            </a:r>
            <a:endPar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35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pymssql</a:t>
            </a:r>
            <a:r>
              <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SQL Server </a:t>
            </a: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fr-FR"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266E5FE6-CA53-25D0-C3E4-8EC4885580A7}"/>
              </a:ext>
            </a:extLst>
          </p:cNvPr>
          <p:cNvSpPr txBox="1"/>
          <p:nvPr/>
        </p:nvSpPr>
        <p:spPr>
          <a:xfrm>
            <a:off x="8754806" y="5052594"/>
            <a:ext cx="3342132" cy="133882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http://www.numpy.org/</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https://www.scipy.org/scipylib/</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http://scikit-learn.org/</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https://seaborn.pydata.org/</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https://matplotlib.org/</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EFDA31C2-4B2F-A732-3BD1-E7C15E974470}"/>
              </a:ext>
            </a:extLst>
          </p:cNvPr>
          <p:cNvSpPr/>
          <p:nvPr/>
        </p:nvSpPr>
        <p:spPr>
          <a:xfrm>
            <a:off x="2467037" y="4001171"/>
            <a:ext cx="1982299" cy="284356"/>
          </a:xfrm>
          <a:prstGeom prst="ellipse">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DZ" sz="1350" b="0" i="0" u="none" strike="noStrike" kern="1200" cap="none" spc="0" normalizeH="0" baseline="0" noProof="0" dirty="0">
              <a:ln>
                <a:noFill/>
              </a:ln>
              <a:solidFill>
                <a:srgbClr val="000000"/>
              </a:solidFill>
              <a:effectLst/>
              <a:uLnTx/>
              <a:uFillTx/>
              <a:latin typeface="CMR9"/>
              <a:ea typeface="+mn-ea"/>
              <a:cs typeface="+mn-cs"/>
            </a:endParaRPr>
          </a:p>
        </p:txBody>
      </p:sp>
    </p:spTree>
    <p:extLst>
      <p:ext uri="{BB962C8B-B14F-4D97-AF65-F5344CB8AC3E}">
        <p14:creationId xmlns:p14="http://schemas.microsoft.com/office/powerpoint/2010/main" val="380801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nodePh="1">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nodePh="1">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nodePh="1">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nodePh="1">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nodePh="1">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nodePh="1">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nodePh="1">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nodePh="1">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nodePh="1">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nodePh="1">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nodePh="1">
                                  <p:stCondLst>
                                    <p:cond delay="0"/>
                                  </p:stCondLst>
                                  <p:childTnLst>
                                    <p:set>
                                      <p:cBhvr>
                                        <p:cTn id="61" dur="1" fill="hold">
                                          <p:stCondLst>
                                            <p:cond delay="0"/>
                                          </p:stCondLst>
                                        </p:cTn>
                                        <p:tgtEl>
                                          <p:spTgt spid="8">
                                            <p:txEl>
                                              <p:pRg st="0" end="0"/>
                                            </p:txEl>
                                          </p:spTgt>
                                        </p:tgtEl>
                                        <p:attrNameLst>
                                          <p:attrName>style.visibility</p:attrName>
                                        </p:attrNameLst>
                                      </p:cBhvr>
                                      <p:to>
                                        <p:strVal val="visible"/>
                                      </p:to>
                                    </p:set>
                                    <p:animEffect transition="in" filter="fade">
                                      <p:cBhvr>
                                        <p:cTn id="62" dur="500"/>
                                        <p:tgtEl>
                                          <p:spTgt spid="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nodePh="1">
                                  <p:stCondLst>
                                    <p:cond delay="0"/>
                                  </p:stCondLst>
                                  <p:childTnLst>
                                    <p:set>
                                      <p:cBhvr>
                                        <p:cTn id="66" dur="1" fill="hold">
                                          <p:stCondLst>
                                            <p:cond delay="0"/>
                                          </p:stCondLst>
                                        </p:cTn>
                                        <p:tgtEl>
                                          <p:spTgt spid="8">
                                            <p:txEl>
                                              <p:pRg st="1" end="1"/>
                                            </p:txEl>
                                          </p:spTgt>
                                        </p:tgtEl>
                                        <p:attrNameLst>
                                          <p:attrName>style.visibility</p:attrName>
                                        </p:attrNameLst>
                                      </p:cBhvr>
                                      <p:to>
                                        <p:strVal val="visible"/>
                                      </p:to>
                                    </p:set>
                                    <p:animEffect transition="in" filter="fade">
                                      <p:cBhvr>
                                        <p:cTn id="67" dur="500"/>
                                        <p:tgtEl>
                                          <p:spTgt spid="8">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nodePh="1">
                                  <p:stCondLst>
                                    <p:cond delay="0"/>
                                  </p:stCondLst>
                                  <p:childTnLst>
                                    <p:set>
                                      <p:cBhvr>
                                        <p:cTn id="71" dur="1" fill="hold">
                                          <p:stCondLst>
                                            <p:cond delay="0"/>
                                          </p:stCondLst>
                                        </p:cTn>
                                        <p:tgtEl>
                                          <p:spTgt spid="8">
                                            <p:txEl>
                                              <p:pRg st="2" end="2"/>
                                            </p:txEl>
                                          </p:spTgt>
                                        </p:tgtEl>
                                        <p:attrNameLst>
                                          <p:attrName>style.visibility</p:attrName>
                                        </p:attrNameLst>
                                      </p:cBhvr>
                                      <p:to>
                                        <p:strVal val="visible"/>
                                      </p:to>
                                    </p:set>
                                    <p:animEffect transition="in" filter="fade">
                                      <p:cBhvr>
                                        <p:cTn id="72" dur="500"/>
                                        <p:tgtEl>
                                          <p:spTgt spid="8">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nodePh="1">
                                  <p:stCondLst>
                                    <p:cond delay="0"/>
                                  </p:stCondLst>
                                  <p:childTnLst>
                                    <p:set>
                                      <p:cBhvr>
                                        <p:cTn id="76" dur="1" fill="hold">
                                          <p:stCondLst>
                                            <p:cond delay="0"/>
                                          </p:stCondLst>
                                        </p:cTn>
                                        <p:tgtEl>
                                          <p:spTgt spid="8">
                                            <p:txEl>
                                              <p:pRg st="3" end="3"/>
                                            </p:txEl>
                                          </p:spTgt>
                                        </p:tgtEl>
                                        <p:attrNameLst>
                                          <p:attrName>style.visibility</p:attrName>
                                        </p:attrNameLst>
                                      </p:cBhvr>
                                      <p:to>
                                        <p:strVal val="visible"/>
                                      </p:to>
                                    </p:set>
                                    <p:animEffect transition="in" filter="fade">
                                      <p:cBhvr>
                                        <p:cTn id="77" dur="500"/>
                                        <p:tgtEl>
                                          <p:spTgt spid="8">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nodePh="1">
                                  <p:stCondLst>
                                    <p:cond delay="0"/>
                                  </p:stCondLst>
                                  <p:childTnLst>
                                    <p:set>
                                      <p:cBhvr>
                                        <p:cTn id="81" dur="1" fill="hold">
                                          <p:stCondLst>
                                            <p:cond delay="0"/>
                                          </p:stCondLst>
                                        </p:cTn>
                                        <p:tgtEl>
                                          <p:spTgt spid="8">
                                            <p:txEl>
                                              <p:pRg st="4" end="4"/>
                                            </p:txEl>
                                          </p:spTgt>
                                        </p:tgtEl>
                                        <p:attrNameLst>
                                          <p:attrName>style.visibility</p:attrName>
                                        </p:attrNameLst>
                                      </p:cBhvr>
                                      <p:to>
                                        <p:strVal val="visible"/>
                                      </p:to>
                                    </p:set>
                                    <p:animEffect transition="in" filter="fade">
                                      <p:cBhvr>
                                        <p:cTn id="82" dur="500"/>
                                        <p:tgtEl>
                                          <p:spTgt spid="8">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nodePh="1">
                                  <p:stCondLst>
                                    <p:cond delay="0"/>
                                  </p:stCondLst>
                                  <p:childTnLst>
                                    <p:set>
                                      <p:cBhvr>
                                        <p:cTn id="86" dur="1" fill="hold">
                                          <p:stCondLst>
                                            <p:cond delay="0"/>
                                          </p:stCondLst>
                                        </p:cTn>
                                        <p:tgtEl>
                                          <p:spTgt spid="8">
                                            <p:txEl>
                                              <p:pRg st="5" end="5"/>
                                            </p:txEl>
                                          </p:spTgt>
                                        </p:tgtEl>
                                        <p:attrNameLst>
                                          <p:attrName>style.visibility</p:attrName>
                                        </p:attrNameLst>
                                      </p:cBhvr>
                                      <p:to>
                                        <p:strVal val="visible"/>
                                      </p:to>
                                    </p:set>
                                    <p:animEffect transition="in" filter="fade">
                                      <p:cBhvr>
                                        <p:cTn id="87" dur="500"/>
                                        <p:tgtEl>
                                          <p:spTgt spid="8">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nodePh="1">
                                  <p:stCondLst>
                                    <p:cond delay="0"/>
                                  </p:stCondLst>
                                  <p:childTnLst>
                                    <p:set>
                                      <p:cBhvr>
                                        <p:cTn id="91" dur="1" fill="hold">
                                          <p:stCondLst>
                                            <p:cond delay="0"/>
                                          </p:stCondLst>
                                        </p:cTn>
                                        <p:tgtEl>
                                          <p:spTgt spid="8">
                                            <p:txEl>
                                              <p:pRg st="6" end="6"/>
                                            </p:txEl>
                                          </p:spTgt>
                                        </p:tgtEl>
                                        <p:attrNameLst>
                                          <p:attrName>style.visibility</p:attrName>
                                        </p:attrNameLst>
                                      </p:cBhvr>
                                      <p:to>
                                        <p:strVal val="visible"/>
                                      </p:to>
                                    </p:set>
                                    <p:animEffect transition="in" filter="fade">
                                      <p:cBhvr>
                                        <p:cTn id="9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E1F3-F651-79B7-13E9-13C3AAF6D2F6}"/>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The </a:t>
            </a:r>
            <a:r>
              <a:rPr lang="fr-FR" dirty="0" err="1">
                <a:latin typeface="Arial" panose="020B0604020202020204" pitchFamily="34" charset="0"/>
                <a:cs typeface="Arial" panose="020B0604020202020204" pitchFamily="34" charset="0"/>
              </a:rPr>
              <a:t>ideal</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tool</a:t>
            </a:r>
            <a:r>
              <a:rPr lang="fr-FR" dirty="0">
                <a:latin typeface="Arial" panose="020B0604020202020204" pitchFamily="34" charset="0"/>
                <a:cs typeface="Arial" panose="020B0604020202020204" pitchFamily="34" charset="0"/>
              </a:rPr>
              <a:t> for data </a:t>
            </a:r>
            <a:r>
              <a:rPr lang="fr-FR" dirty="0" err="1">
                <a:latin typeface="Arial" panose="020B0604020202020204" pitchFamily="34" charset="0"/>
                <a:cs typeface="Arial" panose="020B0604020202020204" pitchFamily="34" charset="0"/>
              </a:rPr>
              <a:t>scientists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7413EA9-4A32-47D1-B7AC-37D815CE365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8D442D3F-9A79-DC41-77F1-ED265FCFB89F}"/>
              </a:ext>
            </a:extLst>
          </p:cNvPr>
          <p:cNvSpPr txBox="1"/>
          <p:nvPr/>
        </p:nvSpPr>
        <p:spPr>
          <a:xfrm>
            <a:off x="758283" y="1483755"/>
            <a:ext cx="9768190" cy="3890489"/>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managing</a:t>
            </a: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data</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Cleaning</a:t>
            </a: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data</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Analyzing</a:t>
            </a: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data</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Modeling data</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fr-F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Organizing</a:t>
            </a: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a:t>
            </a:r>
            <a:r>
              <a:rPr kumimoji="0" lang="fr-F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results</a:t>
            </a: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of the </a:t>
            </a:r>
            <a:r>
              <a:rPr kumimoji="0" lang="fr-F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analysis</a:t>
            </a: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into</a:t>
            </a: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a:t>
            </a:r>
            <a:r>
              <a:rPr kumimoji="0" lang="fr-F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form</a:t>
            </a: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suitable</a:t>
            </a: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for </a:t>
            </a:r>
            <a:r>
              <a:rPr kumimoji="0" lang="fr-F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plotting</a:t>
            </a: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or </a:t>
            </a:r>
            <a:r>
              <a:rPr kumimoji="0" lang="fr-FR" sz="2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tabular</a:t>
            </a:r>
            <a:r>
              <a:rPr kumimoji="0" lang="fr-FR"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display </a:t>
            </a:r>
            <a:endParaRPr kumimoji="0" lang="fr-DZ"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Oval 4">
            <a:extLst>
              <a:ext uri="{FF2B5EF4-FFF2-40B4-BE49-F238E27FC236}">
                <a16:creationId xmlns:a16="http://schemas.microsoft.com/office/drawing/2014/main" id="{DB4FEBBB-8F7D-A6FC-3D71-A93C74F56459}"/>
              </a:ext>
            </a:extLst>
          </p:cNvPr>
          <p:cNvSpPr/>
          <p:nvPr/>
        </p:nvSpPr>
        <p:spPr>
          <a:xfrm>
            <a:off x="758283" y="3519814"/>
            <a:ext cx="3387832" cy="676405"/>
          </a:xfrm>
          <a:prstGeom prst="ellipse">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DZ"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4145114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DF803-2FA9-0F80-6915-AF95B4EB29C5}"/>
              </a:ext>
            </a:extLst>
          </p:cNvPr>
          <p:cNvSpPr>
            <a:spLocks noGrp="1"/>
          </p:cNvSpPr>
          <p:nvPr>
            <p:ph type="title"/>
          </p:nvPr>
        </p:nvSpPr>
        <p:spPr/>
        <p:txBody>
          <a:bodyPr>
            <a:normAutofit/>
          </a:bodyPr>
          <a:lstStyle/>
          <a:p>
            <a:r>
              <a:rPr lang="en-US" i="1" dirty="0" err="1"/>
              <a:t>SciKit</a:t>
            </a:r>
            <a:r>
              <a:rPr lang="en-US" i="1" dirty="0"/>
              <a:t>-Learn:</a:t>
            </a:r>
            <a:endParaRPr lang="fr-DZ" dirty="0"/>
          </a:p>
        </p:txBody>
      </p:sp>
      <p:sp>
        <p:nvSpPr>
          <p:cNvPr id="4" name="Slide Number Placeholder 3">
            <a:extLst>
              <a:ext uri="{FF2B5EF4-FFF2-40B4-BE49-F238E27FC236}">
                <a16:creationId xmlns:a16="http://schemas.microsoft.com/office/drawing/2014/main" id="{439D6A2E-034A-1CAD-6503-30FC69ED807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Content Placeholder 2">
            <a:extLst>
              <a:ext uri="{FF2B5EF4-FFF2-40B4-BE49-F238E27FC236}">
                <a16:creationId xmlns:a16="http://schemas.microsoft.com/office/drawing/2014/main" id="{1A54066F-C9AC-7ED3-01ED-097BCD473FEF}"/>
              </a:ext>
            </a:extLst>
          </p:cNvPr>
          <p:cNvSpPr>
            <a:spLocks noGrp="1"/>
          </p:cNvSpPr>
          <p:nvPr>
            <p:ph idx="1"/>
          </p:nvPr>
        </p:nvSpPr>
        <p:spPr>
          <a:xfrm>
            <a:off x="609600" y="1600201"/>
            <a:ext cx="10972800" cy="4525963"/>
          </a:xfrm>
        </p:spPr>
        <p:txBody>
          <a:bodyPr>
            <a:normAutofit/>
          </a:bodyPr>
          <a:lstStyle/>
          <a:p>
            <a:pPr marL="0" indent="0">
              <a:buNone/>
            </a:pPr>
            <a:r>
              <a:rPr lang="en-US" sz="2800" i="1" dirty="0"/>
              <a:t> </a:t>
            </a:r>
            <a:r>
              <a:rPr lang="en-US" sz="2800" i="1" dirty="0" err="1"/>
              <a:t>SciKit</a:t>
            </a:r>
            <a:r>
              <a:rPr lang="en-US" sz="2800" i="1" dirty="0"/>
              <a:t>-Learn (</a:t>
            </a:r>
            <a:r>
              <a:rPr lang="en-US" sz="2800" i="1" dirty="0" err="1"/>
              <a:t>sklearn</a:t>
            </a:r>
            <a:r>
              <a:rPr lang="en-US" sz="2800" i="1" dirty="0"/>
              <a:t>) </a:t>
            </a:r>
          </a:p>
          <a:p>
            <a:pPr lvl="1">
              <a:buFont typeface="Wingdings" panose="05000000000000000000" pitchFamily="2" charset="2"/>
              <a:buChar char="§"/>
            </a:pPr>
            <a:r>
              <a:rPr lang="en-US" sz="1800" dirty="0"/>
              <a:t>provides machine learning algorithms: classification, regression, clustering, model validation etc.</a:t>
            </a:r>
          </a:p>
          <a:p>
            <a:pPr lvl="1">
              <a:buFont typeface="Wingdings" panose="05000000000000000000" pitchFamily="2" charset="2"/>
              <a:buChar char="§"/>
            </a:pPr>
            <a:endParaRPr lang="en-US" sz="1800" dirty="0"/>
          </a:p>
          <a:p>
            <a:pPr lvl="1">
              <a:buFont typeface="Wingdings" panose="05000000000000000000" pitchFamily="2" charset="2"/>
              <a:buChar char="§"/>
            </a:pPr>
            <a:r>
              <a:rPr lang="en-US" sz="1800" dirty="0"/>
              <a:t>built on NumPy, SciPy and matplotlib</a:t>
            </a:r>
          </a:p>
          <a:p>
            <a:pPr lvl="1">
              <a:buFont typeface="Wingdings" panose="05000000000000000000" pitchFamily="2" charset="2"/>
              <a:buChar char="§"/>
            </a:pPr>
            <a:endParaRPr lang="en-US" sz="1800" dirty="0"/>
          </a:p>
          <a:p>
            <a:pPr lvl="1">
              <a:buFont typeface="Wingdings" panose="05000000000000000000" pitchFamily="2" charset="2"/>
              <a:buChar char="§"/>
            </a:pPr>
            <a:endParaRPr lang="en-US" sz="1800" dirty="0"/>
          </a:p>
          <a:p>
            <a:pPr marL="342900" indent="-342900">
              <a:buFont typeface="Wingdings" panose="05000000000000000000" pitchFamily="2" charset="2"/>
              <a:buChar char="q"/>
            </a:pPr>
            <a:r>
              <a:rPr lang="en-US" sz="1800" dirty="0"/>
              <a:t>Machine learning module</a:t>
            </a:r>
          </a:p>
          <a:p>
            <a:pPr marL="342900" indent="-342900">
              <a:buFont typeface="Wingdings" panose="05000000000000000000" pitchFamily="2" charset="2"/>
              <a:buChar char="q"/>
            </a:pPr>
            <a:r>
              <a:rPr lang="en-US" sz="1800" dirty="0"/>
              <a:t>Open-source</a:t>
            </a:r>
          </a:p>
          <a:p>
            <a:pPr marL="342900" indent="-342900">
              <a:buFont typeface="Wingdings" panose="05000000000000000000" pitchFamily="2" charset="2"/>
              <a:buChar char="q"/>
            </a:pPr>
            <a:r>
              <a:rPr lang="en-US" sz="1800" dirty="0"/>
              <a:t>Built-in datasets</a:t>
            </a:r>
          </a:p>
          <a:p>
            <a:pPr marL="342900" indent="-342900">
              <a:buFont typeface="Wingdings" panose="05000000000000000000" pitchFamily="2" charset="2"/>
              <a:buChar char="q"/>
            </a:pPr>
            <a:r>
              <a:rPr lang="en-US" sz="1800" dirty="0"/>
              <a:t>Good resources for learning</a:t>
            </a:r>
          </a:p>
          <a:p>
            <a:pPr marL="342900" indent="-342900">
              <a:buFont typeface="Wingdings" panose="05000000000000000000" pitchFamily="2" charset="2"/>
              <a:buChar char="q"/>
            </a:pPr>
            <a:endParaRPr lang="en-US" sz="1800" dirty="0"/>
          </a:p>
          <a:p>
            <a:pPr marL="342900" indent="-342900">
              <a:buFont typeface="Wingdings" panose="05000000000000000000" pitchFamily="2" charset="2"/>
              <a:buChar char="q"/>
            </a:pPr>
            <a:endParaRPr lang="fr-DZ" sz="2800" dirty="0"/>
          </a:p>
          <a:p>
            <a:pPr lvl="1">
              <a:buFont typeface="Wingdings" panose="05000000000000000000" pitchFamily="2" charset="2"/>
              <a:buChar char="§"/>
            </a:pPr>
            <a:endParaRPr lang="en-US" sz="1800" dirty="0"/>
          </a:p>
          <a:p>
            <a:pPr marL="457200" lvl="1" indent="0">
              <a:buNone/>
            </a:pPr>
            <a:endParaRPr lang="en-US" sz="1800" dirty="0"/>
          </a:p>
        </p:txBody>
      </p:sp>
    </p:spTree>
    <p:extLst>
      <p:ext uri="{BB962C8B-B14F-4D97-AF65-F5344CB8AC3E}">
        <p14:creationId xmlns:p14="http://schemas.microsoft.com/office/powerpoint/2010/main" val="61719856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F6E0C-44C0-2AAB-2EBE-2573E4CC33D3}"/>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Machine Learning</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0279D02-821F-F264-968F-8862701BFE4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CD7F4068-0627-7B5C-E05E-410313027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489" y="1526850"/>
            <a:ext cx="10423530" cy="4416749"/>
          </a:xfrm>
          <a:prstGeom prst="rect">
            <a:avLst/>
          </a:prstGeom>
        </p:spPr>
      </p:pic>
    </p:spTree>
    <p:extLst>
      <p:ext uri="{BB962C8B-B14F-4D97-AF65-F5344CB8AC3E}">
        <p14:creationId xmlns:p14="http://schemas.microsoft.com/office/powerpoint/2010/main" val="208172132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A64DD-7DFF-E335-66FB-77C38EF6EEE7}"/>
              </a:ext>
            </a:extLst>
          </p:cNvPr>
          <p:cNvSpPr>
            <a:spLocks noGrp="1"/>
          </p:cNvSpPr>
          <p:nvPr>
            <p:ph type="title"/>
          </p:nvPr>
        </p:nvSpPr>
        <p:spPr/>
        <p:txBody>
          <a:bodyPr/>
          <a:lstStyle/>
          <a:p>
            <a:r>
              <a:rPr lang="fr-FR" dirty="0"/>
              <a:t>ML (Data Driven) Exemple</a:t>
            </a:r>
            <a:endParaRPr lang="fr-DZ" dirty="0"/>
          </a:p>
        </p:txBody>
      </p:sp>
      <p:sp>
        <p:nvSpPr>
          <p:cNvPr id="4" name="Slide Number Placeholder 3">
            <a:extLst>
              <a:ext uri="{FF2B5EF4-FFF2-40B4-BE49-F238E27FC236}">
                <a16:creationId xmlns:a16="http://schemas.microsoft.com/office/drawing/2014/main" id="{27F0734E-32CE-962A-E9A0-021D5A8B93E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angle 3">
            <a:extLst>
              <a:ext uri="{FF2B5EF4-FFF2-40B4-BE49-F238E27FC236}">
                <a16:creationId xmlns:a16="http://schemas.microsoft.com/office/drawing/2014/main" id="{E2CA9FFF-44CD-93A6-D192-82FA88D92C2A}"/>
              </a:ext>
            </a:extLst>
          </p:cNvPr>
          <p:cNvSpPr>
            <a:spLocks noChangeArrowheads="1"/>
          </p:cNvSpPr>
          <p:nvPr/>
        </p:nvSpPr>
        <p:spPr bwMode="auto">
          <a:xfrm>
            <a:off x="1100844" y="1336378"/>
            <a:ext cx="964311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
                <a:prstClr val="black"/>
              </a:buClr>
              <a:buSzPct val="130000"/>
              <a:buFont typeface="Wingdings 2" panose="05020102010507070707" pitchFamily="18" charset="2"/>
              <a:buChar char=""/>
              <a:tabLst/>
              <a:defRPr/>
            </a:pPr>
            <a:r>
              <a:rPr kumimoji="0" lang="en-GB"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a:t>
            </a:r>
            <a:r>
              <a:rPr kumimoji="0" lang="en-GB" altLang="fr-FR" sz="24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Une</a:t>
            </a:r>
            <a:r>
              <a:rPr kumimoji="0" lang="en-GB"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a:t>
            </a:r>
            <a:r>
              <a:rPr kumimoji="0" lang="en-GB" altLang="fr-FR" sz="24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fonction</a:t>
            </a:r>
            <a:r>
              <a:rPr kumimoji="0" lang="en-GB"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h </a:t>
            </a:r>
            <a:r>
              <a:rPr kumimoji="0" lang="en-GB" altLang="fr-FR" sz="24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aussi</a:t>
            </a:r>
            <a:r>
              <a:rPr kumimoji="0" lang="en-GB"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a:t>
            </a:r>
            <a:r>
              <a:rPr kumimoji="0" lang="en-GB" altLang="fr-FR" sz="24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proche</a:t>
            </a:r>
            <a:r>
              <a:rPr kumimoji="0" lang="en-GB"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que possible de f (</a:t>
            </a:r>
            <a:r>
              <a:rPr kumimoji="0" lang="en-GB" altLang="fr-FR" sz="24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réalité</a:t>
            </a:r>
            <a:r>
              <a:rPr kumimoji="0" lang="en-GB"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o</a:t>
            </a:r>
            <a:r>
              <a:rPr kumimoji="0" lang="en-US"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ù f(x</a:t>
            </a:r>
            <a:r>
              <a:rPr kumimoji="0" lang="en-US" altLang="fr-FR" sz="2400" b="0" i="0" u="none" strike="noStrike" kern="1200" cap="none" spc="0" normalizeH="0" baseline="-25000" noProof="0" dirty="0">
                <a:ln>
                  <a:noFill/>
                </a:ln>
                <a:solidFill>
                  <a:srgbClr val="1F497D"/>
                </a:solidFill>
                <a:effectLst/>
                <a:uLnTx/>
                <a:uFillTx/>
                <a:latin typeface="Arial" panose="020B0604020202020204" pitchFamily="34" charset="0"/>
                <a:ea typeface="+mn-ea"/>
                <a:cs typeface="Arial" panose="020B0604020202020204" pitchFamily="34" charset="0"/>
              </a:rPr>
              <a:t>i</a:t>
            </a:r>
            <a:r>
              <a:rPr kumimoji="0" lang="en-US"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 </a:t>
            </a:r>
            <a:r>
              <a:rPr kumimoji="0" lang="en-US" altLang="fr-FR" sz="24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y</a:t>
            </a:r>
            <a:r>
              <a:rPr kumimoji="0" lang="en-US" altLang="fr-FR" sz="2400" b="0" i="0" u="none" strike="noStrike" kern="1200" cap="none" spc="0" normalizeH="0" baseline="-25000" noProof="0" dirty="0" err="1">
                <a:ln>
                  <a:noFill/>
                </a:ln>
                <a:solidFill>
                  <a:srgbClr val="1F497D"/>
                </a:solidFill>
                <a:effectLst/>
                <a:uLnTx/>
                <a:uFillTx/>
                <a:latin typeface="Arial" panose="020B0604020202020204" pitchFamily="34" charset="0"/>
                <a:ea typeface="+mn-ea"/>
                <a:cs typeface="Arial" panose="020B0604020202020204" pitchFamily="34" charset="0"/>
              </a:rPr>
              <a:t>i</a:t>
            </a:r>
            <a:r>
              <a:rPr kumimoji="0" lang="en-GB"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a:t>
            </a:r>
          </a:p>
        </p:txBody>
      </p:sp>
      <p:grpSp>
        <p:nvGrpSpPr>
          <p:cNvPr id="6" name="Group 4">
            <a:extLst>
              <a:ext uri="{FF2B5EF4-FFF2-40B4-BE49-F238E27FC236}">
                <a16:creationId xmlns:a16="http://schemas.microsoft.com/office/drawing/2014/main" id="{33BCD5AA-56AF-3A8D-2EDD-14AE78770DA0}"/>
              </a:ext>
            </a:extLst>
          </p:cNvPr>
          <p:cNvGrpSpPr>
            <a:grpSpLocks/>
          </p:cNvGrpSpPr>
          <p:nvPr/>
        </p:nvGrpSpPr>
        <p:grpSpPr bwMode="auto">
          <a:xfrm>
            <a:off x="2577221" y="1744366"/>
            <a:ext cx="2303463" cy="1584325"/>
            <a:chOff x="930" y="1117"/>
            <a:chExt cx="1451" cy="998"/>
          </a:xfrm>
        </p:grpSpPr>
        <p:sp>
          <p:nvSpPr>
            <p:cNvPr id="7" name="AutoShape 5">
              <a:extLst>
                <a:ext uri="{FF2B5EF4-FFF2-40B4-BE49-F238E27FC236}">
                  <a16:creationId xmlns:a16="http://schemas.microsoft.com/office/drawing/2014/main" id="{B90EC165-7EFD-E8AB-2C98-7B93A56B736E}"/>
                </a:ext>
              </a:extLst>
            </p:cNvPr>
            <p:cNvSpPr>
              <a:spLocks noChangeArrowheads="1"/>
            </p:cNvSpPr>
            <p:nvPr/>
          </p:nvSpPr>
          <p:spPr bwMode="auto">
            <a:xfrm>
              <a:off x="930" y="1117"/>
              <a:ext cx="1451" cy="998"/>
            </a:xfrm>
            <a:prstGeom prst="roundRect">
              <a:avLst>
                <a:gd name="adj" fmla="val 16667"/>
              </a:avLst>
            </a:prstGeom>
            <a:gradFill rotWithShape="1">
              <a:gsLst>
                <a:gs pos="0">
                  <a:srgbClr val="99CCFF"/>
                </a:gs>
                <a:gs pos="50000">
                  <a:schemeClr val="bg1"/>
                </a:gs>
                <a:gs pos="100000">
                  <a:srgbClr val="99CCFF"/>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8" name="Text Box 6">
              <a:extLst>
                <a:ext uri="{FF2B5EF4-FFF2-40B4-BE49-F238E27FC236}">
                  <a16:creationId xmlns:a16="http://schemas.microsoft.com/office/drawing/2014/main" id="{5FF0F003-484E-48AE-A7F2-55D7A8F9E4E9}"/>
                </a:ext>
              </a:extLst>
            </p:cNvPr>
            <p:cNvSpPr txBox="1">
              <a:spLocks noChangeArrowheads="1"/>
            </p:cNvSpPr>
            <p:nvPr/>
          </p:nvSpPr>
          <p:spPr bwMode="auto">
            <a:xfrm>
              <a:off x="1008" y="114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fr-FR"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Line 7">
              <a:extLst>
                <a:ext uri="{FF2B5EF4-FFF2-40B4-BE49-F238E27FC236}">
                  <a16:creationId xmlns:a16="http://schemas.microsoft.com/office/drawing/2014/main" id="{1EED4C36-8C4B-4B2C-A6C3-684F2BC43C55}"/>
                </a:ext>
              </a:extLst>
            </p:cNvPr>
            <p:cNvSpPr>
              <a:spLocks noChangeShapeType="1"/>
            </p:cNvSpPr>
            <p:nvPr/>
          </p:nvSpPr>
          <p:spPr bwMode="auto">
            <a:xfrm>
              <a:off x="1292" y="1299"/>
              <a:ext cx="6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44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10" name="Text Box 8">
              <a:extLst>
                <a:ext uri="{FF2B5EF4-FFF2-40B4-BE49-F238E27FC236}">
                  <a16:creationId xmlns:a16="http://schemas.microsoft.com/office/drawing/2014/main" id="{DB146C72-E9E0-6591-3FA0-192E341AB243}"/>
                </a:ext>
              </a:extLst>
            </p:cNvPr>
            <p:cNvSpPr txBox="1">
              <a:spLocks noChangeArrowheads="1"/>
            </p:cNvSpPr>
            <p:nvPr/>
          </p:nvSpPr>
          <p:spPr bwMode="auto">
            <a:xfrm>
              <a:off x="2018" y="1147"/>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0</a:t>
              </a:r>
              <a:endParaRPr kumimoji="0" lang="fr-FR"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ext Box 9">
              <a:extLst>
                <a:ext uri="{FF2B5EF4-FFF2-40B4-BE49-F238E27FC236}">
                  <a16:creationId xmlns:a16="http://schemas.microsoft.com/office/drawing/2014/main" id="{B3D21D45-A760-2ACE-04CD-02A32D4F88F2}"/>
                </a:ext>
              </a:extLst>
            </p:cNvPr>
            <p:cNvSpPr txBox="1">
              <a:spLocks noChangeArrowheads="1"/>
            </p:cNvSpPr>
            <p:nvPr/>
          </p:nvSpPr>
          <p:spPr bwMode="auto">
            <a:xfrm>
              <a:off x="994" y="1324"/>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fr-FR"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2" name="Line 10">
              <a:extLst>
                <a:ext uri="{FF2B5EF4-FFF2-40B4-BE49-F238E27FC236}">
                  <a16:creationId xmlns:a16="http://schemas.microsoft.com/office/drawing/2014/main" id="{37976EFF-2008-B6D2-9CD8-2AA80BCB6FE4}"/>
                </a:ext>
              </a:extLst>
            </p:cNvPr>
            <p:cNvSpPr>
              <a:spLocks noChangeShapeType="1"/>
            </p:cNvSpPr>
            <p:nvPr/>
          </p:nvSpPr>
          <p:spPr bwMode="auto">
            <a:xfrm>
              <a:off x="1278" y="1476"/>
              <a:ext cx="6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44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13" name="Text Box 11">
              <a:extLst>
                <a:ext uri="{FF2B5EF4-FFF2-40B4-BE49-F238E27FC236}">
                  <a16:creationId xmlns:a16="http://schemas.microsoft.com/office/drawing/2014/main" id="{4E0BDBC0-1A48-252F-301D-DC769580B575}"/>
                </a:ext>
              </a:extLst>
            </p:cNvPr>
            <p:cNvSpPr txBox="1">
              <a:spLocks noChangeArrowheads="1"/>
            </p:cNvSpPr>
            <p:nvPr/>
          </p:nvSpPr>
          <p:spPr bwMode="auto">
            <a:xfrm>
              <a:off x="2004" y="1324"/>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a:t>
              </a:r>
              <a:endParaRPr kumimoji="0" lang="fr-FR"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 name="Text Box 12">
              <a:extLst>
                <a:ext uri="{FF2B5EF4-FFF2-40B4-BE49-F238E27FC236}">
                  <a16:creationId xmlns:a16="http://schemas.microsoft.com/office/drawing/2014/main" id="{287581E5-8A8A-4D80-8E11-BCD4E1A91910}"/>
                </a:ext>
              </a:extLst>
            </p:cNvPr>
            <p:cNvSpPr txBox="1">
              <a:spLocks noChangeArrowheads="1"/>
            </p:cNvSpPr>
            <p:nvPr/>
          </p:nvSpPr>
          <p:spPr bwMode="auto">
            <a:xfrm>
              <a:off x="994" y="1555"/>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4</a:t>
              </a:r>
              <a:endParaRPr kumimoji="0" lang="fr-FR"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 name="Line 13">
              <a:extLst>
                <a:ext uri="{FF2B5EF4-FFF2-40B4-BE49-F238E27FC236}">
                  <a16:creationId xmlns:a16="http://schemas.microsoft.com/office/drawing/2014/main" id="{69BA7F7C-44B3-3DDF-0D9A-FA8D81F1E6DE}"/>
                </a:ext>
              </a:extLst>
            </p:cNvPr>
            <p:cNvSpPr>
              <a:spLocks noChangeShapeType="1"/>
            </p:cNvSpPr>
            <p:nvPr/>
          </p:nvSpPr>
          <p:spPr bwMode="auto">
            <a:xfrm>
              <a:off x="1278" y="1707"/>
              <a:ext cx="6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44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16" name="Text Box 14">
              <a:extLst>
                <a:ext uri="{FF2B5EF4-FFF2-40B4-BE49-F238E27FC236}">
                  <a16:creationId xmlns:a16="http://schemas.microsoft.com/office/drawing/2014/main" id="{04D9EEA3-ED4B-AE1C-2CB9-E041304A65FA}"/>
                </a:ext>
              </a:extLst>
            </p:cNvPr>
            <p:cNvSpPr txBox="1">
              <a:spLocks noChangeArrowheads="1"/>
            </p:cNvSpPr>
            <p:nvPr/>
          </p:nvSpPr>
          <p:spPr bwMode="auto">
            <a:xfrm>
              <a:off x="2004" y="1555"/>
              <a:ext cx="2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64</a:t>
              </a:r>
              <a:endParaRPr kumimoji="0" lang="fr-FR"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Text Box 15">
              <a:extLst>
                <a:ext uri="{FF2B5EF4-FFF2-40B4-BE49-F238E27FC236}">
                  <a16:creationId xmlns:a16="http://schemas.microsoft.com/office/drawing/2014/main" id="{81AE1501-FC24-0C05-B473-D8BB008FECF3}"/>
                </a:ext>
              </a:extLst>
            </p:cNvPr>
            <p:cNvSpPr txBox="1">
              <a:spLocks noChangeArrowheads="1"/>
            </p:cNvSpPr>
            <p:nvPr/>
          </p:nvSpPr>
          <p:spPr bwMode="auto">
            <a:xfrm>
              <a:off x="1006" y="1778"/>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5</a:t>
              </a:r>
              <a:endParaRPr kumimoji="0" lang="fr-FR"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Line 16">
              <a:extLst>
                <a:ext uri="{FF2B5EF4-FFF2-40B4-BE49-F238E27FC236}">
                  <a16:creationId xmlns:a16="http://schemas.microsoft.com/office/drawing/2014/main" id="{D50A5D16-877C-2C72-1316-CEFBBBCC5264}"/>
                </a:ext>
              </a:extLst>
            </p:cNvPr>
            <p:cNvSpPr>
              <a:spLocks noChangeShapeType="1"/>
            </p:cNvSpPr>
            <p:nvPr/>
          </p:nvSpPr>
          <p:spPr bwMode="auto">
            <a:xfrm>
              <a:off x="1259" y="1930"/>
              <a:ext cx="63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44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19" name="Text Box 17">
              <a:extLst>
                <a:ext uri="{FF2B5EF4-FFF2-40B4-BE49-F238E27FC236}">
                  <a16:creationId xmlns:a16="http://schemas.microsoft.com/office/drawing/2014/main" id="{FF57C3AA-AA6A-617C-A0D2-802FED9EC6DA}"/>
                </a:ext>
              </a:extLst>
            </p:cNvPr>
            <p:cNvSpPr txBox="1">
              <a:spLocks noChangeArrowheads="1"/>
            </p:cNvSpPr>
            <p:nvPr/>
          </p:nvSpPr>
          <p:spPr bwMode="auto">
            <a:xfrm>
              <a:off x="1985" y="1778"/>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125</a:t>
              </a:r>
              <a:endParaRPr kumimoji="0" lang="fr-FR" altLang="fr-FR" sz="2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0" name="AutoShape 18">
            <a:extLst>
              <a:ext uri="{FF2B5EF4-FFF2-40B4-BE49-F238E27FC236}">
                <a16:creationId xmlns:a16="http://schemas.microsoft.com/office/drawing/2014/main" id="{14BD2003-A6E7-6618-4A16-0A7F268D776B}"/>
              </a:ext>
            </a:extLst>
          </p:cNvPr>
          <p:cNvSpPr>
            <a:spLocks noChangeArrowheads="1"/>
          </p:cNvSpPr>
          <p:nvPr/>
        </p:nvSpPr>
        <p:spPr bwMode="auto">
          <a:xfrm rot="-5400000">
            <a:off x="5401383" y="2122191"/>
            <a:ext cx="288925" cy="685800"/>
          </a:xfrm>
          <a:prstGeom prst="downArrow">
            <a:avLst>
              <a:gd name="adj1" fmla="val 50000"/>
              <a:gd name="adj2" fmla="val 59341"/>
            </a:avLst>
          </a:prstGeom>
          <a:gradFill rotWithShape="1">
            <a:gsLst>
              <a:gs pos="0">
                <a:schemeClr val="accent2"/>
              </a:gs>
              <a:gs pos="50000">
                <a:srgbClr val="FFFFFF"/>
              </a:gs>
              <a:gs pos="100000">
                <a:schemeClr val="accent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
        <p:nvSpPr>
          <p:cNvPr id="21" name="Text Box 19">
            <a:extLst>
              <a:ext uri="{FF2B5EF4-FFF2-40B4-BE49-F238E27FC236}">
                <a16:creationId xmlns:a16="http://schemas.microsoft.com/office/drawing/2014/main" id="{BB60DAC3-FFD2-0241-BBD3-C0FAA926272F}"/>
              </a:ext>
            </a:extLst>
          </p:cNvPr>
          <p:cNvSpPr txBox="1">
            <a:spLocks noChangeArrowheads="1"/>
          </p:cNvSpPr>
          <p:nvPr/>
        </p:nvSpPr>
        <p:spPr bwMode="auto">
          <a:xfrm>
            <a:off x="6177670" y="2199978"/>
            <a:ext cx="1373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fr-FR" sz="2400" b="1" i="0" u="none" strike="noStrike" kern="1200" cap="none" spc="0" normalizeH="0" baseline="0" noProof="0">
                <a:ln>
                  <a:noFill/>
                </a:ln>
                <a:solidFill>
                  <a:srgbClr val="A50021"/>
                </a:solidFill>
                <a:effectLst/>
                <a:uLnTx/>
                <a:uFillTx/>
                <a:latin typeface="Arial" panose="020B0604020202020204" pitchFamily="34" charset="0"/>
                <a:ea typeface="+mn-ea"/>
                <a:cs typeface="Arial" panose="020B0604020202020204" pitchFamily="34" charset="0"/>
              </a:rPr>
              <a:t>h(x) = x</a:t>
            </a:r>
            <a:r>
              <a:rPr kumimoji="0" lang="en-US" altLang="fr-FR" sz="2400" b="1" i="0" u="none" strike="noStrike" kern="1200" cap="none" spc="0" normalizeH="0" baseline="30000" noProof="0">
                <a:ln>
                  <a:noFill/>
                </a:ln>
                <a:solidFill>
                  <a:srgbClr val="A50021"/>
                </a:solidFill>
                <a:effectLst/>
                <a:uLnTx/>
                <a:uFillTx/>
                <a:latin typeface="Arial" panose="020B0604020202020204" pitchFamily="34" charset="0"/>
                <a:ea typeface="+mn-ea"/>
                <a:cs typeface="Arial" panose="020B0604020202020204" pitchFamily="34" charset="0"/>
              </a:rPr>
              <a:t>3</a:t>
            </a:r>
            <a:endParaRPr kumimoji="0" lang="fr-FR" altLang="fr-FR" sz="2400" b="1" i="0" u="none" strike="noStrike" kern="1200" cap="none" spc="0" normalizeH="0" baseline="30000" noProof="0">
              <a:ln>
                <a:noFill/>
              </a:ln>
              <a:solidFill>
                <a:srgbClr val="A50021"/>
              </a:solidFill>
              <a:effectLst/>
              <a:uLnTx/>
              <a:uFillTx/>
              <a:latin typeface="Arial" panose="020B0604020202020204" pitchFamily="34" charset="0"/>
              <a:ea typeface="+mn-ea"/>
              <a:cs typeface="Arial" panose="020B0604020202020204" pitchFamily="34" charset="0"/>
            </a:endParaRPr>
          </a:p>
        </p:txBody>
      </p:sp>
      <p:sp>
        <p:nvSpPr>
          <p:cNvPr id="22" name="Rectangle 22">
            <a:extLst>
              <a:ext uri="{FF2B5EF4-FFF2-40B4-BE49-F238E27FC236}">
                <a16:creationId xmlns:a16="http://schemas.microsoft.com/office/drawing/2014/main" id="{CE5C1467-D7E5-31AF-C4F3-A0BDBAFBEC80}"/>
              </a:ext>
            </a:extLst>
          </p:cNvPr>
          <p:cNvSpPr>
            <a:spLocks noChangeArrowheads="1"/>
          </p:cNvSpPr>
          <p:nvPr/>
        </p:nvSpPr>
        <p:spPr bwMode="auto">
          <a:xfrm>
            <a:off x="1073063" y="3814311"/>
            <a:ext cx="8259763"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
                <a:prstClr val="black"/>
              </a:buClr>
              <a:buSzPct val="130000"/>
              <a:buFont typeface="Wingdings 2" panose="05020102010507070707" pitchFamily="18" charset="2"/>
              <a:buChar char=""/>
              <a:tabLst/>
              <a:defRPr/>
            </a:pPr>
            <a:r>
              <a:rPr kumimoji="0" lang="en-GB"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a:t>
            </a:r>
            <a:r>
              <a:rPr kumimoji="0" lang="en-GB" altLang="fr-FR" sz="24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Dans</a:t>
            </a:r>
            <a:r>
              <a:rPr kumimoji="0" lang="en-GB"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un </a:t>
            </a:r>
            <a:r>
              <a:rPr kumimoji="0" lang="en-GB" altLang="fr-FR" sz="24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jeu</a:t>
            </a:r>
            <a:r>
              <a:rPr kumimoji="0" lang="en-GB"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de </a:t>
            </a:r>
            <a:r>
              <a:rPr kumimoji="0" lang="en-GB" altLang="fr-FR" sz="24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cartes</a:t>
            </a:r>
            <a:r>
              <a:rPr kumimoji="0" lang="en-GB" altLang="fr-FR" sz="24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a:t>
            </a:r>
            <a:endParaRPr kumimoji="0" lang="en-GB" alt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Symbol" panose="05050102010706020507" pitchFamily="18" charset="2"/>
            </a:endParaRPr>
          </a:p>
        </p:txBody>
      </p:sp>
      <p:sp>
        <p:nvSpPr>
          <p:cNvPr id="23" name="Rectangle 23">
            <a:extLst>
              <a:ext uri="{FF2B5EF4-FFF2-40B4-BE49-F238E27FC236}">
                <a16:creationId xmlns:a16="http://schemas.microsoft.com/office/drawing/2014/main" id="{45CFE3BD-46CB-B65B-16B1-C9D569E5FDB1}"/>
              </a:ext>
            </a:extLst>
          </p:cNvPr>
          <p:cNvSpPr>
            <a:spLocks noChangeArrowheads="1"/>
          </p:cNvSpPr>
          <p:nvPr/>
        </p:nvSpPr>
        <p:spPr bwMode="auto">
          <a:xfrm>
            <a:off x="1351670" y="4301597"/>
            <a:ext cx="5915402" cy="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
                <a:srgbClr val="99CCCC"/>
              </a:buClr>
              <a:buSzPct val="130000"/>
              <a:buFont typeface="Wingdings 2" panose="05020102010507070707" pitchFamily="18" charset="2"/>
              <a:buChar char=""/>
              <a:tabLst/>
              <a:defRPr/>
            </a:pPr>
            <a:r>
              <a:rPr kumimoji="0" lang="en-GB" altLang="fr-FR" sz="2200" b="0" i="0" u="none" strike="noStrike" kern="1200" cap="none" spc="0" normalizeH="0" baseline="0" noProof="0">
                <a:ln>
                  <a:noFill/>
                </a:ln>
                <a:solidFill>
                  <a:srgbClr val="1F497D"/>
                </a:solidFill>
                <a:effectLst/>
                <a:uLnTx/>
                <a:uFillTx/>
                <a:latin typeface="Arial" panose="020B0604020202020204" pitchFamily="34" charset="0"/>
                <a:ea typeface="+mn-ea"/>
                <a:cs typeface="Arial" panose="020B0604020202020204" pitchFamily="34" charset="0"/>
              </a:rPr>
              <a:t> les cartes gagnantes sont: </a:t>
            </a:r>
            <a:r>
              <a:rPr kumimoji="0" lang="en-GB" altLang="fr-FR" sz="2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9♥, Roi ♥ et 7</a:t>
            </a:r>
            <a:r>
              <a:rPr kumimoji="0" lang="en-GB" altLang="fr-FR" sz="2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sym typeface="Symbol" panose="05050102010706020507" pitchFamily="18" charset="2"/>
              </a:rPr>
              <a:t>.</a:t>
            </a:r>
            <a:r>
              <a:rPr kumimoji="0" lang="en-GB" altLang="fr-FR" sz="2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sym typeface="Symbol" panose="05050102010706020507" pitchFamily="18" charset="2"/>
              </a:rPr>
              <a:t> </a:t>
            </a:r>
            <a:endParaRPr kumimoji="0" lang="en-GB" altLang="fr-FR" sz="2200" b="0" i="0" u="none" strike="noStrike" kern="1200" cap="none" spc="0" normalizeH="0" baseline="0" noProof="0">
              <a:ln>
                <a:noFill/>
              </a:ln>
              <a:solidFill>
                <a:srgbClr val="1F497D"/>
              </a:solidFill>
              <a:effectLst/>
              <a:uLnTx/>
              <a:uFillTx/>
              <a:latin typeface="Arial" panose="020B0604020202020204" pitchFamily="34" charset="0"/>
              <a:ea typeface="+mn-ea"/>
              <a:cs typeface="Arial" panose="020B0604020202020204" pitchFamily="34" charset="0"/>
            </a:endParaRPr>
          </a:p>
        </p:txBody>
      </p:sp>
      <p:sp>
        <p:nvSpPr>
          <p:cNvPr id="24" name="Rectangle 24">
            <a:extLst>
              <a:ext uri="{FF2B5EF4-FFF2-40B4-BE49-F238E27FC236}">
                <a16:creationId xmlns:a16="http://schemas.microsoft.com/office/drawing/2014/main" id="{D1FFB2D2-4BD5-7BB3-FA1E-8ED1A3A0CA58}"/>
              </a:ext>
            </a:extLst>
          </p:cNvPr>
          <p:cNvSpPr>
            <a:spLocks noChangeArrowheads="1"/>
          </p:cNvSpPr>
          <p:nvPr/>
        </p:nvSpPr>
        <p:spPr bwMode="auto">
          <a:xfrm>
            <a:off x="1351670" y="4811493"/>
            <a:ext cx="5480988" cy="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
                <a:srgbClr val="99CCCC"/>
              </a:buClr>
              <a:buSzPct val="130000"/>
              <a:buFont typeface="Wingdings 2" panose="05020102010507070707" pitchFamily="18" charset="2"/>
              <a:buChar char=""/>
              <a:tabLst/>
              <a:defRPr/>
            </a:pPr>
            <a:r>
              <a:rPr kumimoji="0" lang="en-GB" altLang="fr-FR" sz="22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les </a:t>
            </a:r>
            <a:r>
              <a:rPr kumimoji="0" lang="en-GB" altLang="fr-FR" sz="22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cartes</a:t>
            </a:r>
            <a:r>
              <a:rPr kumimoji="0" lang="en-GB" altLang="fr-FR" sz="22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a:t>
            </a:r>
            <a:r>
              <a:rPr kumimoji="0" lang="en-GB" altLang="fr-FR" sz="22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perdantes</a:t>
            </a:r>
            <a:r>
              <a:rPr kumimoji="0" lang="en-GB" altLang="fr-FR" sz="22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a:t>
            </a:r>
            <a:r>
              <a:rPr kumimoji="0" lang="en-GB" altLang="fr-FR" sz="2200" b="0" i="0" u="none" strike="noStrike" kern="1200" cap="none" spc="0" normalizeH="0" baseline="0" noProof="0" dirty="0" err="1">
                <a:ln>
                  <a:noFill/>
                </a:ln>
                <a:solidFill>
                  <a:srgbClr val="1F497D"/>
                </a:solidFill>
                <a:effectLst/>
                <a:uLnTx/>
                <a:uFillTx/>
                <a:latin typeface="Arial" panose="020B0604020202020204" pitchFamily="34" charset="0"/>
                <a:ea typeface="+mn-ea"/>
                <a:cs typeface="Arial" panose="020B0604020202020204" pitchFamily="34" charset="0"/>
              </a:rPr>
              <a:t>sont</a:t>
            </a:r>
            <a:r>
              <a:rPr kumimoji="0" lang="en-GB" altLang="fr-FR" sz="22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 3♠, 4♣ et 6♣</a:t>
            </a:r>
            <a:r>
              <a:rPr kumimoji="0" lang="en-GB" altLang="fr-FR" sz="22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sym typeface="Symbol" panose="05050102010706020507" pitchFamily="18" charset="2"/>
              </a:rPr>
              <a:t>.</a:t>
            </a:r>
            <a:r>
              <a:rPr kumimoji="0" lang="en-GB" altLang="fr-FR" sz="2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Symbol" panose="05050102010706020507" pitchFamily="18" charset="2"/>
              </a:rPr>
              <a:t> </a:t>
            </a:r>
          </a:p>
        </p:txBody>
      </p:sp>
      <p:sp>
        <p:nvSpPr>
          <p:cNvPr id="25" name="Rectangle 25">
            <a:extLst>
              <a:ext uri="{FF2B5EF4-FFF2-40B4-BE49-F238E27FC236}">
                <a16:creationId xmlns:a16="http://schemas.microsoft.com/office/drawing/2014/main" id="{2FA9A380-0DF3-3A87-161D-A3C7158594D9}"/>
              </a:ext>
            </a:extLst>
          </p:cNvPr>
          <p:cNvSpPr>
            <a:spLocks noChangeArrowheads="1"/>
          </p:cNvSpPr>
          <p:nvPr/>
        </p:nvSpPr>
        <p:spPr bwMode="auto">
          <a:xfrm>
            <a:off x="1112594" y="5955802"/>
            <a:ext cx="9718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4400">
                <a:solidFill>
                  <a:srgbClr val="FF0000"/>
                </a:solidFill>
                <a:latin typeface="Arial" panose="020B0604020202020204" pitchFamily="34" charset="0"/>
              </a:defRPr>
            </a:lvl1pPr>
            <a:lvl2pPr marL="742950" indent="-285750">
              <a:defRPr sz="4400">
                <a:solidFill>
                  <a:srgbClr val="FF0000"/>
                </a:solidFill>
                <a:latin typeface="Arial" panose="020B0604020202020204" pitchFamily="34" charset="0"/>
              </a:defRPr>
            </a:lvl2pPr>
            <a:lvl3pPr marL="1143000" indent="-228600">
              <a:defRPr sz="4400">
                <a:solidFill>
                  <a:srgbClr val="FF0000"/>
                </a:solidFill>
                <a:latin typeface="Arial" panose="020B0604020202020204" pitchFamily="34" charset="0"/>
              </a:defRPr>
            </a:lvl3pPr>
            <a:lvl4pPr marL="1600200" indent="-228600">
              <a:defRPr sz="4400">
                <a:solidFill>
                  <a:srgbClr val="FF0000"/>
                </a:solidFill>
                <a:latin typeface="Arial" panose="020B0604020202020204" pitchFamily="34" charset="0"/>
              </a:defRPr>
            </a:lvl4pPr>
            <a:lvl5pPr marL="2057400" indent="-228600">
              <a:defRPr sz="4400">
                <a:solidFill>
                  <a:srgbClr val="FF0000"/>
                </a:solidFill>
                <a:latin typeface="Arial" panose="020B0604020202020204" pitchFamily="34" charset="0"/>
              </a:defRPr>
            </a:lvl5pPr>
            <a:lvl6pPr marL="2514600" indent="-228600" eaLnBrk="0" fontAlgn="base" hangingPunct="0">
              <a:spcBef>
                <a:spcPct val="0"/>
              </a:spcBef>
              <a:spcAft>
                <a:spcPct val="0"/>
              </a:spcAft>
              <a:defRPr sz="4400">
                <a:solidFill>
                  <a:srgbClr val="FF0000"/>
                </a:solidFill>
                <a:latin typeface="Arial" panose="020B0604020202020204" pitchFamily="34" charset="0"/>
              </a:defRPr>
            </a:lvl6pPr>
            <a:lvl7pPr marL="2971800" indent="-228600" eaLnBrk="0" fontAlgn="base" hangingPunct="0">
              <a:spcBef>
                <a:spcPct val="0"/>
              </a:spcBef>
              <a:spcAft>
                <a:spcPct val="0"/>
              </a:spcAft>
              <a:defRPr sz="4400">
                <a:solidFill>
                  <a:srgbClr val="FF0000"/>
                </a:solidFill>
                <a:latin typeface="Arial" panose="020B0604020202020204" pitchFamily="34" charset="0"/>
              </a:defRPr>
            </a:lvl7pPr>
            <a:lvl8pPr marL="3429000" indent="-228600" eaLnBrk="0" fontAlgn="base" hangingPunct="0">
              <a:spcBef>
                <a:spcPct val="0"/>
              </a:spcBef>
              <a:spcAft>
                <a:spcPct val="0"/>
              </a:spcAft>
              <a:defRPr sz="4400">
                <a:solidFill>
                  <a:srgbClr val="FF0000"/>
                </a:solidFill>
                <a:latin typeface="Arial" panose="020B0604020202020204" pitchFamily="34" charset="0"/>
              </a:defRPr>
            </a:lvl8pPr>
            <a:lvl9pPr marL="3886200" indent="-228600" eaLnBrk="0" fontAlgn="base" hangingPunct="0">
              <a:spcBef>
                <a:spcPct val="0"/>
              </a:spcBef>
              <a:spcAft>
                <a:spcPct val="0"/>
              </a:spcAft>
              <a:defRPr sz="4400">
                <a:solidFill>
                  <a:srgbClr val="FF0000"/>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
                <a:srgbClr val="C0504D"/>
              </a:buClr>
              <a:buSzPct val="130000"/>
              <a:buFont typeface="Wingdings 2" panose="05020102010507070707" pitchFamily="18" charset="2"/>
              <a:buNone/>
              <a:tabLst/>
              <a:defRPr/>
            </a:pPr>
            <a:r>
              <a:rPr kumimoji="0" lang="fr-FR" altLang="fr-FR" sz="2000" b="0" i="0" u="none" strike="noStrike" kern="1200" cap="none" spc="0" normalizeH="0" baseline="0" noProof="0" dirty="0">
                <a:ln>
                  <a:noFill/>
                </a:ln>
                <a:solidFill>
                  <a:srgbClr val="A50021"/>
                </a:solidFill>
                <a:effectLst/>
                <a:uLnTx/>
                <a:uFillTx/>
                <a:latin typeface="Arial" panose="020B0604020202020204" pitchFamily="34" charset="0"/>
                <a:ea typeface="+mn-ea"/>
                <a:cs typeface="Arial" panose="020B0604020202020204" pitchFamily="34" charset="0"/>
              </a:rPr>
              <a:t> Les cartes rouges sont gagnantes et </a:t>
            </a:r>
            <a:r>
              <a:rPr kumimoji="0" lang="fr-FR" altLang="fr-FR" sz="2000" b="0" i="0" u="none" strike="noStrike" kern="1200" cap="none" spc="0" normalizeH="0" baseline="0" noProof="0" dirty="0">
                <a:ln>
                  <a:noFill/>
                </a:ln>
                <a:solidFill>
                  <a:srgbClr val="1F497D"/>
                </a:solidFill>
                <a:effectLst/>
                <a:uLnTx/>
                <a:uFillTx/>
                <a:latin typeface="Arial" panose="020B0604020202020204" pitchFamily="34" charset="0"/>
                <a:ea typeface="+mn-ea"/>
                <a:cs typeface="Arial" panose="020B0604020202020204" pitchFamily="34" charset="0"/>
              </a:rPr>
              <a:t>les cartes numériques noires sont perdantes</a:t>
            </a:r>
          </a:p>
        </p:txBody>
      </p:sp>
      <p:sp>
        <p:nvSpPr>
          <p:cNvPr id="26" name="AutoShape 26">
            <a:extLst>
              <a:ext uri="{FF2B5EF4-FFF2-40B4-BE49-F238E27FC236}">
                <a16:creationId xmlns:a16="http://schemas.microsoft.com/office/drawing/2014/main" id="{96430078-316B-F21D-41DA-081C1282C4F4}"/>
              </a:ext>
            </a:extLst>
          </p:cNvPr>
          <p:cNvSpPr>
            <a:spLocks noChangeArrowheads="1"/>
          </p:cNvSpPr>
          <p:nvPr/>
        </p:nvSpPr>
        <p:spPr bwMode="auto">
          <a:xfrm>
            <a:off x="5632205" y="5270002"/>
            <a:ext cx="288925" cy="685800"/>
          </a:xfrm>
          <a:prstGeom prst="downArrow">
            <a:avLst>
              <a:gd name="adj1" fmla="val 50000"/>
              <a:gd name="adj2" fmla="val 59341"/>
            </a:avLst>
          </a:prstGeom>
          <a:gradFill rotWithShape="1">
            <a:gsLst>
              <a:gs pos="0">
                <a:schemeClr val="accent2"/>
              </a:gs>
              <a:gs pos="50000">
                <a:srgbClr val="FFFFFF"/>
              </a:gs>
              <a:gs pos="100000">
                <a:schemeClr val="accent2"/>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419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slide(fromBottom)">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checkerboard(across)">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0-#ppt_w/2"/>
                                          </p:val>
                                        </p:tav>
                                        <p:tav tm="100000">
                                          <p:val>
                                            <p:strVal val="#ppt_x"/>
                                          </p:val>
                                        </p:tav>
                                      </p:tavLst>
                                    </p:anim>
                                    <p:anim calcmode="lin" valueType="num">
                                      <p:cBhvr additive="base">
                                        <p:cTn id="35" dur="500" fill="hold"/>
                                        <p:tgtEl>
                                          <p:spTgt spid="23"/>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0-#ppt_w/2"/>
                                          </p:val>
                                        </p:tav>
                                        <p:tav tm="100000">
                                          <p:val>
                                            <p:strVal val="#ppt_x"/>
                                          </p:val>
                                        </p:tav>
                                      </p:tavLst>
                                    </p:anim>
                                    <p:anim calcmode="lin" valueType="num">
                                      <p:cBhvr additive="base">
                                        <p:cTn id="39"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0-#ppt_w/2"/>
                                          </p:val>
                                        </p:tav>
                                        <p:tav tm="100000">
                                          <p:val>
                                            <p:strVal val="#ppt_x"/>
                                          </p:val>
                                        </p:tav>
                                      </p:tavLst>
                                    </p:anim>
                                    <p:anim calcmode="lin" valueType="num">
                                      <p:cBhvr additive="base">
                                        <p:cTn id="45"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animBg="1"/>
      <p:bldP spid="21" grpId="0"/>
      <p:bldP spid="22" grpId="0"/>
      <p:bldP spid="23" grpId="0"/>
      <p:bldP spid="24" grpId="0"/>
      <p:bldP spid="25" grpId="0"/>
      <p:bldP spid="26"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FE82E-67F7-E0AA-A5B3-BB75AA7879BD}"/>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Example de </a:t>
            </a:r>
            <a:r>
              <a:rPr lang="fr-FR" dirty="0" err="1">
                <a:latin typeface="Arial" panose="020B0604020202020204" pitchFamily="34" charset="0"/>
                <a:cs typeface="Arial" panose="020B0604020202020204" pitchFamily="34" charset="0"/>
              </a:rPr>
              <a:t>dataset</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DBD1441-EE24-143D-FCD6-A391D35994B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pic>
        <p:nvPicPr>
          <p:cNvPr id="11" name="Picture 10">
            <a:extLst>
              <a:ext uri="{FF2B5EF4-FFF2-40B4-BE49-F238E27FC236}">
                <a16:creationId xmlns:a16="http://schemas.microsoft.com/office/drawing/2014/main" id="{EC94C3CE-443A-CF09-BA01-106763073CF9}"/>
              </a:ext>
            </a:extLst>
          </p:cNvPr>
          <p:cNvPicPr>
            <a:picLocks noChangeAspect="1"/>
          </p:cNvPicPr>
          <p:nvPr/>
        </p:nvPicPr>
        <p:blipFill>
          <a:blip r:embed="rId2"/>
          <a:stretch>
            <a:fillRect/>
          </a:stretch>
        </p:blipFill>
        <p:spPr>
          <a:xfrm>
            <a:off x="4025590" y="1525365"/>
            <a:ext cx="4337657" cy="4920995"/>
          </a:xfrm>
          <a:prstGeom prst="rect">
            <a:avLst/>
          </a:prstGeom>
        </p:spPr>
      </p:pic>
    </p:spTree>
    <p:extLst>
      <p:ext uri="{BB962C8B-B14F-4D97-AF65-F5344CB8AC3E}">
        <p14:creationId xmlns:p14="http://schemas.microsoft.com/office/powerpoint/2010/main" val="1497094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5364" y="88412"/>
            <a:ext cx="10515600" cy="1325563"/>
          </a:xfrm>
        </p:spPr>
        <p:txBody>
          <a:bodyPr>
            <a:normAutofit fontScale="90000"/>
          </a:bodyPr>
          <a:lstStyle/>
          <a:p>
            <a:pPr algn="ctr">
              <a:lnSpc>
                <a:spcPct val="100000"/>
              </a:lnSpc>
            </a:pPr>
            <a:r>
              <a:rPr lang="ar-AE" spc="-7" dirty="0">
                <a:latin typeface="Arial"/>
                <a:cs typeface="Arial"/>
              </a:rPr>
              <a:t>تحليل الاتجاهات في البيانات الاجتماعية الضخمة</a:t>
            </a:r>
            <a:br>
              <a:rPr lang="en-US" spc="-7" dirty="0">
                <a:latin typeface="Arial"/>
                <a:cs typeface="Arial"/>
              </a:rPr>
            </a:br>
            <a:r>
              <a:rPr lang="en-US" spc="-7" dirty="0">
                <a:latin typeface="Arial"/>
                <a:cs typeface="Arial"/>
              </a:rPr>
              <a:t>Opinion Mining</a:t>
            </a:r>
            <a:r>
              <a:rPr lang="en-US" spc="-127" dirty="0">
                <a:latin typeface="Arial"/>
                <a:cs typeface="Arial"/>
              </a:rPr>
              <a:t> </a:t>
            </a:r>
            <a:r>
              <a:rPr lang="en-US" dirty="0">
                <a:latin typeface="Arial"/>
                <a:cs typeface="Arial"/>
              </a:rPr>
              <a:t>in Social Big</a:t>
            </a:r>
            <a:r>
              <a:rPr lang="en-US" spc="-147" dirty="0">
                <a:latin typeface="Arial"/>
                <a:cs typeface="Arial"/>
              </a:rPr>
              <a:t> </a:t>
            </a:r>
            <a:r>
              <a:rPr lang="en-US" dirty="0">
                <a:latin typeface="Arial"/>
                <a:cs typeface="Arial"/>
              </a:rPr>
              <a:t>Data</a:t>
            </a:r>
          </a:p>
        </p:txBody>
      </p:sp>
      <p:sp>
        <p:nvSpPr>
          <p:cNvPr id="6" name="Rectangle 5"/>
          <p:cNvSpPr/>
          <p:nvPr/>
        </p:nvSpPr>
        <p:spPr>
          <a:xfrm>
            <a:off x="4983482" y="3143591"/>
            <a:ext cx="2602523" cy="15558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4622" y="3158205"/>
            <a:ext cx="1087910" cy="1541206"/>
          </a:xfrm>
          <a:prstGeom prst="rect">
            <a:avLst/>
          </a:prstGeom>
        </p:spPr>
      </p:pic>
      <p:cxnSp>
        <p:nvCxnSpPr>
          <p:cNvPr id="18" name="Connecteur droit avec flèche 17"/>
          <p:cNvCxnSpPr/>
          <p:nvPr/>
        </p:nvCxnSpPr>
        <p:spPr>
          <a:xfrm flipH="1">
            <a:off x="4384603" y="3847331"/>
            <a:ext cx="5988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6061658" y="1943121"/>
            <a:ext cx="1917136" cy="369332"/>
          </a:xfrm>
          <a:prstGeom prst="rect">
            <a:avLst/>
          </a:prstGeom>
        </p:spPr>
        <p:txBody>
          <a:bodyPr wrap="square">
            <a:spAutoFit/>
          </a:bodyPr>
          <a:lstStyle/>
          <a:p>
            <a:r>
              <a:rPr lang="ar-AE" b="1" dirty="0">
                <a:solidFill>
                  <a:srgbClr val="FF0000"/>
                </a:solidFill>
                <a:latin typeface="arial" panose="020B0604020202020204" pitchFamily="34" charset="0"/>
              </a:rPr>
              <a:t>تسيير الحملة الانتخابية</a:t>
            </a:r>
            <a:endParaRPr lang="en-US" dirty="0">
              <a:solidFill>
                <a:srgbClr val="FF0000"/>
              </a:solidFill>
            </a:endParaRPr>
          </a:p>
        </p:txBody>
      </p:sp>
      <p:sp>
        <p:nvSpPr>
          <p:cNvPr id="3" name="Rectangle 2"/>
          <p:cNvSpPr/>
          <p:nvPr/>
        </p:nvSpPr>
        <p:spPr>
          <a:xfrm>
            <a:off x="5037139" y="2551450"/>
            <a:ext cx="3487081" cy="369332"/>
          </a:xfrm>
          <a:prstGeom prst="rect">
            <a:avLst/>
          </a:prstGeom>
        </p:spPr>
        <p:txBody>
          <a:bodyPr wrap="square">
            <a:spAutoFit/>
          </a:bodyPr>
          <a:lstStyle/>
          <a:p>
            <a:r>
              <a:rPr lang="ar-AE" b="1" dirty="0">
                <a:solidFill>
                  <a:srgbClr val="FF0000"/>
                </a:solidFill>
              </a:rPr>
              <a:t>كيف يمكن تحديد المناطق التي فيها قبول ؟</a:t>
            </a:r>
            <a:endParaRPr lang="en-US" b="1" dirty="0">
              <a:solidFill>
                <a:srgbClr val="FF0000"/>
              </a:solidFill>
            </a:endParaRPr>
          </a:p>
        </p:txBody>
      </p:sp>
      <p:sp>
        <p:nvSpPr>
          <p:cNvPr id="37" name="object 3"/>
          <p:cNvSpPr/>
          <p:nvPr/>
        </p:nvSpPr>
        <p:spPr>
          <a:xfrm>
            <a:off x="4856220" y="1473558"/>
            <a:ext cx="1068674" cy="1112422"/>
          </a:xfrm>
          <a:prstGeom prst="rect">
            <a:avLst/>
          </a:prstGeom>
          <a:blipFill>
            <a:blip r:embed="rId3" cstate="print"/>
            <a:stretch>
              <a:fillRect/>
            </a:stretch>
          </a:blipFill>
        </p:spPr>
        <p:txBody>
          <a:bodyPr wrap="square" lIns="0" tIns="0" rIns="0" bIns="0" rtlCol="0"/>
          <a:lstStyle/>
          <a:p>
            <a:endParaRPr/>
          </a:p>
        </p:txBody>
      </p:sp>
      <p:cxnSp>
        <p:nvCxnSpPr>
          <p:cNvPr id="38" name="Connecteur droit avec flèche 37"/>
          <p:cNvCxnSpPr/>
          <p:nvPr/>
        </p:nvCxnSpPr>
        <p:spPr>
          <a:xfrm flipH="1">
            <a:off x="7657289" y="3847331"/>
            <a:ext cx="5988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8587376" y="3623943"/>
            <a:ext cx="3443571" cy="461665"/>
          </a:xfrm>
          <a:prstGeom prst="rect">
            <a:avLst/>
          </a:prstGeom>
        </p:spPr>
        <p:txBody>
          <a:bodyPr wrap="none">
            <a:spAutoFit/>
          </a:bodyPr>
          <a:lstStyle/>
          <a:p>
            <a:r>
              <a:rPr lang="en-US" sz="2400" dirty="0" err="1"/>
              <a:t>الردود</a:t>
            </a:r>
            <a:r>
              <a:rPr lang="en-US" sz="2400" dirty="0"/>
              <a:t> </a:t>
            </a:r>
            <a:r>
              <a:rPr lang="en-US" sz="2400" dirty="0" err="1"/>
              <a:t>والتعليقات</a:t>
            </a:r>
            <a:r>
              <a:rPr lang="en-US" sz="2400" dirty="0"/>
              <a:t> </a:t>
            </a:r>
            <a:r>
              <a:rPr lang="en-US" sz="2400" dirty="0" err="1"/>
              <a:t>على</a:t>
            </a:r>
            <a:r>
              <a:rPr lang="en-US" sz="2400" dirty="0"/>
              <a:t> </a:t>
            </a:r>
            <a:r>
              <a:rPr lang="en-US" sz="2400" dirty="0" err="1"/>
              <a:t>المنشورات</a:t>
            </a:r>
            <a:endParaRPr lang="en-US" sz="2400" dirty="0"/>
          </a:p>
        </p:txBody>
      </p:sp>
      <p:pic>
        <p:nvPicPr>
          <p:cNvPr id="40" name="Imag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2640" y="4036427"/>
            <a:ext cx="1505982" cy="565920"/>
          </a:xfrm>
          <a:prstGeom prst="rect">
            <a:avLst/>
          </a:prstGeom>
        </p:spPr>
      </p:pic>
      <p:sp>
        <p:nvSpPr>
          <p:cNvPr id="41" name="Rectangle 40"/>
          <p:cNvSpPr/>
          <p:nvPr/>
        </p:nvSpPr>
        <p:spPr>
          <a:xfrm>
            <a:off x="1625240" y="2278687"/>
            <a:ext cx="2593012" cy="879518"/>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873" tIns="65437" rIns="130873" bIns="65437" numCol="1" spcCol="0" rtlCol="0" fromWordArt="0" anchor="ctr" anchorCtr="0" forceAA="0" compatLnSpc="1">
            <a:prstTxWarp prst="textNoShape">
              <a:avLst/>
            </a:prstTxWarp>
            <a:noAutofit/>
          </a:bodyPr>
          <a:lstStyle/>
          <a:p>
            <a:pPr algn="ctr"/>
            <a:endParaRPr lang="en-US" sz="2337"/>
          </a:p>
        </p:txBody>
      </p:sp>
      <p:sp>
        <p:nvSpPr>
          <p:cNvPr id="42" name="Ellipse 41"/>
          <p:cNvSpPr/>
          <p:nvPr/>
        </p:nvSpPr>
        <p:spPr>
          <a:xfrm>
            <a:off x="1002270" y="2262166"/>
            <a:ext cx="898936" cy="912562"/>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5437" rIns="0" bIns="65437" numCol="1" spcCol="0" rtlCol="0" fromWordArt="0" anchor="ctr" anchorCtr="0" forceAA="0" compatLnSpc="1">
            <a:prstTxWarp prst="textNoShape">
              <a:avLst/>
            </a:prstTxWarp>
            <a:noAutofit/>
          </a:bodyPr>
          <a:lstStyle/>
          <a:p>
            <a:pPr algn="ctr"/>
            <a:r>
              <a:rPr lang="ar-AE" sz="1600" dirty="0">
                <a:latin typeface="Arial" panose="020B0604020202020204" pitchFamily="34" charset="0"/>
              </a:rPr>
              <a:t>تحليلات وصفية</a:t>
            </a:r>
            <a:endParaRPr lang="en-US" sz="1600" dirty="0">
              <a:latin typeface="Arial" panose="020B0604020202020204" pitchFamily="34" charset="0"/>
              <a:cs typeface="Arial" panose="020B0604020202020204" pitchFamily="34" charset="0"/>
            </a:endParaRPr>
          </a:p>
        </p:txBody>
      </p:sp>
      <p:sp>
        <p:nvSpPr>
          <p:cNvPr id="43" name="Ellipse 42"/>
          <p:cNvSpPr/>
          <p:nvPr/>
        </p:nvSpPr>
        <p:spPr>
          <a:xfrm>
            <a:off x="829119" y="2082945"/>
            <a:ext cx="1253896" cy="12519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873" tIns="65437" rIns="130873" bIns="65437" numCol="1" spcCol="0" rtlCol="0" fromWordArt="0" anchor="ctr" anchorCtr="0" forceAA="0" compatLnSpc="1">
            <a:prstTxWarp prst="textNoShape">
              <a:avLst/>
            </a:prstTxWarp>
            <a:noAutofit/>
          </a:bodyPr>
          <a:lstStyle/>
          <a:p>
            <a:pPr algn="ctr"/>
            <a:endParaRPr lang="en-US" sz="2337"/>
          </a:p>
        </p:txBody>
      </p:sp>
      <p:sp>
        <p:nvSpPr>
          <p:cNvPr id="44" name="Pentagone 43"/>
          <p:cNvSpPr/>
          <p:nvPr/>
        </p:nvSpPr>
        <p:spPr>
          <a:xfrm>
            <a:off x="1825568" y="2473414"/>
            <a:ext cx="2088457" cy="449233"/>
          </a:xfrm>
          <a:prstGeom prst="homePlate">
            <a:avLst>
              <a:gd name="adj" fmla="val 31500"/>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5437" rIns="0" bIns="65437" numCol="1" spcCol="0" rtlCol="0" fromWordArt="0" anchor="ctr" anchorCtr="0" forceAA="0" compatLnSpc="1">
            <a:prstTxWarp prst="textNoShape">
              <a:avLst/>
            </a:prstTxWarp>
            <a:noAutofit/>
          </a:bodyPr>
          <a:lstStyle/>
          <a:p>
            <a:pPr algn="ctr"/>
            <a:r>
              <a:rPr lang="ar-AE" sz="1400" dirty="0">
                <a:latin typeface="Arial" panose="020B0604020202020204" pitchFamily="34" charset="0"/>
              </a:rPr>
              <a:t>خصائص المناطق</a:t>
            </a:r>
            <a:endParaRPr lang="en-US" sz="1400" dirty="0">
              <a:latin typeface="Arial" panose="020B0604020202020204" pitchFamily="34" charset="0"/>
              <a:cs typeface="Arial" panose="020B0604020202020204" pitchFamily="34" charset="0"/>
            </a:endParaRPr>
          </a:p>
        </p:txBody>
      </p:sp>
      <p:sp>
        <p:nvSpPr>
          <p:cNvPr id="45" name="Rectangle 44"/>
          <p:cNvSpPr/>
          <p:nvPr/>
        </p:nvSpPr>
        <p:spPr>
          <a:xfrm>
            <a:off x="1618754" y="3529622"/>
            <a:ext cx="2593012" cy="879518"/>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873" tIns="65437" rIns="130873" bIns="65437" numCol="1" spcCol="0" rtlCol="0" fromWordArt="0" anchor="ctr" anchorCtr="0" forceAA="0" compatLnSpc="1">
            <a:prstTxWarp prst="textNoShape">
              <a:avLst/>
            </a:prstTxWarp>
            <a:noAutofit/>
          </a:bodyPr>
          <a:lstStyle/>
          <a:p>
            <a:pPr algn="ctr"/>
            <a:endParaRPr lang="en-US" sz="2337"/>
          </a:p>
        </p:txBody>
      </p:sp>
      <p:sp>
        <p:nvSpPr>
          <p:cNvPr id="46" name="Ellipse 45"/>
          <p:cNvSpPr/>
          <p:nvPr/>
        </p:nvSpPr>
        <p:spPr>
          <a:xfrm>
            <a:off x="996449" y="3513101"/>
            <a:ext cx="898936" cy="912562"/>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5437" rIns="0" bIns="65437" numCol="1" spcCol="0" rtlCol="0" fromWordArt="0" anchor="ctr" anchorCtr="0" forceAA="0" compatLnSpc="1">
            <a:prstTxWarp prst="textNoShape">
              <a:avLst/>
            </a:prstTxWarp>
            <a:noAutofit/>
          </a:bodyPr>
          <a:lstStyle/>
          <a:p>
            <a:pPr algn="ctr"/>
            <a:r>
              <a:rPr lang="ar-AE" sz="1600" dirty="0">
                <a:latin typeface="Arial" panose="020B0604020202020204" pitchFamily="34" charset="0"/>
              </a:rPr>
              <a:t>التحليلات </a:t>
            </a:r>
            <a:r>
              <a:rPr lang="ar-AE" sz="1600" dirty="0" err="1">
                <a:latin typeface="Arial" panose="020B0604020202020204" pitchFamily="34" charset="0"/>
              </a:rPr>
              <a:t>التنبؤية</a:t>
            </a:r>
            <a:endParaRPr lang="en-US" sz="1600" dirty="0">
              <a:latin typeface="Arial" panose="020B0604020202020204" pitchFamily="34" charset="0"/>
              <a:cs typeface="Arial" panose="020B0604020202020204" pitchFamily="34" charset="0"/>
            </a:endParaRPr>
          </a:p>
        </p:txBody>
      </p:sp>
      <p:sp>
        <p:nvSpPr>
          <p:cNvPr id="47" name="Ellipse 46"/>
          <p:cNvSpPr/>
          <p:nvPr/>
        </p:nvSpPr>
        <p:spPr>
          <a:xfrm>
            <a:off x="822633" y="3333880"/>
            <a:ext cx="1253896" cy="12519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873" tIns="65437" rIns="130873" bIns="65437" numCol="1" spcCol="0" rtlCol="0" fromWordArt="0" anchor="ctr" anchorCtr="0" forceAA="0" compatLnSpc="1">
            <a:prstTxWarp prst="textNoShape">
              <a:avLst/>
            </a:prstTxWarp>
            <a:noAutofit/>
          </a:bodyPr>
          <a:lstStyle/>
          <a:p>
            <a:pPr algn="ctr"/>
            <a:endParaRPr lang="en-US" sz="2337"/>
          </a:p>
        </p:txBody>
      </p:sp>
      <p:sp>
        <p:nvSpPr>
          <p:cNvPr id="48" name="Pentagone 47"/>
          <p:cNvSpPr/>
          <p:nvPr/>
        </p:nvSpPr>
        <p:spPr>
          <a:xfrm>
            <a:off x="1819083" y="3724350"/>
            <a:ext cx="2088457" cy="449233"/>
          </a:xfrm>
          <a:prstGeom prst="homePlate">
            <a:avLst>
              <a:gd name="adj" fmla="val 31500"/>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5437" rIns="0" bIns="65437" numCol="1" spcCol="0" rtlCol="0" fromWordArt="0" anchor="ctr" anchorCtr="0" forceAA="0" compatLnSpc="1">
            <a:prstTxWarp prst="textNoShape">
              <a:avLst/>
            </a:prstTxWarp>
            <a:noAutofit/>
          </a:bodyPr>
          <a:lstStyle/>
          <a:p>
            <a:pPr algn="ctr"/>
            <a:r>
              <a:rPr lang="ar-AE" sz="1400" dirty="0">
                <a:latin typeface="Arial" panose="020B0604020202020204" pitchFamily="34" charset="0"/>
              </a:rPr>
              <a:t>ماذا قد يحدث؟</a:t>
            </a:r>
            <a:endParaRPr lang="en-US" sz="1400" dirty="0">
              <a:latin typeface="Arial" panose="020B0604020202020204" pitchFamily="34" charset="0"/>
              <a:cs typeface="Arial" panose="020B0604020202020204" pitchFamily="34" charset="0"/>
            </a:endParaRPr>
          </a:p>
        </p:txBody>
      </p:sp>
      <p:sp>
        <p:nvSpPr>
          <p:cNvPr id="52" name="Rectangle 51"/>
          <p:cNvSpPr/>
          <p:nvPr/>
        </p:nvSpPr>
        <p:spPr>
          <a:xfrm>
            <a:off x="1618754" y="4814613"/>
            <a:ext cx="2593012" cy="879518"/>
          </a:xfrm>
          <a:prstGeom prst="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873" tIns="65437" rIns="130873" bIns="65437" numCol="1" spcCol="0" rtlCol="0" fromWordArt="0" anchor="ctr" anchorCtr="0" forceAA="0" compatLnSpc="1">
            <a:prstTxWarp prst="textNoShape">
              <a:avLst/>
            </a:prstTxWarp>
            <a:noAutofit/>
          </a:bodyPr>
          <a:lstStyle/>
          <a:p>
            <a:pPr algn="ctr"/>
            <a:endParaRPr lang="en-US" sz="2337"/>
          </a:p>
        </p:txBody>
      </p:sp>
      <p:sp>
        <p:nvSpPr>
          <p:cNvPr id="53" name="Ellipse 52"/>
          <p:cNvSpPr/>
          <p:nvPr/>
        </p:nvSpPr>
        <p:spPr>
          <a:xfrm>
            <a:off x="957813" y="4781571"/>
            <a:ext cx="961253" cy="912562"/>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5437" rIns="0" bIns="65437" numCol="1" spcCol="0" rtlCol="0" fromWordArt="0" anchor="ctr" anchorCtr="0" forceAA="0" compatLnSpc="1">
            <a:prstTxWarp prst="textNoShape">
              <a:avLst/>
            </a:prstTxWarp>
            <a:noAutofit/>
          </a:bodyPr>
          <a:lstStyle/>
          <a:p>
            <a:pPr algn="ctr"/>
            <a:r>
              <a:rPr lang="ar-AE" sz="1600" dirty="0">
                <a:latin typeface="Arial" panose="020B0604020202020204" pitchFamily="34" charset="0"/>
              </a:rPr>
              <a:t>التحليلات الوقائية</a:t>
            </a:r>
            <a:endParaRPr lang="en-US" sz="1600" dirty="0">
              <a:latin typeface="Arial" panose="020B0604020202020204" pitchFamily="34" charset="0"/>
              <a:cs typeface="Arial" panose="020B0604020202020204" pitchFamily="34" charset="0"/>
            </a:endParaRPr>
          </a:p>
        </p:txBody>
      </p:sp>
      <p:sp>
        <p:nvSpPr>
          <p:cNvPr id="54" name="Ellipse 53"/>
          <p:cNvSpPr/>
          <p:nvPr/>
        </p:nvSpPr>
        <p:spPr>
          <a:xfrm>
            <a:off x="812616" y="4602347"/>
            <a:ext cx="1253896" cy="125194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0873" tIns="65437" rIns="130873" bIns="65437" numCol="1" spcCol="0" rtlCol="0" fromWordArt="0" anchor="ctr" anchorCtr="0" forceAA="0" compatLnSpc="1">
            <a:prstTxWarp prst="textNoShape">
              <a:avLst/>
            </a:prstTxWarp>
            <a:noAutofit/>
          </a:bodyPr>
          <a:lstStyle/>
          <a:p>
            <a:pPr algn="ctr"/>
            <a:endParaRPr lang="en-US" sz="2337"/>
          </a:p>
        </p:txBody>
      </p:sp>
      <p:sp>
        <p:nvSpPr>
          <p:cNvPr id="55" name="Pentagone 54"/>
          <p:cNvSpPr/>
          <p:nvPr/>
        </p:nvSpPr>
        <p:spPr>
          <a:xfrm>
            <a:off x="1809066" y="4992817"/>
            <a:ext cx="2088457" cy="449233"/>
          </a:xfrm>
          <a:prstGeom prst="homePlate">
            <a:avLst>
              <a:gd name="adj" fmla="val 31500"/>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5437" rIns="0" bIns="65437" numCol="1" spcCol="0" rtlCol="0" fromWordArt="0" anchor="ctr" anchorCtr="0" forceAA="0" compatLnSpc="1">
            <a:prstTxWarp prst="textNoShape">
              <a:avLst/>
            </a:prstTxWarp>
            <a:noAutofit/>
          </a:bodyPr>
          <a:lstStyle/>
          <a:p>
            <a:pPr algn="ctr"/>
            <a:r>
              <a:rPr lang="ar-AE" sz="1400" dirty="0">
                <a:latin typeface="Arial" panose="020B0604020202020204" pitchFamily="34" charset="0"/>
              </a:rPr>
              <a:t>ماذا علينا ان نفعل؟</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084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500"/>
                                        <p:tgtEl>
                                          <p:spTgt spid="5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37" grpId="0" animBg="1"/>
      <p:bldP spid="39" grpId="0"/>
      <p:bldP spid="41" grpId="0" animBg="1"/>
      <p:bldP spid="42" grpId="0" animBg="1"/>
      <p:bldP spid="43" grpId="0" animBg="1"/>
      <p:bldP spid="44" grpId="0" animBg="1"/>
      <p:bldP spid="45" grpId="0" animBg="1"/>
      <p:bldP spid="46" grpId="0" animBg="1"/>
      <p:bldP spid="47" grpId="0" animBg="1"/>
      <p:bldP spid="48" grpId="0" animBg="1"/>
      <p:bldP spid="52" grpId="0" animBg="1"/>
      <p:bldP spid="53" grpId="0" animBg="1"/>
      <p:bldP spid="54" grpId="0" animBg="1"/>
      <p:bldP spid="55"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8F14F-35EE-B992-90FB-A2466E6C1AB6}"/>
              </a:ext>
            </a:extLst>
          </p:cNvPr>
          <p:cNvSpPr>
            <a:spLocks noGrp="1"/>
          </p:cNvSpPr>
          <p:nvPr>
            <p:ph type="title"/>
          </p:nvPr>
        </p:nvSpPr>
        <p:spPr/>
        <p:txBody>
          <a:bodyPr/>
          <a:lstStyle/>
          <a:p>
            <a:r>
              <a:rPr lang="fr-FR" sz="3600" dirty="0">
                <a:latin typeface="Arial" panose="020B0604020202020204" pitchFamily="34" charset="0"/>
                <a:cs typeface="Arial" panose="020B0604020202020204" pitchFamily="34" charset="0"/>
              </a:rPr>
              <a:t>Data </a:t>
            </a:r>
            <a:r>
              <a:rPr lang="fr-FR" sz="3600" dirty="0" err="1">
                <a:latin typeface="Arial" panose="020B0604020202020204" pitchFamily="34" charset="0"/>
                <a:cs typeface="Arial" panose="020B0604020202020204" pitchFamily="34" charset="0"/>
              </a:rPr>
              <a:t>splitting</a:t>
            </a:r>
            <a:endParaRPr lang="fr-DZ" dirty="0"/>
          </a:p>
        </p:txBody>
      </p:sp>
      <p:sp>
        <p:nvSpPr>
          <p:cNvPr id="3" name="Content Placeholder 2">
            <a:extLst>
              <a:ext uri="{FF2B5EF4-FFF2-40B4-BE49-F238E27FC236}">
                <a16:creationId xmlns:a16="http://schemas.microsoft.com/office/drawing/2014/main" id="{B9A9A3FC-4F6C-02A6-FDA8-4A25A75E3AC2}"/>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AF16F5DA-998C-9FB7-00BE-2F41C7645DE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56FE4E4D-5AE1-4662-D757-A87C0F970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326677"/>
            <a:ext cx="9556595" cy="5181288"/>
          </a:xfrm>
          <a:prstGeom prst="rect">
            <a:avLst/>
          </a:prstGeom>
        </p:spPr>
      </p:pic>
      <p:sp>
        <p:nvSpPr>
          <p:cNvPr id="7" name="TextBox 6">
            <a:extLst>
              <a:ext uri="{FF2B5EF4-FFF2-40B4-BE49-F238E27FC236}">
                <a16:creationId xmlns:a16="http://schemas.microsoft.com/office/drawing/2014/main" id="{96B93521-ECE6-1D01-9609-04EAB17FAF9E}"/>
              </a:ext>
            </a:extLst>
          </p:cNvPr>
          <p:cNvSpPr txBox="1"/>
          <p:nvPr/>
        </p:nvSpPr>
        <p:spPr>
          <a:xfrm>
            <a:off x="9747095" y="2787936"/>
            <a:ext cx="24449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fit(</a:t>
            </a:r>
            <a:r>
              <a:rPr kumimoji="0" lang="en-US" sz="18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x_train</a:t>
            </a:r>
            <a:r>
              <a:rPr kumimoji="0" lang="en-US" sz="18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y-train)</a:t>
            </a:r>
          </a:p>
        </p:txBody>
      </p:sp>
      <p:sp>
        <p:nvSpPr>
          <p:cNvPr id="8" name="TextBox 7">
            <a:extLst>
              <a:ext uri="{FF2B5EF4-FFF2-40B4-BE49-F238E27FC236}">
                <a16:creationId xmlns:a16="http://schemas.microsoft.com/office/drawing/2014/main" id="{E8DE3310-FF0B-651D-AD04-8B90E4A9C8EB}"/>
              </a:ext>
            </a:extLst>
          </p:cNvPr>
          <p:cNvSpPr txBox="1"/>
          <p:nvPr/>
        </p:nvSpPr>
        <p:spPr>
          <a:xfrm>
            <a:off x="9975696" y="5321211"/>
            <a:ext cx="1888800" cy="369332"/>
          </a:xfrm>
          <a:prstGeom prst="rect">
            <a:avLst/>
          </a:prstGeom>
          <a:noFill/>
        </p:spPr>
        <p:txBody>
          <a:bodyPr wrap="square">
            <a:spAutoFit/>
          </a:bodyPr>
          <a:lstStyle>
            <a:defPPr>
              <a:defRPr lang="fr-DZ"/>
            </a:defPPr>
            <a:lvl1pPr>
              <a:defRPr b="1">
                <a:solidFill>
                  <a:srgbClr val="FF0000"/>
                </a:solidFill>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predict(</a:t>
            </a:r>
            <a:r>
              <a:rPr kumimoji="0" lang="en-US" sz="18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x_test</a:t>
            </a:r>
            <a:r>
              <a:rPr kumimoji="0" lang="en-US" sz="18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endParaRPr kumimoji="0" lang="fr-DZ" sz="18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3411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7305-06E9-F79D-4445-E18D42896E3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Fit and predict</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87E3EF8-E290-9994-3720-3504EAB0B7C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4F615C47-0BA6-B3AE-36DD-10AD8C86839A}"/>
              </a:ext>
            </a:extLst>
          </p:cNvPr>
          <p:cNvSpPr txBox="1"/>
          <p:nvPr/>
        </p:nvSpPr>
        <p:spPr>
          <a:xfrm>
            <a:off x="419528" y="2116370"/>
            <a:ext cx="11077379" cy="2308324"/>
          </a:xfrm>
          <a:prstGeom prst="rect">
            <a:avLst/>
          </a:prstGeom>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All models (Classification and regression) implement at least </a:t>
            </a: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two functions</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fit(x, y) </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Fit the model to the given dataset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predict(x)</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Predict the y values associated with the x values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Transformers</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(Scaling, </a:t>
            </a:r>
            <a:r>
              <a:rPr kumimoji="0" lang="en-US" sz="2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etc</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implement at least two functions: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fit(x) - Fit the transforms to an initial dataset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transform(x)</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Transform the given data based on the initial fitted data</a:t>
            </a:r>
          </a:p>
        </p:txBody>
      </p:sp>
    </p:spTree>
    <p:extLst>
      <p:ext uri="{BB962C8B-B14F-4D97-AF65-F5344CB8AC3E}">
        <p14:creationId xmlns:p14="http://schemas.microsoft.com/office/powerpoint/2010/main" val="30168272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86B72-3F5F-964C-9B7E-8B2F98C8EF1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The different types of classifiers</a:t>
            </a:r>
            <a:endParaRPr lang="fr-FR"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49F35BF-B296-F7FD-6CDB-A8F8D2AB9F1A}"/>
              </a:ext>
            </a:extLst>
          </p:cNvPr>
          <p:cNvSpPr>
            <a:spLocks noGrp="1"/>
          </p:cNvSpPr>
          <p:nvPr>
            <p:ph idx="1"/>
          </p:nvPr>
        </p:nvSpPr>
        <p:spPr>
          <a:xfrm>
            <a:off x="609600" y="1388282"/>
            <a:ext cx="10162784" cy="5058078"/>
          </a:xfrm>
        </p:spPr>
        <p:txBody>
          <a:bodyPr>
            <a:normAutofit/>
          </a:bodyPr>
          <a:lstStyle/>
          <a:p>
            <a:pPr marL="571500" indent="-571500" algn="l">
              <a:buFont typeface="Wingdings" panose="05000000000000000000" pitchFamily="2" charset="2"/>
              <a:buChar char="q"/>
            </a:pPr>
            <a:r>
              <a:rPr lang="en-US" sz="3200" b="0" i="0" dirty="0">
                <a:solidFill>
                  <a:srgbClr val="202124"/>
                </a:solidFill>
                <a:effectLst/>
                <a:latin typeface="Arial" panose="020B0604020202020204" pitchFamily="34" charset="0"/>
                <a:cs typeface="Arial" panose="020B0604020202020204" pitchFamily="34" charset="0"/>
              </a:rPr>
              <a:t>Naive Bayes.</a:t>
            </a:r>
          </a:p>
          <a:p>
            <a:pPr marL="571500" indent="-571500" algn="l">
              <a:buFont typeface="Wingdings" panose="05000000000000000000" pitchFamily="2" charset="2"/>
              <a:buChar char="q"/>
            </a:pPr>
            <a:r>
              <a:rPr lang="en-US" sz="3200" b="0" i="0" dirty="0">
                <a:solidFill>
                  <a:srgbClr val="202124"/>
                </a:solidFill>
                <a:effectLst/>
                <a:latin typeface="Arial" panose="020B0604020202020204" pitchFamily="34" charset="0"/>
                <a:cs typeface="Arial" panose="020B0604020202020204" pitchFamily="34" charset="0"/>
              </a:rPr>
              <a:t>Decision Tree.</a:t>
            </a:r>
          </a:p>
          <a:p>
            <a:pPr marL="571500" indent="-571500" algn="l">
              <a:buFont typeface="Wingdings" panose="05000000000000000000" pitchFamily="2" charset="2"/>
              <a:buChar char="q"/>
            </a:pPr>
            <a:r>
              <a:rPr lang="en-US" sz="3200" b="0" i="0" dirty="0">
                <a:solidFill>
                  <a:srgbClr val="202124"/>
                </a:solidFill>
                <a:effectLst/>
                <a:latin typeface="Arial" panose="020B0604020202020204" pitchFamily="34" charset="0"/>
                <a:cs typeface="Arial" panose="020B0604020202020204" pitchFamily="34" charset="0"/>
              </a:rPr>
              <a:t>Logistic Regression.</a:t>
            </a:r>
          </a:p>
          <a:p>
            <a:pPr marL="571500" indent="-571500" algn="l">
              <a:buFont typeface="Wingdings" panose="05000000000000000000" pitchFamily="2" charset="2"/>
              <a:buChar char="q"/>
            </a:pPr>
            <a:r>
              <a:rPr lang="en-US" sz="3200" b="0" i="0" dirty="0">
                <a:solidFill>
                  <a:srgbClr val="202124"/>
                </a:solidFill>
                <a:effectLst/>
                <a:latin typeface="Arial" panose="020B0604020202020204" pitchFamily="34" charset="0"/>
                <a:cs typeface="Arial" panose="020B0604020202020204" pitchFamily="34" charset="0"/>
              </a:rPr>
              <a:t>K-Nearest Neighbor.</a:t>
            </a:r>
          </a:p>
          <a:p>
            <a:pPr marL="571500" indent="-571500" algn="l">
              <a:buFont typeface="Wingdings" panose="05000000000000000000" pitchFamily="2" charset="2"/>
              <a:buChar char="q"/>
            </a:pPr>
            <a:r>
              <a:rPr lang="en-US" sz="3200" b="0" i="0" dirty="0">
                <a:solidFill>
                  <a:srgbClr val="202124"/>
                </a:solidFill>
                <a:effectLst/>
                <a:latin typeface="Arial" panose="020B0604020202020204" pitchFamily="34" charset="0"/>
                <a:cs typeface="Arial" panose="020B0604020202020204" pitchFamily="34" charset="0"/>
              </a:rPr>
              <a:t>Artificial Neural Networks/Deep Learning.</a:t>
            </a:r>
          </a:p>
          <a:p>
            <a:pPr marL="571500" indent="-571500" algn="l">
              <a:buFont typeface="Wingdings" panose="05000000000000000000" pitchFamily="2" charset="2"/>
              <a:buChar char="q"/>
            </a:pPr>
            <a:r>
              <a:rPr lang="en-US" sz="3200" b="0" i="0" dirty="0">
                <a:solidFill>
                  <a:srgbClr val="202124"/>
                </a:solidFill>
                <a:effectLst/>
                <a:latin typeface="Arial" panose="020B0604020202020204" pitchFamily="34" charset="0"/>
                <a:cs typeface="Arial" panose="020B0604020202020204" pitchFamily="34" charset="0"/>
              </a:rPr>
              <a:t>Support Vector Machine.</a:t>
            </a:r>
          </a:p>
          <a:p>
            <a:pPr marL="571500" indent="-571500">
              <a:buFont typeface="Wingdings" panose="05000000000000000000" pitchFamily="2" charset="2"/>
              <a:buChar char="q"/>
            </a:pPr>
            <a:endParaRPr lang="fr-DZ" sz="3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084C48B-AB11-9104-7349-9FF5BACAA07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690582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43EC-8270-8B4B-0639-18FB333C4462}"/>
              </a:ext>
            </a:extLst>
          </p:cNvPr>
          <p:cNvSpPr>
            <a:spLocks noGrp="1"/>
          </p:cNvSpPr>
          <p:nvPr>
            <p:ph type="title"/>
          </p:nvPr>
        </p:nvSpPr>
        <p:spPr/>
        <p:txBody>
          <a:bodyPr/>
          <a:lstStyle/>
          <a:p>
            <a:r>
              <a:rPr lang="en-US" dirty="0"/>
              <a:t>Scikit-learn</a:t>
            </a:r>
            <a:endParaRPr lang="fr-DZ" dirty="0"/>
          </a:p>
        </p:txBody>
      </p:sp>
      <p:sp>
        <p:nvSpPr>
          <p:cNvPr id="4" name="Slide Number Placeholder 3">
            <a:extLst>
              <a:ext uri="{FF2B5EF4-FFF2-40B4-BE49-F238E27FC236}">
                <a16:creationId xmlns:a16="http://schemas.microsoft.com/office/drawing/2014/main" id="{64071DEE-A657-7DBC-D6EA-B13C6E81AE8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Content Placeholder 1">
            <a:extLst>
              <a:ext uri="{FF2B5EF4-FFF2-40B4-BE49-F238E27FC236}">
                <a16:creationId xmlns:a16="http://schemas.microsoft.com/office/drawing/2014/main" id="{DA695592-E3A4-263B-A793-385884563972}"/>
              </a:ext>
            </a:extLst>
          </p:cNvPr>
          <p:cNvSpPr>
            <a:spLocks noGrp="1"/>
          </p:cNvSpPr>
          <p:nvPr>
            <p:ph idx="1"/>
          </p:nvPr>
        </p:nvSpPr>
        <p:spPr>
          <a:xfrm>
            <a:off x="380999" y="1719071"/>
            <a:ext cx="8407893" cy="4407408"/>
          </a:xfrm>
        </p:spPr>
        <p:txBody>
          <a:bodyPr>
            <a:normAutofit/>
          </a:bodyPr>
          <a:lstStyle/>
          <a:p>
            <a:r>
              <a:rPr lang="en-US" sz="2800" b="1" dirty="0">
                <a:latin typeface="Arial" panose="020B0604020202020204" pitchFamily="34" charset="0"/>
                <a:cs typeface="Arial" panose="020B0604020202020204" pitchFamily="34" charset="0"/>
              </a:rPr>
              <a:t>Example of Classification</a:t>
            </a:r>
          </a:p>
        </p:txBody>
      </p:sp>
      <p:pic>
        <p:nvPicPr>
          <p:cNvPr id="6" name="Picture 5" descr="Screen Shot 2013-11-03 at 11.26.03 AM.png">
            <a:extLst>
              <a:ext uri="{FF2B5EF4-FFF2-40B4-BE49-F238E27FC236}">
                <a16:creationId xmlns:a16="http://schemas.microsoft.com/office/drawing/2014/main" id="{A926EA3A-B616-2141-53FE-1D9EF1755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631033"/>
            <a:ext cx="6060870" cy="2583483"/>
          </a:xfrm>
          <a:prstGeom prst="rect">
            <a:avLst/>
          </a:prstGeom>
        </p:spPr>
      </p:pic>
      <p:pic>
        <p:nvPicPr>
          <p:cNvPr id="8" name="Picture 7">
            <a:extLst>
              <a:ext uri="{FF2B5EF4-FFF2-40B4-BE49-F238E27FC236}">
                <a16:creationId xmlns:a16="http://schemas.microsoft.com/office/drawing/2014/main" id="{7BE99D58-D07E-5CFA-1D40-16CE0D209E23}"/>
              </a:ext>
            </a:extLst>
          </p:cNvPr>
          <p:cNvPicPr>
            <a:picLocks noChangeAspect="1"/>
          </p:cNvPicPr>
          <p:nvPr/>
        </p:nvPicPr>
        <p:blipFill>
          <a:blip r:embed="rId3"/>
          <a:stretch>
            <a:fillRect/>
          </a:stretch>
        </p:blipFill>
        <p:spPr>
          <a:xfrm>
            <a:off x="6669396" y="2638213"/>
            <a:ext cx="5448277" cy="2491348"/>
          </a:xfrm>
          <a:prstGeom prst="rect">
            <a:avLst/>
          </a:prstGeom>
        </p:spPr>
      </p:pic>
      <p:sp>
        <p:nvSpPr>
          <p:cNvPr id="9" name="Arrow: Curved Down 8">
            <a:extLst>
              <a:ext uri="{FF2B5EF4-FFF2-40B4-BE49-F238E27FC236}">
                <a16:creationId xmlns:a16="http://schemas.microsoft.com/office/drawing/2014/main" id="{2846DD7E-AE09-6644-5382-40B769A79D59}"/>
              </a:ext>
            </a:extLst>
          </p:cNvPr>
          <p:cNvSpPr/>
          <p:nvPr/>
        </p:nvSpPr>
        <p:spPr>
          <a:xfrm>
            <a:off x="5638800" y="2068286"/>
            <a:ext cx="1349829" cy="562747"/>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DZ"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68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43EC-8270-8B4B-0639-18FB333C4462}"/>
              </a:ext>
            </a:extLst>
          </p:cNvPr>
          <p:cNvSpPr>
            <a:spLocks noGrp="1"/>
          </p:cNvSpPr>
          <p:nvPr>
            <p:ph type="title"/>
          </p:nvPr>
        </p:nvSpPr>
        <p:spPr/>
        <p:txBody>
          <a:bodyPr/>
          <a:lstStyle/>
          <a:p>
            <a:r>
              <a:rPr lang="en-US" dirty="0"/>
              <a:t>Scikit-learn</a:t>
            </a:r>
            <a:endParaRPr lang="fr-DZ" dirty="0"/>
          </a:p>
        </p:txBody>
      </p:sp>
      <p:sp>
        <p:nvSpPr>
          <p:cNvPr id="4" name="Slide Number Placeholder 3">
            <a:extLst>
              <a:ext uri="{FF2B5EF4-FFF2-40B4-BE49-F238E27FC236}">
                <a16:creationId xmlns:a16="http://schemas.microsoft.com/office/drawing/2014/main" id="{64071DEE-A657-7DBC-D6EA-B13C6E81AE8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Content Placeholder 1">
            <a:extLst>
              <a:ext uri="{FF2B5EF4-FFF2-40B4-BE49-F238E27FC236}">
                <a16:creationId xmlns:a16="http://schemas.microsoft.com/office/drawing/2014/main" id="{DA695592-E3A4-263B-A793-385884563972}"/>
              </a:ext>
            </a:extLst>
          </p:cNvPr>
          <p:cNvSpPr>
            <a:spLocks noGrp="1"/>
          </p:cNvSpPr>
          <p:nvPr>
            <p:ph idx="1"/>
          </p:nvPr>
        </p:nvSpPr>
        <p:spPr>
          <a:xfrm>
            <a:off x="380999" y="1719071"/>
            <a:ext cx="8407893" cy="4407408"/>
          </a:xfrm>
        </p:spPr>
        <p:txBody>
          <a:bodyPr>
            <a:normAutofit/>
          </a:bodyPr>
          <a:lstStyle/>
          <a:p>
            <a:r>
              <a:rPr lang="en-US" sz="2800" b="1" dirty="0">
                <a:latin typeface="Arial" panose="020B0604020202020204" pitchFamily="34" charset="0"/>
                <a:cs typeface="Arial" panose="020B0604020202020204" pitchFamily="34" charset="0"/>
              </a:rPr>
              <a:t>Example of Classification</a:t>
            </a:r>
          </a:p>
        </p:txBody>
      </p:sp>
      <p:pic>
        <p:nvPicPr>
          <p:cNvPr id="6" name="Picture 5" descr="Screen Shot 2013-11-03 at 11.26.03 AM.png">
            <a:extLst>
              <a:ext uri="{FF2B5EF4-FFF2-40B4-BE49-F238E27FC236}">
                <a16:creationId xmlns:a16="http://schemas.microsoft.com/office/drawing/2014/main" id="{A926EA3A-B616-2141-53FE-1D9EF1755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876550"/>
            <a:ext cx="6881557" cy="2933306"/>
          </a:xfrm>
          <a:prstGeom prst="rect">
            <a:avLst/>
          </a:prstGeom>
        </p:spPr>
      </p:pic>
      <p:pic>
        <p:nvPicPr>
          <p:cNvPr id="7" name="Picture 6">
            <a:extLst>
              <a:ext uri="{FF2B5EF4-FFF2-40B4-BE49-F238E27FC236}">
                <a16:creationId xmlns:a16="http://schemas.microsoft.com/office/drawing/2014/main" id="{8C691841-FFB9-764B-6E5D-218D92A30428}"/>
              </a:ext>
            </a:extLst>
          </p:cNvPr>
          <p:cNvPicPr>
            <a:picLocks noChangeAspect="1"/>
          </p:cNvPicPr>
          <p:nvPr/>
        </p:nvPicPr>
        <p:blipFill>
          <a:blip r:embed="rId3"/>
          <a:stretch>
            <a:fillRect/>
          </a:stretch>
        </p:blipFill>
        <p:spPr>
          <a:xfrm>
            <a:off x="7762875" y="1500735"/>
            <a:ext cx="4324350" cy="2345410"/>
          </a:xfrm>
          <a:prstGeom prst="rect">
            <a:avLst/>
          </a:prstGeom>
        </p:spPr>
      </p:pic>
      <p:cxnSp>
        <p:nvCxnSpPr>
          <p:cNvPr id="11" name="Straight Arrow Connector 10">
            <a:extLst>
              <a:ext uri="{FF2B5EF4-FFF2-40B4-BE49-F238E27FC236}">
                <a16:creationId xmlns:a16="http://schemas.microsoft.com/office/drawing/2014/main" id="{9B7737FD-F501-B56F-407E-ABD4A5A8A286}"/>
              </a:ext>
            </a:extLst>
          </p:cNvPr>
          <p:cNvCxnSpPr/>
          <p:nvPr/>
        </p:nvCxnSpPr>
        <p:spPr>
          <a:xfrm flipH="1">
            <a:off x="4429126" y="2390775"/>
            <a:ext cx="6324599" cy="22383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7D9B277-C7EF-F5B3-42A4-6AF2FFBACFF1}"/>
              </a:ext>
            </a:extLst>
          </p:cNvPr>
          <p:cNvCxnSpPr>
            <a:cxnSpLocks/>
          </p:cNvCxnSpPr>
          <p:nvPr/>
        </p:nvCxnSpPr>
        <p:spPr>
          <a:xfrm flipH="1">
            <a:off x="6305550" y="2543175"/>
            <a:ext cx="5505451" cy="20859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0CC4274-3C3D-E626-5F60-DFAA0A90A84C}"/>
              </a:ext>
            </a:extLst>
          </p:cNvPr>
          <p:cNvCxnSpPr>
            <a:cxnSpLocks/>
          </p:cNvCxnSpPr>
          <p:nvPr/>
        </p:nvCxnSpPr>
        <p:spPr>
          <a:xfrm flipH="1">
            <a:off x="5638802" y="3562350"/>
            <a:ext cx="4957503" cy="19568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5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3C875-DE66-E6DF-E5AB-C3A26B24449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Cross validation</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AF1787E-B33B-6349-C5A8-EFEE15EEC7E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E59F81B3-4268-FA07-6D89-B980C7808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347" y="1513516"/>
            <a:ext cx="8831766" cy="4872996"/>
          </a:xfrm>
          <a:prstGeom prst="rect">
            <a:avLst/>
          </a:prstGeom>
        </p:spPr>
      </p:pic>
    </p:spTree>
    <p:extLst>
      <p:ext uri="{BB962C8B-B14F-4D97-AF65-F5344CB8AC3E}">
        <p14:creationId xmlns:p14="http://schemas.microsoft.com/office/powerpoint/2010/main" val="103263233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3C875-DE66-E6DF-E5AB-C3A26B24449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Cross validation</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AF1787E-B33B-6349-C5A8-EFEE15EEC7E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CDAE6D29-8697-97D8-9843-700835491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501" y="1493837"/>
            <a:ext cx="6272822" cy="4704616"/>
          </a:xfrm>
          <a:prstGeom prst="rect">
            <a:avLst/>
          </a:prstGeom>
        </p:spPr>
      </p:pic>
    </p:spTree>
    <p:extLst>
      <p:ext uri="{BB962C8B-B14F-4D97-AF65-F5344CB8AC3E}">
        <p14:creationId xmlns:p14="http://schemas.microsoft.com/office/powerpoint/2010/main" val="133711433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F921-7D16-C142-4F61-1E32814C81F7}"/>
              </a:ext>
            </a:extLst>
          </p:cNvPr>
          <p:cNvSpPr>
            <a:spLocks noGrp="1"/>
          </p:cNvSpPr>
          <p:nvPr>
            <p:ph type="title"/>
          </p:nvPr>
        </p:nvSpPr>
        <p:spPr>
          <a:xfrm>
            <a:off x="364273" y="2930739"/>
            <a:ext cx="10972800" cy="790787"/>
          </a:xfrm>
        </p:spPr>
        <p:txBody>
          <a:bodyPr>
            <a:normAutofit/>
          </a:bodyPr>
          <a:lstStyle/>
          <a:p>
            <a:r>
              <a:rPr lang="fr-FR" sz="4400" dirty="0">
                <a:latin typeface="Arial" panose="020B0604020202020204" pitchFamily="34" charset="0"/>
                <a:cs typeface="Arial" panose="020B0604020202020204" pitchFamily="34" charset="0"/>
              </a:rPr>
              <a:t>Our </a:t>
            </a:r>
            <a:r>
              <a:rPr lang="fr-FR" sz="4400" dirty="0" err="1">
                <a:latin typeface="Arial" panose="020B0604020202020204" pitchFamily="34" charset="0"/>
                <a:cs typeface="Arial" panose="020B0604020202020204" pitchFamily="34" charset="0"/>
              </a:rPr>
              <a:t>Lab</a:t>
            </a:r>
            <a:endParaRPr lang="fr-DZ" sz="4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F1D740C-7689-A365-9C5F-F78FE6B7A0D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1267747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02A07-504F-5AB0-5127-282F08CAA396}"/>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Import Package</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94CF28D-A77B-8F9D-206B-ACE340AA28FD}"/>
              </a:ext>
            </a:extLst>
          </p:cNvPr>
          <p:cNvSpPr>
            <a:spLocks noGrp="1"/>
          </p:cNvSpPr>
          <p:nvPr>
            <p:ph idx="1"/>
          </p:nvPr>
        </p:nvSpPr>
        <p:spPr>
          <a:xfrm>
            <a:off x="609600" y="1388282"/>
            <a:ext cx="9348439" cy="5058078"/>
          </a:xfrm>
        </p:spPr>
        <p:txBody>
          <a:bodyPr/>
          <a:lstStyle/>
          <a:p>
            <a:r>
              <a:rPr lang="en-US" dirty="0"/>
              <a:t>import pandas as pd</a:t>
            </a:r>
          </a:p>
          <a:p>
            <a:r>
              <a:rPr lang="en-US" dirty="0"/>
              <a:t>import </a:t>
            </a:r>
            <a:r>
              <a:rPr lang="en-US" dirty="0" err="1"/>
              <a:t>numpy</a:t>
            </a:r>
            <a:r>
              <a:rPr lang="en-US" dirty="0"/>
              <a:t> as np</a:t>
            </a:r>
          </a:p>
          <a:p>
            <a:r>
              <a:rPr lang="en-US" dirty="0"/>
              <a:t>import </a:t>
            </a:r>
            <a:r>
              <a:rPr lang="en-US" dirty="0" err="1"/>
              <a:t>matplotlib.pyplot</a:t>
            </a:r>
            <a:endParaRPr lang="en-US" dirty="0"/>
          </a:p>
          <a:p>
            <a:r>
              <a:rPr lang="en-US" dirty="0"/>
              <a:t>import seaborn as </a:t>
            </a:r>
            <a:r>
              <a:rPr lang="en-US" dirty="0" err="1"/>
              <a:t>sns</a:t>
            </a:r>
            <a:endParaRPr lang="en-US" dirty="0"/>
          </a:p>
          <a:p>
            <a:endParaRPr lang="fr-DZ" dirty="0"/>
          </a:p>
        </p:txBody>
      </p:sp>
      <p:sp>
        <p:nvSpPr>
          <p:cNvPr id="4" name="Slide Number Placeholder 3">
            <a:extLst>
              <a:ext uri="{FF2B5EF4-FFF2-40B4-BE49-F238E27FC236}">
                <a16:creationId xmlns:a16="http://schemas.microsoft.com/office/drawing/2014/main" id="{C85A4F96-C29D-90FC-D624-45C8437B520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809406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ED7-3C99-0BD5-C850-C41CDA5B17D6}"/>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Read Data</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C005680-3981-65AA-A1BA-C19319F2925E}"/>
              </a:ext>
            </a:extLst>
          </p:cNvPr>
          <p:cNvSpPr>
            <a:spLocks noGrp="1"/>
          </p:cNvSpPr>
          <p:nvPr>
            <p:ph idx="1"/>
          </p:nvPr>
        </p:nvSpPr>
        <p:spPr>
          <a:xfrm>
            <a:off x="609600" y="1388282"/>
            <a:ext cx="9337288" cy="5058078"/>
          </a:xfrm>
        </p:spPr>
        <p:txBody>
          <a:bodyPr>
            <a:normAutofit/>
          </a:bodyPr>
          <a:lstStyle/>
          <a:p>
            <a:r>
              <a:rPr lang="fr-FR" sz="4000" dirty="0"/>
              <a:t>data = </a:t>
            </a:r>
            <a:r>
              <a:rPr lang="fr-FR" sz="4000" dirty="0" err="1"/>
              <a:t>pd.read_csv</a:t>
            </a:r>
            <a:r>
              <a:rPr lang="fr-FR" sz="4000" dirty="0"/>
              <a:t>('Wine.csv')</a:t>
            </a:r>
            <a:endParaRPr lang="fr-DZ" sz="4000" dirty="0"/>
          </a:p>
        </p:txBody>
      </p:sp>
      <p:sp>
        <p:nvSpPr>
          <p:cNvPr id="4" name="Slide Number Placeholder 3">
            <a:extLst>
              <a:ext uri="{FF2B5EF4-FFF2-40B4-BE49-F238E27FC236}">
                <a16:creationId xmlns:a16="http://schemas.microsoft.com/office/drawing/2014/main" id="{08EDEDCD-B608-AFFD-D875-1973C1FC734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36728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48249" y="43577"/>
            <a:ext cx="10515600" cy="1325563"/>
          </a:xfrm>
        </p:spPr>
        <p:txBody>
          <a:bodyPr>
            <a:normAutofit fontScale="90000"/>
          </a:bodyPr>
          <a:lstStyle/>
          <a:p>
            <a:pPr algn="ctr">
              <a:lnSpc>
                <a:spcPct val="100000"/>
              </a:lnSpc>
            </a:pPr>
            <a:r>
              <a:rPr lang="ar-AE" spc="-7" dirty="0">
                <a:latin typeface="Arial"/>
                <a:cs typeface="Arial"/>
              </a:rPr>
              <a:t>تحليل الاتجاهات في البيانات الاجتماعية الضخمة</a:t>
            </a:r>
            <a:br>
              <a:rPr lang="en-US" spc="-7" dirty="0">
                <a:latin typeface="Arial"/>
                <a:cs typeface="Arial"/>
              </a:rPr>
            </a:br>
            <a:r>
              <a:rPr lang="en-US" spc="-7" dirty="0">
                <a:latin typeface="Arial"/>
                <a:cs typeface="Arial"/>
              </a:rPr>
              <a:t>Opinion Mining</a:t>
            </a:r>
            <a:r>
              <a:rPr lang="en-US" spc="-127" dirty="0">
                <a:latin typeface="Arial"/>
                <a:cs typeface="Arial"/>
              </a:rPr>
              <a:t> </a:t>
            </a:r>
            <a:r>
              <a:rPr lang="en-US" dirty="0">
                <a:latin typeface="Arial"/>
                <a:cs typeface="Arial"/>
              </a:rPr>
              <a:t>in Social Big</a:t>
            </a:r>
            <a:r>
              <a:rPr lang="en-US" spc="-147" dirty="0">
                <a:latin typeface="Arial"/>
                <a:cs typeface="Arial"/>
              </a:rPr>
              <a:t> </a:t>
            </a:r>
            <a:r>
              <a:rPr lang="en-US" dirty="0">
                <a:latin typeface="Arial"/>
                <a:cs typeface="Arial"/>
              </a:rPr>
              <a:t>Data</a:t>
            </a:r>
          </a:p>
        </p:txBody>
      </p:sp>
      <p:sp>
        <p:nvSpPr>
          <p:cNvPr id="7" name="Rectangle 6"/>
          <p:cNvSpPr/>
          <p:nvPr/>
        </p:nvSpPr>
        <p:spPr>
          <a:xfrm>
            <a:off x="4582286" y="2506751"/>
            <a:ext cx="2374743" cy="16061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bject 18"/>
          <p:cNvSpPr/>
          <p:nvPr/>
        </p:nvSpPr>
        <p:spPr>
          <a:xfrm>
            <a:off x="115632" y="2613011"/>
            <a:ext cx="1463505" cy="1386624"/>
          </a:xfrm>
          <a:prstGeom prst="rect">
            <a:avLst/>
          </a:prstGeom>
          <a:blipFill>
            <a:blip r:embed="rId3" cstate="print"/>
            <a:stretch>
              <a:fillRect/>
            </a:stretch>
          </a:blipFill>
        </p:spPr>
        <p:txBody>
          <a:bodyPr wrap="square" lIns="0" tIns="0" rIns="0" bIns="0" rtlCol="0"/>
          <a:lstStyle/>
          <a:p>
            <a:endParaRPr sz="2400"/>
          </a:p>
        </p:txBody>
      </p:sp>
      <p:sp>
        <p:nvSpPr>
          <p:cNvPr id="31" name="object 12"/>
          <p:cNvSpPr/>
          <p:nvPr/>
        </p:nvSpPr>
        <p:spPr>
          <a:xfrm>
            <a:off x="5172400" y="2685900"/>
            <a:ext cx="1390288" cy="1345860"/>
          </a:xfrm>
          <a:prstGeom prst="rect">
            <a:avLst/>
          </a:prstGeom>
          <a:blipFill>
            <a:blip r:embed="rId4" cstate="print"/>
            <a:stretch>
              <a:fillRect/>
            </a:stretch>
          </a:blipFill>
        </p:spPr>
        <p:txBody>
          <a:bodyPr wrap="square" lIns="0" tIns="0" rIns="0" bIns="0" rtlCol="0"/>
          <a:lstStyle/>
          <a:p>
            <a:endParaRPr sz="2400"/>
          </a:p>
        </p:txBody>
      </p:sp>
      <p:cxnSp>
        <p:nvCxnSpPr>
          <p:cNvPr id="32" name="Connecteur droit avec flèche 31"/>
          <p:cNvCxnSpPr/>
          <p:nvPr/>
        </p:nvCxnSpPr>
        <p:spPr>
          <a:xfrm flipH="1">
            <a:off x="6945610" y="3266658"/>
            <a:ext cx="5988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p:nvPr/>
        </p:nvCxnSpPr>
        <p:spPr>
          <a:xfrm flipH="1">
            <a:off x="9089858" y="3266658"/>
            <a:ext cx="5988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Cylindre 3"/>
          <p:cNvSpPr/>
          <p:nvPr/>
        </p:nvSpPr>
        <p:spPr>
          <a:xfrm>
            <a:off x="7544488" y="2678733"/>
            <a:ext cx="1545370" cy="1320902"/>
          </a:xfrm>
          <a:prstGeom prst="ca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a:p>
        </p:txBody>
      </p:sp>
      <p:sp>
        <p:nvSpPr>
          <p:cNvPr id="34" name="object 10"/>
          <p:cNvSpPr txBox="1"/>
          <p:nvPr/>
        </p:nvSpPr>
        <p:spPr>
          <a:xfrm>
            <a:off x="7600120" y="3145195"/>
            <a:ext cx="1456034" cy="574644"/>
          </a:xfrm>
          <a:prstGeom prst="rect">
            <a:avLst/>
          </a:prstGeom>
        </p:spPr>
        <p:txBody>
          <a:bodyPr vert="horz" wrap="square" lIns="0" tIns="0" rIns="0" bIns="0" rtlCol="0">
            <a:spAutoFit/>
          </a:bodyPr>
          <a:lstStyle/>
          <a:p>
            <a:pPr marL="16933" marR="6773" algn="ctr">
              <a:spcBef>
                <a:spcPts val="33"/>
              </a:spcBef>
            </a:pPr>
            <a:r>
              <a:rPr lang="ar-AE" sz="1867" b="1" dirty="0">
                <a:latin typeface="Arial" panose="020B0604020202020204" pitchFamily="34" charset="0"/>
                <a:cs typeface="Arial" panose="020B0604020202020204" pitchFamily="34" charset="0"/>
              </a:rPr>
              <a:t>بيانات 87 مليون شخص</a:t>
            </a:r>
          </a:p>
        </p:txBody>
      </p:sp>
      <p:cxnSp>
        <p:nvCxnSpPr>
          <p:cNvPr id="35" name="Connecteur droit avec flèche 34"/>
          <p:cNvCxnSpPr/>
          <p:nvPr/>
        </p:nvCxnSpPr>
        <p:spPr>
          <a:xfrm flipH="1">
            <a:off x="1579137" y="3279483"/>
            <a:ext cx="5988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9907689" y="1910643"/>
            <a:ext cx="1802902" cy="646331"/>
          </a:xfrm>
          <a:prstGeom prst="rect">
            <a:avLst/>
          </a:prstGeom>
        </p:spPr>
        <p:txBody>
          <a:bodyPr wrap="square">
            <a:spAutoFit/>
          </a:bodyPr>
          <a:lstStyle/>
          <a:p>
            <a:pPr algn="ctr"/>
            <a:r>
              <a:rPr lang="en-US" b="1" dirty="0" err="1"/>
              <a:t>اختبار</a:t>
            </a:r>
            <a:r>
              <a:rPr lang="en-US" b="1" dirty="0"/>
              <a:t> </a:t>
            </a:r>
            <a:r>
              <a:rPr lang="en-US" b="1" dirty="0" err="1"/>
              <a:t>معرفة</a:t>
            </a:r>
            <a:r>
              <a:rPr lang="en-US" b="1" dirty="0"/>
              <a:t> </a:t>
            </a:r>
            <a:r>
              <a:rPr lang="en-US" b="1" dirty="0" err="1"/>
              <a:t>نوع</a:t>
            </a:r>
            <a:r>
              <a:rPr lang="en-US" b="1" dirty="0"/>
              <a:t> </a:t>
            </a:r>
            <a:r>
              <a:rPr lang="ar-AE" b="1" dirty="0"/>
              <a:t>الشخصية</a:t>
            </a:r>
            <a:endParaRPr lang="en-US" b="1" dirty="0"/>
          </a:p>
        </p:txBody>
      </p:sp>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42411" y="2837662"/>
            <a:ext cx="1082771" cy="1089229"/>
          </a:xfrm>
          <a:prstGeom prst="rect">
            <a:avLst/>
          </a:prstGeom>
        </p:spPr>
      </p:pic>
      <p:pic>
        <p:nvPicPr>
          <p:cNvPr id="9" name="Image 8"/>
          <p:cNvPicPr>
            <a:picLocks noChangeAspect="1"/>
          </p:cNvPicPr>
          <p:nvPr/>
        </p:nvPicPr>
        <p:blipFill>
          <a:blip r:embed="rId6"/>
          <a:stretch>
            <a:fillRect/>
          </a:stretch>
        </p:blipFill>
        <p:spPr>
          <a:xfrm>
            <a:off x="9855611" y="2703154"/>
            <a:ext cx="2009775" cy="1409700"/>
          </a:xfrm>
          <a:prstGeom prst="rect">
            <a:avLst/>
          </a:prstGeom>
        </p:spPr>
      </p:pic>
      <p:sp>
        <p:nvSpPr>
          <p:cNvPr id="3" name="Rectangle 2"/>
          <p:cNvSpPr/>
          <p:nvPr/>
        </p:nvSpPr>
        <p:spPr>
          <a:xfrm>
            <a:off x="115632" y="1860420"/>
            <a:ext cx="1689491" cy="646331"/>
          </a:xfrm>
          <a:prstGeom prst="rect">
            <a:avLst/>
          </a:prstGeom>
        </p:spPr>
        <p:txBody>
          <a:bodyPr wrap="square">
            <a:spAutoFit/>
          </a:bodyPr>
          <a:lstStyle/>
          <a:p>
            <a:pPr algn="ctr"/>
            <a:r>
              <a:rPr lang="en-US" b="1" dirty="0" err="1"/>
              <a:t>استعمال</a:t>
            </a:r>
            <a:r>
              <a:rPr lang="en-US" b="1" dirty="0"/>
              <a:t> </a:t>
            </a:r>
            <a:r>
              <a:rPr lang="en-US" b="1" dirty="0" err="1"/>
              <a:t>الاعلانات</a:t>
            </a:r>
            <a:r>
              <a:rPr lang="en-US" b="1" dirty="0"/>
              <a:t> </a:t>
            </a:r>
            <a:r>
              <a:rPr lang="en-US" b="1" dirty="0" err="1"/>
              <a:t>بطريقة</a:t>
            </a:r>
            <a:r>
              <a:rPr lang="en-US" b="1" dirty="0"/>
              <a:t> </a:t>
            </a:r>
            <a:r>
              <a:rPr lang="en-US" b="1" dirty="0" err="1"/>
              <a:t>ذكية</a:t>
            </a:r>
            <a:endParaRPr lang="en-US" b="1" dirty="0"/>
          </a:p>
        </p:txBody>
      </p:sp>
      <p:pic>
        <p:nvPicPr>
          <p:cNvPr id="5" name="Image 4"/>
          <p:cNvPicPr>
            <a:picLocks noChangeAspect="1"/>
          </p:cNvPicPr>
          <p:nvPr/>
        </p:nvPicPr>
        <p:blipFill>
          <a:blip r:embed="rId7"/>
          <a:stretch>
            <a:fillRect/>
          </a:stretch>
        </p:blipFill>
        <p:spPr>
          <a:xfrm>
            <a:off x="3192370" y="2972418"/>
            <a:ext cx="1048409" cy="871171"/>
          </a:xfrm>
          <a:prstGeom prst="rect">
            <a:avLst/>
          </a:prstGeom>
        </p:spPr>
      </p:pic>
      <p:cxnSp>
        <p:nvCxnSpPr>
          <p:cNvPr id="18" name="Connecteur droit avec flèche 17"/>
          <p:cNvCxnSpPr/>
          <p:nvPr/>
        </p:nvCxnSpPr>
        <p:spPr>
          <a:xfrm flipH="1">
            <a:off x="3974644" y="3244299"/>
            <a:ext cx="598878"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rc 12"/>
          <p:cNvCxnSpPr/>
          <p:nvPr/>
        </p:nvCxnSpPr>
        <p:spPr>
          <a:xfrm rot="16200000" flipH="1">
            <a:off x="1099074" y="3743024"/>
            <a:ext cx="1220547" cy="1733770"/>
          </a:xfrm>
          <a:prstGeom prst="curved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67308" y="4860927"/>
            <a:ext cx="1976496" cy="1338483"/>
          </a:xfrm>
          <a:prstGeom prst="rect">
            <a:avLst/>
          </a:prstGeom>
        </p:spPr>
      </p:pic>
      <p:sp>
        <p:nvSpPr>
          <p:cNvPr id="16" name="Rectangle 15"/>
          <p:cNvSpPr/>
          <p:nvPr/>
        </p:nvSpPr>
        <p:spPr>
          <a:xfrm>
            <a:off x="2967811" y="4491595"/>
            <a:ext cx="1628972" cy="369332"/>
          </a:xfrm>
          <a:prstGeom prst="rect">
            <a:avLst/>
          </a:prstGeom>
        </p:spPr>
        <p:txBody>
          <a:bodyPr wrap="none">
            <a:spAutoFit/>
          </a:bodyPr>
          <a:lstStyle/>
          <a:p>
            <a:r>
              <a:rPr lang="ar-AE" b="1" dirty="0"/>
              <a:t>الفوز في الانتخابات</a:t>
            </a:r>
            <a:endParaRPr lang="en-US" b="1" dirty="0"/>
          </a:p>
        </p:txBody>
      </p:sp>
    </p:spTree>
    <p:extLst>
      <p:ext uri="{BB962C8B-B14F-4D97-AF65-F5344CB8AC3E}">
        <p14:creationId xmlns:p14="http://schemas.microsoft.com/office/powerpoint/2010/main" val="97796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4" grpId="0" animBg="1"/>
      <p:bldP spid="31" grpId="0" animBg="1"/>
      <p:bldP spid="4" grpId="0" animBg="1"/>
      <p:bldP spid="34" grpId="0"/>
      <p:bldP spid="6" grpId="0"/>
      <p:bldP spid="3" grpId="0"/>
      <p:bldP spid="16" grpId="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7568-D8CE-007A-3722-E0D7D80611E0}"/>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About Data  </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29D960B-F4F1-761A-7618-81D543ADF860}"/>
              </a:ext>
            </a:extLst>
          </p:cNvPr>
          <p:cNvSpPr>
            <a:spLocks noGrp="1"/>
          </p:cNvSpPr>
          <p:nvPr>
            <p:ph idx="1"/>
          </p:nvPr>
        </p:nvSpPr>
        <p:spPr/>
        <p:txBody>
          <a:bodyPr>
            <a:normAutofit/>
          </a:bodyPr>
          <a:lstStyle/>
          <a:p>
            <a:r>
              <a:rPr lang="fr-FR" sz="4000" dirty="0" err="1"/>
              <a:t>data.shape</a:t>
            </a:r>
            <a:endParaRPr lang="fr-DZ" sz="4000" dirty="0"/>
          </a:p>
        </p:txBody>
      </p:sp>
      <p:sp>
        <p:nvSpPr>
          <p:cNvPr id="4" name="Slide Number Placeholder 3">
            <a:extLst>
              <a:ext uri="{FF2B5EF4-FFF2-40B4-BE49-F238E27FC236}">
                <a16:creationId xmlns:a16="http://schemas.microsoft.com/office/drawing/2014/main" id="{B7B8BCA1-6947-AA32-C6D6-7A869A982F7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5304206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281BD-00AB-1A56-3E71-4C5C6F565FD0}"/>
              </a:ext>
            </a:extLst>
          </p:cNvPr>
          <p:cNvSpPr>
            <a:spLocks noGrp="1"/>
          </p:cNvSpPr>
          <p:nvPr>
            <p:ph type="title"/>
          </p:nvPr>
        </p:nvSpPr>
        <p:spPr/>
        <p:txBody>
          <a:bodyPr/>
          <a:lstStyle/>
          <a:p>
            <a:r>
              <a:rPr lang="fr-FR" dirty="0"/>
              <a:t>About Data..</a:t>
            </a:r>
            <a:endParaRPr lang="fr-DZ" dirty="0"/>
          </a:p>
        </p:txBody>
      </p:sp>
      <p:sp>
        <p:nvSpPr>
          <p:cNvPr id="3" name="Content Placeholder 2">
            <a:extLst>
              <a:ext uri="{FF2B5EF4-FFF2-40B4-BE49-F238E27FC236}">
                <a16:creationId xmlns:a16="http://schemas.microsoft.com/office/drawing/2014/main" id="{A928E4FE-5A63-94D1-EB36-CD60E6C86D52}"/>
              </a:ext>
            </a:extLst>
          </p:cNvPr>
          <p:cNvSpPr>
            <a:spLocks noGrp="1"/>
          </p:cNvSpPr>
          <p:nvPr>
            <p:ph idx="1"/>
          </p:nvPr>
        </p:nvSpPr>
        <p:spPr>
          <a:xfrm>
            <a:off x="609600" y="1388282"/>
            <a:ext cx="8980449" cy="5058078"/>
          </a:xfrm>
        </p:spPr>
        <p:txBody>
          <a:bodyPr>
            <a:normAutofit/>
          </a:bodyPr>
          <a:lstStyle/>
          <a:p>
            <a:r>
              <a:rPr lang="fr-FR" sz="4400" dirty="0" err="1"/>
              <a:t>data.head</a:t>
            </a:r>
            <a:r>
              <a:rPr lang="fr-FR" sz="4400" dirty="0"/>
              <a:t>()</a:t>
            </a:r>
            <a:endParaRPr lang="fr-DZ" sz="4400" dirty="0"/>
          </a:p>
        </p:txBody>
      </p:sp>
      <p:sp>
        <p:nvSpPr>
          <p:cNvPr id="4" name="Slide Number Placeholder 3">
            <a:extLst>
              <a:ext uri="{FF2B5EF4-FFF2-40B4-BE49-F238E27FC236}">
                <a16:creationId xmlns:a16="http://schemas.microsoft.com/office/drawing/2014/main" id="{1F463E5D-AB6B-909D-093A-6679A626D90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651101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1C0F-6274-8F32-5695-72042B406CD7}"/>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statistics</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44F9D00-9BC2-B325-F27D-E27E4DDD59E2}"/>
              </a:ext>
            </a:extLst>
          </p:cNvPr>
          <p:cNvSpPr>
            <a:spLocks noGrp="1"/>
          </p:cNvSpPr>
          <p:nvPr>
            <p:ph idx="1"/>
          </p:nvPr>
        </p:nvSpPr>
        <p:spPr/>
        <p:txBody>
          <a:bodyPr>
            <a:normAutofit/>
          </a:bodyPr>
          <a:lstStyle/>
          <a:p>
            <a:r>
              <a:rPr lang="fr-FR" sz="4000" dirty="0" err="1"/>
              <a:t>data.describe</a:t>
            </a:r>
            <a:r>
              <a:rPr lang="fr-FR" sz="4000" dirty="0"/>
              <a:t>()</a:t>
            </a:r>
            <a:endParaRPr lang="fr-DZ" sz="4000" dirty="0"/>
          </a:p>
        </p:txBody>
      </p:sp>
      <p:sp>
        <p:nvSpPr>
          <p:cNvPr id="4" name="Slide Number Placeholder 3">
            <a:extLst>
              <a:ext uri="{FF2B5EF4-FFF2-40B4-BE49-F238E27FC236}">
                <a16:creationId xmlns:a16="http://schemas.microsoft.com/office/drawing/2014/main" id="{5B2B241A-B63E-F35B-F773-B2EE3400903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57715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F16A0-DBB1-B5B2-0AB4-D6A1B6688BC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The distinct values of the output (label)</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66834B9-08F0-437D-CC89-92F8CD5A6CA4}"/>
              </a:ext>
            </a:extLst>
          </p:cNvPr>
          <p:cNvSpPr>
            <a:spLocks noGrp="1"/>
          </p:cNvSpPr>
          <p:nvPr>
            <p:ph idx="1"/>
          </p:nvPr>
        </p:nvSpPr>
        <p:spPr>
          <a:xfrm>
            <a:off x="609600" y="1388282"/>
            <a:ext cx="8556702" cy="5058078"/>
          </a:xfrm>
        </p:spPr>
        <p:txBody>
          <a:bodyPr>
            <a:normAutofit/>
          </a:bodyPr>
          <a:lstStyle/>
          <a:p>
            <a:r>
              <a:rPr lang="fr-FR" sz="3200" dirty="0" err="1"/>
              <a:t>data.Customer_Segment.unique</a:t>
            </a:r>
            <a:r>
              <a:rPr lang="fr-FR" sz="3200" dirty="0"/>
              <a:t>()</a:t>
            </a:r>
            <a:endParaRPr lang="fr-DZ" sz="3200" dirty="0"/>
          </a:p>
        </p:txBody>
      </p:sp>
      <p:sp>
        <p:nvSpPr>
          <p:cNvPr id="4" name="Slide Number Placeholder 3">
            <a:extLst>
              <a:ext uri="{FF2B5EF4-FFF2-40B4-BE49-F238E27FC236}">
                <a16:creationId xmlns:a16="http://schemas.microsoft.com/office/drawing/2014/main" id="{B58DC40D-D577-7EB2-5F69-718C6FC6229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9792210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9696-32BC-B01F-3E17-56E6B742680C}"/>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Check data balancing</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CBD4481-4F2D-4A27-0399-2F3E65584A51}"/>
              </a:ext>
            </a:extLst>
          </p:cNvPr>
          <p:cNvSpPr>
            <a:spLocks noGrp="1"/>
          </p:cNvSpPr>
          <p:nvPr>
            <p:ph idx="1"/>
          </p:nvPr>
        </p:nvSpPr>
        <p:spPr>
          <a:xfrm>
            <a:off x="609600" y="1388282"/>
            <a:ext cx="10195932" cy="5058078"/>
          </a:xfrm>
        </p:spPr>
        <p:txBody>
          <a:bodyPr>
            <a:normAutofit/>
          </a:bodyPr>
          <a:lstStyle/>
          <a:p>
            <a:r>
              <a:rPr lang="en-US" sz="3200" dirty="0" err="1"/>
              <a:t>sns.countplot</a:t>
            </a:r>
            <a:r>
              <a:rPr lang="en-US" sz="3200" dirty="0"/>
              <a:t>(</a:t>
            </a:r>
            <a:r>
              <a:rPr lang="en-US" sz="3200" dirty="0" err="1"/>
              <a:t>data.Customer_Segment</a:t>
            </a:r>
            <a:r>
              <a:rPr lang="en-US" sz="3200" dirty="0"/>
              <a:t>)</a:t>
            </a:r>
            <a:endParaRPr lang="fr-DZ" sz="3200" dirty="0"/>
          </a:p>
        </p:txBody>
      </p:sp>
      <p:sp>
        <p:nvSpPr>
          <p:cNvPr id="4" name="Slide Number Placeholder 3">
            <a:extLst>
              <a:ext uri="{FF2B5EF4-FFF2-40B4-BE49-F238E27FC236}">
                <a16:creationId xmlns:a16="http://schemas.microsoft.com/office/drawing/2014/main" id="{BFAC8689-47B0-48E3-1C1C-1AD748DC33B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8582063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A4DF-5C8A-FA4E-F7A0-65A1BDE4BD05}"/>
              </a:ext>
            </a:extLst>
          </p:cNvPr>
          <p:cNvSpPr>
            <a:spLocks noGrp="1"/>
          </p:cNvSpPr>
          <p:nvPr>
            <p:ph type="title"/>
          </p:nvPr>
        </p:nvSpPr>
        <p:spPr/>
        <p:txBody>
          <a:bodyPr>
            <a:normAutofit fontScale="90000"/>
          </a:bodyPr>
          <a:lstStyle/>
          <a:p>
            <a:r>
              <a:rPr lang="fr-FR" sz="4800" dirty="0">
                <a:latin typeface="Arial" panose="020B0604020202020204" pitchFamily="34" charset="0"/>
                <a:cs typeface="Arial" panose="020B0604020202020204" pitchFamily="34" charset="0"/>
              </a:rPr>
              <a:t>Data </a:t>
            </a:r>
            <a:r>
              <a:rPr lang="fr-FR" sz="4800" dirty="0" err="1">
                <a:latin typeface="Arial" panose="020B0604020202020204" pitchFamily="34" charset="0"/>
                <a:cs typeface="Arial" panose="020B0604020202020204" pitchFamily="34" charset="0"/>
              </a:rPr>
              <a:t>splitting</a:t>
            </a:r>
            <a:endParaRPr lang="fr-DZ" sz="4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9375975-5394-60EF-9A6C-7D117B6C94A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81A24268-832D-C453-B14A-5A39B835F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038" y="1369250"/>
            <a:ext cx="8827923" cy="4786224"/>
          </a:xfrm>
          <a:prstGeom prst="rect">
            <a:avLst/>
          </a:prstGeom>
        </p:spPr>
      </p:pic>
    </p:spTree>
    <p:extLst>
      <p:ext uri="{BB962C8B-B14F-4D97-AF65-F5344CB8AC3E}">
        <p14:creationId xmlns:p14="http://schemas.microsoft.com/office/powerpoint/2010/main" val="16591647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3A4DF-5C8A-FA4E-F7A0-65A1BDE4BD05}"/>
              </a:ext>
            </a:extLst>
          </p:cNvPr>
          <p:cNvSpPr>
            <a:spLocks noGrp="1"/>
          </p:cNvSpPr>
          <p:nvPr>
            <p:ph type="title"/>
          </p:nvPr>
        </p:nvSpPr>
        <p:spPr/>
        <p:txBody>
          <a:bodyPr>
            <a:normAutofit fontScale="90000"/>
          </a:bodyPr>
          <a:lstStyle/>
          <a:p>
            <a:r>
              <a:rPr lang="fr-FR" sz="4800" dirty="0">
                <a:latin typeface="Arial" panose="020B0604020202020204" pitchFamily="34" charset="0"/>
                <a:cs typeface="Arial" panose="020B0604020202020204" pitchFamily="34" charset="0"/>
              </a:rPr>
              <a:t>Data </a:t>
            </a:r>
            <a:r>
              <a:rPr lang="fr-FR" sz="4800" dirty="0" err="1">
                <a:latin typeface="Arial" panose="020B0604020202020204" pitchFamily="34" charset="0"/>
                <a:cs typeface="Arial" panose="020B0604020202020204" pitchFamily="34" charset="0"/>
              </a:rPr>
              <a:t>splitting</a:t>
            </a:r>
            <a:endParaRPr lang="fr-DZ" sz="48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2C61747-3A51-3F82-53CC-BDF5E9533110}"/>
              </a:ext>
            </a:extLst>
          </p:cNvPr>
          <p:cNvSpPr>
            <a:spLocks noGrp="1"/>
          </p:cNvSpPr>
          <p:nvPr>
            <p:ph idx="1"/>
          </p:nvPr>
        </p:nvSpPr>
        <p:spPr>
          <a:xfrm>
            <a:off x="609600" y="1388282"/>
            <a:ext cx="11244146" cy="5058078"/>
          </a:xfrm>
        </p:spPr>
        <p:txBody>
          <a:bodyPr>
            <a:normAutofit/>
          </a:bodyPr>
          <a:lstStyle/>
          <a:p>
            <a:r>
              <a:rPr lang="en-US" sz="2800" dirty="0"/>
              <a:t>from </a:t>
            </a:r>
            <a:r>
              <a:rPr lang="en-US" sz="2800" dirty="0" err="1"/>
              <a:t>sklearn.model_selection</a:t>
            </a:r>
            <a:r>
              <a:rPr lang="en-US" sz="2800" dirty="0"/>
              <a:t> import </a:t>
            </a:r>
            <a:r>
              <a:rPr lang="en-US" sz="2800" b="1" dirty="0" err="1"/>
              <a:t>train_test_split</a:t>
            </a:r>
            <a:endParaRPr lang="en-US" sz="2800" b="1" dirty="0"/>
          </a:p>
          <a:p>
            <a:endParaRPr lang="en-US" sz="2800" b="1" dirty="0"/>
          </a:p>
          <a:p>
            <a:r>
              <a:rPr lang="fr-FR" sz="2800" dirty="0"/>
              <a:t>X = </a:t>
            </a:r>
            <a:r>
              <a:rPr lang="fr-FR" sz="2800" dirty="0" err="1"/>
              <a:t>data.drop</a:t>
            </a:r>
            <a:r>
              <a:rPr lang="fr-FR" sz="2800" dirty="0"/>
              <a:t>(['</a:t>
            </a:r>
            <a:r>
              <a:rPr lang="fr-FR" sz="2800" dirty="0" err="1"/>
              <a:t>Customer_Segment</a:t>
            </a:r>
            <a:r>
              <a:rPr lang="fr-FR" sz="2800" dirty="0"/>
              <a:t>'] , axis = 1)</a:t>
            </a:r>
          </a:p>
          <a:p>
            <a:r>
              <a:rPr lang="fr-FR" sz="2800" dirty="0"/>
              <a:t>y = </a:t>
            </a:r>
            <a:r>
              <a:rPr lang="fr-FR" sz="2800" dirty="0" err="1"/>
              <a:t>data.Customer_Segment</a:t>
            </a:r>
            <a:endParaRPr lang="en-US" sz="2800" dirty="0"/>
          </a:p>
          <a:p>
            <a:endParaRPr lang="en-US" sz="2800" dirty="0"/>
          </a:p>
          <a:p>
            <a:r>
              <a:rPr lang="en-US" sz="2800" dirty="0" err="1"/>
              <a:t>x_train</a:t>
            </a:r>
            <a:r>
              <a:rPr lang="en-US" sz="2800" dirty="0"/>
              <a:t>, </a:t>
            </a:r>
            <a:r>
              <a:rPr lang="en-US" sz="2800" dirty="0" err="1"/>
              <a:t>x_test</a:t>
            </a:r>
            <a:r>
              <a:rPr lang="en-US" sz="2800" dirty="0"/>
              <a:t>, </a:t>
            </a:r>
            <a:r>
              <a:rPr lang="en-US" sz="2800" dirty="0" err="1"/>
              <a:t>y_train</a:t>
            </a:r>
            <a:r>
              <a:rPr lang="en-US" sz="2800" dirty="0"/>
              <a:t>, </a:t>
            </a:r>
            <a:r>
              <a:rPr lang="en-US" sz="2800" dirty="0" err="1"/>
              <a:t>y_test</a:t>
            </a:r>
            <a:r>
              <a:rPr lang="en-US" sz="2800" dirty="0"/>
              <a:t> = </a:t>
            </a:r>
            <a:r>
              <a:rPr lang="en-US" sz="2800" dirty="0" err="1"/>
              <a:t>train_test_split</a:t>
            </a:r>
            <a:r>
              <a:rPr lang="en-US" sz="2800" dirty="0"/>
              <a:t>(X, y, </a:t>
            </a:r>
            <a:r>
              <a:rPr lang="en-US" sz="2800" dirty="0" err="1"/>
              <a:t>test_size</a:t>
            </a:r>
            <a:r>
              <a:rPr lang="en-US" sz="2800" dirty="0"/>
              <a:t> = 0.2)</a:t>
            </a:r>
            <a:endParaRPr lang="fr-DZ" sz="2800" dirty="0"/>
          </a:p>
        </p:txBody>
      </p:sp>
      <p:sp>
        <p:nvSpPr>
          <p:cNvPr id="4" name="Slide Number Placeholder 3">
            <a:extLst>
              <a:ext uri="{FF2B5EF4-FFF2-40B4-BE49-F238E27FC236}">
                <a16:creationId xmlns:a16="http://schemas.microsoft.com/office/drawing/2014/main" id="{E9375975-5394-60EF-9A6C-7D117B6C94A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5019446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1AA3E-AC2C-A76D-8CD4-09D5A5034C6C}"/>
              </a:ext>
            </a:extLst>
          </p:cNvPr>
          <p:cNvSpPr>
            <a:spLocks noGrp="1"/>
          </p:cNvSpPr>
          <p:nvPr>
            <p:ph type="title"/>
          </p:nvPr>
        </p:nvSpPr>
        <p:spPr>
          <a:xfrm>
            <a:off x="498088" y="2774623"/>
            <a:ext cx="10972800" cy="790787"/>
          </a:xfrm>
        </p:spPr>
        <p:txBody>
          <a:bodyPr/>
          <a:lstStyle/>
          <a:p>
            <a:r>
              <a:rPr lang="fr-FR" dirty="0" err="1">
                <a:latin typeface="Arial" panose="020B0604020202020204" pitchFamily="34" charset="0"/>
                <a:cs typeface="Arial" panose="020B0604020202020204" pitchFamily="34" charset="0"/>
              </a:rPr>
              <a:t>Now</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we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specify</a:t>
            </a:r>
            <a:r>
              <a:rPr lang="fr-FR" dirty="0">
                <a:latin typeface="Arial" panose="020B0604020202020204" pitchFamily="34" charset="0"/>
                <a:cs typeface="Arial" panose="020B0604020202020204" pitchFamily="34" charset="0"/>
              </a:rPr>
              <a:t> the model type</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C97038F-B57D-18F5-00C9-98C481F0B31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4996218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5E59-DB91-844F-8283-A483D7AEC143}"/>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Import classification model</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2A06B4A-A288-2BD4-2774-14FFEFC761FE}"/>
              </a:ext>
            </a:extLst>
          </p:cNvPr>
          <p:cNvSpPr>
            <a:spLocks noGrp="1"/>
          </p:cNvSpPr>
          <p:nvPr>
            <p:ph idx="1"/>
          </p:nvPr>
        </p:nvSpPr>
        <p:spPr>
          <a:xfrm>
            <a:off x="609600" y="1388282"/>
            <a:ext cx="8958146" cy="5058078"/>
          </a:xfrm>
        </p:spPr>
        <p:txBody>
          <a:bodyPr>
            <a:normAutofit/>
          </a:bodyPr>
          <a:lstStyle/>
          <a:p>
            <a:r>
              <a:rPr lang="en-US" sz="2800" dirty="0"/>
              <a:t>from </a:t>
            </a:r>
            <a:r>
              <a:rPr lang="en-US" sz="2800" dirty="0" err="1"/>
              <a:t>sklearn.tree</a:t>
            </a:r>
            <a:r>
              <a:rPr lang="en-US" sz="2800" dirty="0"/>
              <a:t> import </a:t>
            </a:r>
            <a:r>
              <a:rPr lang="en-US" sz="2800" dirty="0" err="1"/>
              <a:t>DecisionTreeClassifier</a:t>
            </a:r>
            <a:endParaRPr lang="en-US" sz="2800" dirty="0"/>
          </a:p>
          <a:p>
            <a:endParaRPr lang="en-US" sz="2800" dirty="0"/>
          </a:p>
          <a:p>
            <a:r>
              <a:rPr lang="fr-FR" sz="2800" dirty="0" err="1"/>
              <a:t>clf</a:t>
            </a:r>
            <a:r>
              <a:rPr lang="fr-FR" sz="2800" dirty="0"/>
              <a:t> = </a:t>
            </a:r>
            <a:r>
              <a:rPr lang="fr-FR" sz="2800" dirty="0" err="1"/>
              <a:t>DecisionTreeClassifier</a:t>
            </a:r>
            <a:r>
              <a:rPr lang="fr-FR" sz="2800" dirty="0"/>
              <a:t>(</a:t>
            </a:r>
            <a:r>
              <a:rPr lang="fr-FR" sz="2800" dirty="0" err="1"/>
              <a:t>max_depth</a:t>
            </a:r>
            <a:r>
              <a:rPr lang="fr-FR" sz="2800" dirty="0"/>
              <a:t> = 7)</a:t>
            </a:r>
            <a:endParaRPr lang="fr-DZ" sz="2800" dirty="0"/>
          </a:p>
        </p:txBody>
      </p:sp>
      <p:sp>
        <p:nvSpPr>
          <p:cNvPr id="4" name="Slide Number Placeholder 3">
            <a:extLst>
              <a:ext uri="{FF2B5EF4-FFF2-40B4-BE49-F238E27FC236}">
                <a16:creationId xmlns:a16="http://schemas.microsoft.com/office/drawing/2014/main" id="{724151C5-B8A6-E036-2002-866D09BFBC1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5D5DB579-BEF2-737F-2201-711D35B4CD90}"/>
              </a:ext>
            </a:extLst>
          </p:cNvPr>
          <p:cNvPicPr>
            <a:picLocks noChangeAspect="1"/>
          </p:cNvPicPr>
          <p:nvPr/>
        </p:nvPicPr>
        <p:blipFill>
          <a:blip r:embed="rId2"/>
          <a:stretch>
            <a:fillRect/>
          </a:stretch>
        </p:blipFill>
        <p:spPr>
          <a:xfrm>
            <a:off x="3482751" y="4145473"/>
            <a:ext cx="6820449" cy="1324245"/>
          </a:xfrm>
          <a:prstGeom prst="rect">
            <a:avLst/>
          </a:prstGeom>
        </p:spPr>
      </p:pic>
    </p:spTree>
    <p:extLst>
      <p:ext uri="{BB962C8B-B14F-4D97-AF65-F5344CB8AC3E}">
        <p14:creationId xmlns:p14="http://schemas.microsoft.com/office/powerpoint/2010/main" val="425477688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ABC7A-8FE4-6181-97AD-CC0E8342EEA0}"/>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Model </a:t>
            </a:r>
            <a:r>
              <a:rPr lang="fr-FR" dirty="0" err="1">
                <a:latin typeface="Arial" panose="020B0604020202020204" pitchFamily="34" charset="0"/>
                <a:cs typeface="Arial" panose="020B0604020202020204" pitchFamily="34" charset="0"/>
              </a:rPr>
              <a:t>fitting</a:t>
            </a:r>
            <a:r>
              <a:rPr lang="fr-FR" dirty="0">
                <a:latin typeface="Arial" panose="020B0604020202020204" pitchFamily="34" charset="0"/>
                <a:cs typeface="Arial" panose="020B0604020202020204" pitchFamily="34" charset="0"/>
              </a:rPr>
              <a:t> in Python</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FC25D94-6C2E-F2A0-C68E-23D88893438A}"/>
              </a:ext>
            </a:extLst>
          </p:cNvPr>
          <p:cNvSpPr>
            <a:spLocks noGrp="1"/>
          </p:cNvSpPr>
          <p:nvPr>
            <p:ph idx="1"/>
          </p:nvPr>
        </p:nvSpPr>
        <p:spPr>
          <a:xfrm>
            <a:off x="609600" y="1388282"/>
            <a:ext cx="9225776" cy="5058078"/>
          </a:xfrm>
        </p:spPr>
        <p:txBody>
          <a:bodyPr>
            <a:normAutofit/>
          </a:bodyPr>
          <a:lstStyle/>
          <a:p>
            <a:r>
              <a:rPr lang="fr-FR" sz="3200" dirty="0" err="1"/>
              <a:t>clf.fit</a:t>
            </a:r>
            <a:r>
              <a:rPr lang="fr-FR" sz="3200" dirty="0"/>
              <a:t>(</a:t>
            </a:r>
            <a:r>
              <a:rPr lang="fr-FR" sz="3200" dirty="0" err="1"/>
              <a:t>x_train</a:t>
            </a:r>
            <a:r>
              <a:rPr lang="fr-FR" sz="3200" dirty="0"/>
              <a:t>, </a:t>
            </a:r>
            <a:r>
              <a:rPr lang="fr-FR" sz="3200" dirty="0" err="1"/>
              <a:t>y_train</a:t>
            </a:r>
            <a:r>
              <a:rPr lang="fr-FR" sz="3200" dirty="0"/>
              <a:t>)</a:t>
            </a:r>
          </a:p>
          <a:p>
            <a:endParaRPr lang="fr-DZ" sz="3200" dirty="0"/>
          </a:p>
        </p:txBody>
      </p:sp>
      <p:sp>
        <p:nvSpPr>
          <p:cNvPr id="4" name="Slide Number Placeholder 3">
            <a:extLst>
              <a:ext uri="{FF2B5EF4-FFF2-40B4-BE49-F238E27FC236}">
                <a16:creationId xmlns:a16="http://schemas.microsoft.com/office/drawing/2014/main" id="{275AAD9D-BB2A-E11F-61E0-6FD56D93616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40634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CE3BFA-9BC4-AA77-114C-213965D10B2C}"/>
              </a:ext>
            </a:extLst>
          </p:cNvPr>
          <p:cNvSpPr>
            <a:spLocks noGrp="1"/>
          </p:cNvSpPr>
          <p:nvPr>
            <p:ph type="sldNum" sz="quarter" idx="10"/>
          </p:nvPr>
        </p:nvSpPr>
        <p:spPr/>
        <p:txBody>
          <a:bodyPr/>
          <a:lstStyle/>
          <a:p>
            <a:pPr>
              <a:defRPr/>
            </a:pPr>
            <a:fld id="{326C6059-A255-C24B-AAEC-93A3405961B0}" type="slidenum">
              <a:rPr lang="en-US" smtClean="0"/>
              <a:pPr>
                <a:defRPr/>
              </a:pPr>
              <a:t>25</a:t>
            </a:fld>
            <a:endParaRPr lang="en-US" dirty="0"/>
          </a:p>
        </p:txBody>
      </p:sp>
      <p:pic>
        <p:nvPicPr>
          <p:cNvPr id="5" name="Google Shape;858;ge64a18ca29_0_0">
            <a:extLst>
              <a:ext uri="{FF2B5EF4-FFF2-40B4-BE49-F238E27FC236}">
                <a16:creationId xmlns:a16="http://schemas.microsoft.com/office/drawing/2014/main" id="{3512BC47-29F7-8EBE-5AAC-2C4719EE3294}"/>
              </a:ext>
            </a:extLst>
          </p:cNvPr>
          <p:cNvPicPr preferRelativeResize="0"/>
          <p:nvPr/>
        </p:nvPicPr>
        <p:blipFill rotWithShape="1">
          <a:blip r:embed="rId2">
            <a:alphaModFix/>
          </a:blip>
          <a:srcRect/>
          <a:stretch/>
        </p:blipFill>
        <p:spPr>
          <a:xfrm>
            <a:off x="1861625" y="1758462"/>
            <a:ext cx="2246142" cy="2180492"/>
          </a:xfrm>
          <a:prstGeom prst="rect">
            <a:avLst/>
          </a:prstGeom>
          <a:noFill/>
          <a:ln>
            <a:noFill/>
          </a:ln>
        </p:spPr>
      </p:pic>
      <p:sp>
        <p:nvSpPr>
          <p:cNvPr id="6" name="TextBox 5">
            <a:extLst>
              <a:ext uri="{FF2B5EF4-FFF2-40B4-BE49-F238E27FC236}">
                <a16:creationId xmlns:a16="http://schemas.microsoft.com/office/drawing/2014/main" id="{C1A6F694-F3A6-D3B4-09F9-C92C6A6B9497}"/>
              </a:ext>
            </a:extLst>
          </p:cNvPr>
          <p:cNvSpPr txBox="1"/>
          <p:nvPr/>
        </p:nvSpPr>
        <p:spPr>
          <a:xfrm>
            <a:off x="1451630" y="4073208"/>
            <a:ext cx="3066131" cy="523220"/>
          </a:xfrm>
          <a:prstGeom prst="rect">
            <a:avLst/>
          </a:prstGeom>
          <a:noFill/>
        </p:spPr>
        <p:txBody>
          <a:bodyPr wrap="square" rtlCol="0">
            <a:spAutoFit/>
          </a:bodyPr>
          <a:lstStyle/>
          <a:p>
            <a:pPr algn="ctr"/>
            <a:r>
              <a:rPr lang="fr-FR" sz="2800" b="1" dirty="0">
                <a:latin typeface="Arial" panose="020B0604020202020204" pitchFamily="34" charset="0"/>
                <a:cs typeface="Arial" panose="020B0604020202020204" pitchFamily="34" charset="0"/>
              </a:rPr>
              <a:t>Data </a:t>
            </a:r>
            <a:r>
              <a:rPr lang="fr-FR" sz="2800" b="1" dirty="0" err="1">
                <a:latin typeface="Arial" panose="020B0604020202020204" pitchFamily="34" charset="0"/>
                <a:cs typeface="Arial" panose="020B0604020202020204" pitchFamily="34" charset="0"/>
              </a:rPr>
              <a:t>Scientist</a:t>
            </a:r>
            <a:endParaRPr lang="fr-DZ" sz="2800" b="1" dirty="0">
              <a:latin typeface="Arial" panose="020B0604020202020204" pitchFamily="34" charset="0"/>
              <a:cs typeface="Arial" panose="020B0604020202020204" pitchFamily="34" charset="0"/>
            </a:endParaRPr>
          </a:p>
        </p:txBody>
      </p:sp>
      <p:sp>
        <p:nvSpPr>
          <p:cNvPr id="7" name="Arrow: Striped Right 6">
            <a:extLst>
              <a:ext uri="{FF2B5EF4-FFF2-40B4-BE49-F238E27FC236}">
                <a16:creationId xmlns:a16="http://schemas.microsoft.com/office/drawing/2014/main" id="{48AC4F8E-FDA8-1AF2-9402-0753F5D40BD8}"/>
              </a:ext>
            </a:extLst>
          </p:cNvPr>
          <p:cNvSpPr/>
          <p:nvPr/>
        </p:nvSpPr>
        <p:spPr>
          <a:xfrm>
            <a:off x="5008098" y="2658794"/>
            <a:ext cx="1547447" cy="998806"/>
          </a:xfrm>
          <a:prstGeom prst="striped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
        <p:nvSpPr>
          <p:cNvPr id="9" name="TextBox 8">
            <a:extLst>
              <a:ext uri="{FF2B5EF4-FFF2-40B4-BE49-F238E27FC236}">
                <a16:creationId xmlns:a16="http://schemas.microsoft.com/office/drawing/2014/main" id="{504C3712-BA9D-01D8-F312-CB47966C6A14}"/>
              </a:ext>
            </a:extLst>
          </p:cNvPr>
          <p:cNvSpPr txBox="1"/>
          <p:nvPr/>
        </p:nvSpPr>
        <p:spPr>
          <a:xfrm>
            <a:off x="6907238" y="2594541"/>
            <a:ext cx="4178104" cy="1200329"/>
          </a:xfrm>
          <a:prstGeom prst="rect">
            <a:avLst/>
          </a:prstGeom>
          <a:noFill/>
        </p:spPr>
        <p:txBody>
          <a:bodyPr wrap="square">
            <a:spAutoFit/>
          </a:bodyPr>
          <a:lstStyle/>
          <a:p>
            <a:pPr algn="ctr"/>
            <a:r>
              <a:rPr lang="fr-FR" sz="3600" dirty="0">
                <a:latin typeface="Arial" panose="020B0604020202020204" pitchFamily="34" charset="0"/>
                <a:cs typeface="Arial" panose="020B0604020202020204" pitchFamily="34" charset="0"/>
              </a:rPr>
              <a:t>The </a:t>
            </a:r>
            <a:r>
              <a:rPr lang="fr-FR" sz="3600" dirty="0" err="1">
                <a:latin typeface="Arial" panose="020B0604020202020204" pitchFamily="34" charset="0"/>
                <a:cs typeface="Arial" panose="020B0604020202020204" pitchFamily="34" charset="0"/>
              </a:rPr>
              <a:t>ideal</a:t>
            </a:r>
            <a:r>
              <a:rPr lang="fr-FR" sz="3600" dirty="0">
                <a:latin typeface="Arial" panose="020B0604020202020204" pitchFamily="34" charset="0"/>
                <a:cs typeface="Arial" panose="020B0604020202020204" pitchFamily="34" charset="0"/>
              </a:rPr>
              <a:t> </a:t>
            </a:r>
            <a:r>
              <a:rPr lang="fr-FR" sz="3600" dirty="0" err="1">
                <a:latin typeface="Arial" panose="020B0604020202020204" pitchFamily="34" charset="0"/>
                <a:cs typeface="Arial" panose="020B0604020202020204" pitchFamily="34" charset="0"/>
              </a:rPr>
              <a:t>tool</a:t>
            </a:r>
            <a:r>
              <a:rPr lang="fr-FR" sz="3600" dirty="0">
                <a:latin typeface="Arial" panose="020B0604020202020204" pitchFamily="34" charset="0"/>
                <a:cs typeface="Arial" panose="020B0604020202020204" pitchFamily="34" charset="0"/>
              </a:rPr>
              <a:t> for data </a:t>
            </a:r>
            <a:r>
              <a:rPr lang="fr-FR" sz="3600" dirty="0" err="1">
                <a:latin typeface="Arial" panose="020B0604020202020204" pitchFamily="34" charset="0"/>
                <a:cs typeface="Arial" panose="020B0604020202020204" pitchFamily="34" charset="0"/>
              </a:rPr>
              <a:t>scientists</a:t>
            </a:r>
            <a:r>
              <a:rPr lang="fr-FR" sz="3600" dirty="0">
                <a:latin typeface="Arial" panose="020B0604020202020204" pitchFamily="34" charset="0"/>
                <a:cs typeface="Arial" panose="020B0604020202020204" pitchFamily="34" charset="0"/>
              </a:rPr>
              <a:t> ?</a:t>
            </a:r>
            <a:endParaRPr lang="fr-DZ" sz="3600" dirty="0"/>
          </a:p>
        </p:txBody>
      </p:sp>
      <p:sp>
        <p:nvSpPr>
          <p:cNvPr id="10" name="TextBox 9">
            <a:extLst>
              <a:ext uri="{FF2B5EF4-FFF2-40B4-BE49-F238E27FC236}">
                <a16:creationId xmlns:a16="http://schemas.microsoft.com/office/drawing/2014/main" id="{7E935980-5B65-0C43-0B37-FF84C97F1461}"/>
              </a:ext>
            </a:extLst>
          </p:cNvPr>
          <p:cNvSpPr txBox="1"/>
          <p:nvPr/>
        </p:nvSpPr>
        <p:spPr>
          <a:xfrm>
            <a:off x="2023143" y="4646055"/>
            <a:ext cx="9768190" cy="1477328"/>
          </a:xfrm>
          <a:prstGeom prst="rect">
            <a:avLst/>
          </a:prstGeom>
          <a:noFill/>
        </p:spPr>
        <p:txBody>
          <a:bodyPr wrap="square" rtlCol="0">
            <a:spAutoFit/>
          </a:bodyPr>
          <a:lstStyle/>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managing</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data</a:t>
            </a:r>
          </a:p>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Cleaning</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data</a:t>
            </a:r>
          </a:p>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Analyzing</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data</a:t>
            </a:r>
          </a:p>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Modeling data</a:t>
            </a:r>
          </a:p>
          <a:p>
            <a:pPr marL="457200" marR="0" lvl="0" indent="-457200" algn="l" defTabSz="914400" rtl="0" eaLnBrk="1" fontAlgn="auto" latinLnBrk="0" hangingPunct="1">
              <a:spcBef>
                <a:spcPts val="0"/>
              </a:spcBef>
              <a:spcAft>
                <a:spcPts val="0"/>
              </a:spcAft>
              <a:buClrTx/>
              <a:buSzTx/>
              <a:buFont typeface="Arial" panose="020B0604020202020204" pitchFamily="34" charset="0"/>
              <a:buChar char="•"/>
              <a:tabLst/>
              <a:defRPr/>
            </a:pP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Organizing</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the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results</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of the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analysis</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into</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form</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suitable</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for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plotting</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or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tabular</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display </a:t>
            </a:r>
            <a:endParaRPr kumimoji="0" lang="fr-DZ"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2292018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77F5B-FF00-675B-D925-EE6F60303DC7}"/>
              </a:ext>
            </a:extLst>
          </p:cNvPr>
          <p:cNvSpPr>
            <a:spLocks noGrp="1"/>
          </p:cNvSpPr>
          <p:nvPr>
            <p:ph type="title"/>
          </p:nvPr>
        </p:nvSpPr>
        <p:spPr/>
        <p:txBody>
          <a:bodyPr/>
          <a:lstStyle/>
          <a:p>
            <a:r>
              <a:rPr lang="en-US" dirty="0"/>
              <a:t>Use the model for prediction</a:t>
            </a:r>
            <a:endParaRPr lang="fr-DZ" dirty="0"/>
          </a:p>
        </p:txBody>
      </p:sp>
      <p:sp>
        <p:nvSpPr>
          <p:cNvPr id="3" name="Content Placeholder 2">
            <a:extLst>
              <a:ext uri="{FF2B5EF4-FFF2-40B4-BE49-F238E27FC236}">
                <a16:creationId xmlns:a16="http://schemas.microsoft.com/office/drawing/2014/main" id="{BADC39CF-612B-03E6-A5B0-97BD0002390A}"/>
              </a:ext>
            </a:extLst>
          </p:cNvPr>
          <p:cNvSpPr>
            <a:spLocks noGrp="1"/>
          </p:cNvSpPr>
          <p:nvPr>
            <p:ph idx="1"/>
          </p:nvPr>
        </p:nvSpPr>
        <p:spPr>
          <a:xfrm>
            <a:off x="609600" y="1388282"/>
            <a:ext cx="10385502" cy="5058078"/>
          </a:xfrm>
        </p:spPr>
        <p:txBody>
          <a:bodyPr>
            <a:normAutofit/>
          </a:bodyPr>
          <a:lstStyle/>
          <a:p>
            <a:r>
              <a:rPr lang="en-US" sz="3200" dirty="0" err="1"/>
              <a:t>y_pred</a:t>
            </a:r>
            <a:r>
              <a:rPr lang="en-US" sz="3200" dirty="0"/>
              <a:t> = </a:t>
            </a:r>
            <a:r>
              <a:rPr lang="en-US" sz="3200" dirty="0" err="1"/>
              <a:t>clf.predict</a:t>
            </a:r>
            <a:r>
              <a:rPr lang="en-US" sz="3200" dirty="0"/>
              <a:t>(</a:t>
            </a:r>
            <a:r>
              <a:rPr lang="en-US" sz="3200" dirty="0" err="1"/>
              <a:t>x_test</a:t>
            </a:r>
            <a:r>
              <a:rPr lang="en-US" sz="3200" dirty="0"/>
              <a:t>)</a:t>
            </a:r>
            <a:endParaRPr lang="fr-DZ" sz="3200" dirty="0"/>
          </a:p>
        </p:txBody>
      </p:sp>
      <p:sp>
        <p:nvSpPr>
          <p:cNvPr id="4" name="Slide Number Placeholder 3">
            <a:extLst>
              <a:ext uri="{FF2B5EF4-FFF2-40B4-BE49-F238E27FC236}">
                <a16:creationId xmlns:a16="http://schemas.microsoft.com/office/drawing/2014/main" id="{1355DE1A-6B9C-62BC-7967-7185BFF6464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9514580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2ED6-788F-E7EF-3872-ED7639E43B6B}"/>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Calculation of </a:t>
            </a:r>
            <a:r>
              <a:rPr lang="fr-FR" dirty="0" err="1">
                <a:latin typeface="Arial" panose="020B0604020202020204" pitchFamily="34" charset="0"/>
                <a:cs typeface="Arial" panose="020B0604020202020204" pitchFamily="34" charset="0"/>
              </a:rPr>
              <a:t>Accuracy</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64889B3-08A8-4EE2-C625-4B3B797BA7FA}"/>
              </a:ext>
            </a:extLst>
          </p:cNvPr>
          <p:cNvSpPr>
            <a:spLocks noGrp="1"/>
          </p:cNvSpPr>
          <p:nvPr>
            <p:ph idx="1"/>
          </p:nvPr>
        </p:nvSpPr>
        <p:spPr>
          <a:xfrm>
            <a:off x="609600" y="1388282"/>
            <a:ext cx="11582400" cy="5058078"/>
          </a:xfrm>
        </p:spPr>
        <p:txBody>
          <a:bodyPr>
            <a:normAutofit/>
          </a:bodyPr>
          <a:lstStyle/>
          <a:p>
            <a:r>
              <a:rPr lang="en-US" sz="3200" dirty="0"/>
              <a:t>(</a:t>
            </a:r>
            <a:r>
              <a:rPr lang="en-US" sz="3200" dirty="0" err="1"/>
              <a:t>y_pred</a:t>
            </a:r>
            <a:r>
              <a:rPr lang="en-US" sz="3200" dirty="0"/>
              <a:t> == </a:t>
            </a:r>
            <a:r>
              <a:rPr lang="en-US" sz="3200" dirty="0" err="1"/>
              <a:t>y_test</a:t>
            </a:r>
            <a:r>
              <a:rPr lang="en-US" sz="3200" dirty="0"/>
              <a:t>).mean()</a:t>
            </a:r>
          </a:p>
          <a:p>
            <a:endParaRPr lang="en-US" sz="3200" dirty="0"/>
          </a:p>
          <a:p>
            <a:r>
              <a:rPr lang="en-US" sz="2400" dirty="0"/>
              <a:t>print('The score For Decision Trees: ' , r2_score(</a:t>
            </a:r>
            <a:r>
              <a:rPr lang="en-US" sz="2400" dirty="0" err="1"/>
              <a:t>y_test</a:t>
            </a:r>
            <a:r>
              <a:rPr lang="en-US" sz="2400" dirty="0"/>
              <a:t> , </a:t>
            </a:r>
            <a:r>
              <a:rPr lang="en-US" sz="2400" dirty="0" err="1"/>
              <a:t>y_pred</a:t>
            </a:r>
            <a:r>
              <a:rPr lang="en-US" sz="2400" dirty="0"/>
              <a:t>))</a:t>
            </a:r>
          </a:p>
          <a:p>
            <a:r>
              <a:rPr lang="en-US" sz="2400" dirty="0"/>
              <a:t>print('The accuracy For Decision Trees is ', (</a:t>
            </a:r>
            <a:r>
              <a:rPr lang="en-US" sz="2400" dirty="0" err="1"/>
              <a:t>y_pred</a:t>
            </a:r>
            <a:r>
              <a:rPr lang="en-US" sz="2400" dirty="0"/>
              <a:t> == </a:t>
            </a:r>
            <a:r>
              <a:rPr lang="en-US" sz="2400" dirty="0" err="1"/>
              <a:t>y_test</a:t>
            </a:r>
            <a:r>
              <a:rPr lang="en-US" sz="2400" dirty="0"/>
              <a:t>).mean())</a:t>
            </a:r>
          </a:p>
          <a:p>
            <a:endParaRPr lang="en-US" sz="2400" dirty="0"/>
          </a:p>
          <a:p>
            <a:endParaRPr lang="en-US" sz="2400" dirty="0"/>
          </a:p>
        </p:txBody>
      </p:sp>
      <p:sp>
        <p:nvSpPr>
          <p:cNvPr id="4" name="Slide Number Placeholder 3">
            <a:extLst>
              <a:ext uri="{FF2B5EF4-FFF2-40B4-BE49-F238E27FC236}">
                <a16:creationId xmlns:a16="http://schemas.microsoft.com/office/drawing/2014/main" id="{FF40C32D-A042-B99E-AFD9-D2FFC6AAA4B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462588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2ED6-788F-E7EF-3872-ED7639E43B6B}"/>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Confusion matrix</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64889B3-08A8-4EE2-C625-4B3B797BA7FA}"/>
              </a:ext>
            </a:extLst>
          </p:cNvPr>
          <p:cNvSpPr>
            <a:spLocks noGrp="1"/>
          </p:cNvSpPr>
          <p:nvPr>
            <p:ph idx="1"/>
          </p:nvPr>
        </p:nvSpPr>
        <p:spPr>
          <a:xfrm>
            <a:off x="609600" y="1388282"/>
            <a:ext cx="11582400" cy="5058078"/>
          </a:xfrm>
        </p:spPr>
        <p:txBody>
          <a:bodyPr>
            <a:normAutofit/>
          </a:bodyPr>
          <a:lstStyle/>
          <a:p>
            <a:endParaRPr lang="en-US" sz="2400" dirty="0"/>
          </a:p>
          <a:p>
            <a:endParaRPr lang="en-US" sz="2400" dirty="0"/>
          </a:p>
          <a:p>
            <a:r>
              <a:rPr lang="en-US" sz="2400" dirty="0"/>
              <a:t>from </a:t>
            </a:r>
            <a:r>
              <a:rPr lang="en-US" sz="2400" dirty="0" err="1"/>
              <a:t>sklearn.metrics</a:t>
            </a:r>
            <a:r>
              <a:rPr lang="en-US" sz="2400" dirty="0"/>
              <a:t> import r2_score</a:t>
            </a:r>
          </a:p>
          <a:p>
            <a:r>
              <a:rPr lang="en-US" sz="2400" dirty="0"/>
              <a:t>from </a:t>
            </a:r>
            <a:r>
              <a:rPr lang="en-US" sz="2400" dirty="0" err="1"/>
              <a:t>sklearn.metrics</a:t>
            </a:r>
            <a:r>
              <a:rPr lang="en-US" sz="2400" dirty="0"/>
              <a:t> import </a:t>
            </a:r>
            <a:r>
              <a:rPr lang="en-US" sz="2400" dirty="0" err="1"/>
              <a:t>confusion_matrix</a:t>
            </a:r>
            <a:endParaRPr lang="en-US" sz="2400" dirty="0"/>
          </a:p>
          <a:p>
            <a:endParaRPr lang="en-US" sz="2400" dirty="0"/>
          </a:p>
          <a:p>
            <a:r>
              <a:rPr lang="en-US" sz="2400" dirty="0"/>
              <a:t>cm = </a:t>
            </a:r>
            <a:r>
              <a:rPr lang="en-US" sz="2400" dirty="0" err="1"/>
              <a:t>confusion_matrix</a:t>
            </a:r>
            <a:r>
              <a:rPr lang="en-US" sz="2400" dirty="0"/>
              <a:t>(</a:t>
            </a:r>
            <a:r>
              <a:rPr lang="en-US" sz="2400" dirty="0" err="1"/>
              <a:t>y_test</a:t>
            </a:r>
            <a:r>
              <a:rPr lang="en-US" sz="2400" dirty="0"/>
              <a:t>, </a:t>
            </a:r>
            <a:r>
              <a:rPr lang="en-US" sz="2400" dirty="0" err="1"/>
              <a:t>y_pred</a:t>
            </a:r>
            <a:r>
              <a:rPr lang="en-US" sz="2400" dirty="0"/>
              <a:t>)</a:t>
            </a:r>
          </a:p>
          <a:p>
            <a:r>
              <a:rPr lang="en-US" sz="2400" dirty="0"/>
              <a:t>print('Confusion Matrix is :', cm)</a:t>
            </a:r>
          </a:p>
        </p:txBody>
      </p:sp>
      <p:sp>
        <p:nvSpPr>
          <p:cNvPr id="4" name="Slide Number Placeholder 3">
            <a:extLst>
              <a:ext uri="{FF2B5EF4-FFF2-40B4-BE49-F238E27FC236}">
                <a16:creationId xmlns:a16="http://schemas.microsoft.com/office/drawing/2014/main" id="{FF40C32D-A042-B99E-AFD9-D2FFC6AAA4B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165055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5B189-F2A7-9A02-6065-5BBC188E329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Logistic Regression</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704E174-9257-F561-CB28-BACDB33F61D5}"/>
              </a:ext>
            </a:extLst>
          </p:cNvPr>
          <p:cNvSpPr>
            <a:spLocks noGrp="1"/>
          </p:cNvSpPr>
          <p:nvPr>
            <p:ph idx="1"/>
          </p:nvPr>
        </p:nvSpPr>
        <p:spPr>
          <a:xfrm>
            <a:off x="609600" y="1388282"/>
            <a:ext cx="7776117" cy="5058078"/>
          </a:xfrm>
        </p:spPr>
        <p:txBody>
          <a:bodyPr/>
          <a:lstStyle/>
          <a:p>
            <a:r>
              <a:rPr lang="en-US" dirty="0"/>
              <a:t>from </a:t>
            </a:r>
            <a:r>
              <a:rPr lang="en-US" dirty="0" err="1"/>
              <a:t>sklearn.linear_model</a:t>
            </a:r>
            <a:r>
              <a:rPr lang="en-US" dirty="0"/>
              <a:t> import </a:t>
            </a:r>
            <a:r>
              <a:rPr lang="en-US" dirty="0" err="1"/>
              <a:t>LogisticRegression</a:t>
            </a:r>
            <a:endParaRPr lang="en-US" dirty="0"/>
          </a:p>
          <a:p>
            <a:endParaRPr lang="en-US" dirty="0"/>
          </a:p>
          <a:p>
            <a:r>
              <a:rPr lang="fr-FR" dirty="0" err="1"/>
              <a:t>clf</a:t>
            </a:r>
            <a:r>
              <a:rPr lang="fr-FR" dirty="0"/>
              <a:t> = </a:t>
            </a:r>
            <a:r>
              <a:rPr lang="fr-FR" dirty="0" err="1"/>
              <a:t>LogisticRegression</a:t>
            </a:r>
            <a:r>
              <a:rPr lang="fr-FR" dirty="0"/>
              <a:t>()</a:t>
            </a:r>
          </a:p>
          <a:p>
            <a:r>
              <a:rPr lang="fr-FR" dirty="0" err="1"/>
              <a:t>clf.fit</a:t>
            </a:r>
            <a:r>
              <a:rPr lang="fr-FR" dirty="0"/>
              <a:t>(</a:t>
            </a:r>
            <a:r>
              <a:rPr lang="fr-FR" dirty="0" err="1"/>
              <a:t>x_train</a:t>
            </a:r>
            <a:r>
              <a:rPr lang="fr-FR" dirty="0"/>
              <a:t>, </a:t>
            </a:r>
            <a:r>
              <a:rPr lang="fr-FR" dirty="0" err="1"/>
              <a:t>y_train</a:t>
            </a:r>
            <a:r>
              <a:rPr lang="fr-FR" dirty="0"/>
              <a:t>)</a:t>
            </a:r>
          </a:p>
          <a:p>
            <a:r>
              <a:rPr lang="fr-FR" dirty="0" err="1"/>
              <a:t>y_pred</a:t>
            </a:r>
            <a:r>
              <a:rPr lang="fr-FR" dirty="0"/>
              <a:t> = </a:t>
            </a:r>
            <a:r>
              <a:rPr lang="fr-FR" dirty="0" err="1"/>
              <a:t>clf.predict</a:t>
            </a:r>
            <a:r>
              <a:rPr lang="fr-FR" dirty="0"/>
              <a:t>(</a:t>
            </a:r>
            <a:r>
              <a:rPr lang="fr-FR" dirty="0" err="1"/>
              <a:t>x_test</a:t>
            </a:r>
            <a:r>
              <a:rPr lang="fr-FR" dirty="0"/>
              <a:t>)</a:t>
            </a:r>
          </a:p>
          <a:p>
            <a:r>
              <a:rPr lang="en-US" dirty="0"/>
              <a:t>(</a:t>
            </a:r>
            <a:r>
              <a:rPr lang="en-US" dirty="0" err="1"/>
              <a:t>y_pred</a:t>
            </a:r>
            <a:r>
              <a:rPr lang="en-US" dirty="0"/>
              <a:t> == </a:t>
            </a:r>
            <a:r>
              <a:rPr lang="en-US" dirty="0" err="1"/>
              <a:t>y_test</a:t>
            </a:r>
            <a:r>
              <a:rPr lang="en-US" dirty="0"/>
              <a:t>).mean()</a:t>
            </a:r>
            <a:endParaRPr lang="fr-DZ" dirty="0"/>
          </a:p>
        </p:txBody>
      </p:sp>
      <p:sp>
        <p:nvSpPr>
          <p:cNvPr id="4" name="Slide Number Placeholder 3">
            <a:extLst>
              <a:ext uri="{FF2B5EF4-FFF2-40B4-BE49-F238E27FC236}">
                <a16:creationId xmlns:a16="http://schemas.microsoft.com/office/drawing/2014/main" id="{88E15832-BB63-6C4B-7EF1-B943A444158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8DC0EE96-62F2-3AE5-A2EB-06D5F1EA38B4}"/>
              </a:ext>
            </a:extLst>
          </p:cNvPr>
          <p:cNvPicPr>
            <a:picLocks noChangeAspect="1"/>
          </p:cNvPicPr>
          <p:nvPr/>
        </p:nvPicPr>
        <p:blipFill>
          <a:blip r:embed="rId2"/>
          <a:stretch>
            <a:fillRect/>
          </a:stretch>
        </p:blipFill>
        <p:spPr>
          <a:xfrm>
            <a:off x="6513279" y="2671647"/>
            <a:ext cx="5448277" cy="2491348"/>
          </a:xfrm>
          <a:prstGeom prst="rect">
            <a:avLst/>
          </a:prstGeom>
        </p:spPr>
      </p:pic>
      <p:sp>
        <p:nvSpPr>
          <p:cNvPr id="6" name="Oval 5">
            <a:extLst>
              <a:ext uri="{FF2B5EF4-FFF2-40B4-BE49-F238E27FC236}">
                <a16:creationId xmlns:a16="http://schemas.microsoft.com/office/drawing/2014/main" id="{A34930DA-C744-9500-CEC0-DC613C447A46}"/>
              </a:ext>
            </a:extLst>
          </p:cNvPr>
          <p:cNvSpPr/>
          <p:nvPr/>
        </p:nvSpPr>
        <p:spPr>
          <a:xfrm>
            <a:off x="6379463" y="2493227"/>
            <a:ext cx="1404087" cy="1192738"/>
          </a:xfrm>
          <a:custGeom>
            <a:avLst/>
            <a:gdLst>
              <a:gd name="connsiteX0" fmla="*/ 0 w 1404087"/>
              <a:gd name="connsiteY0" fmla="*/ 596369 h 1192738"/>
              <a:gd name="connsiteX1" fmla="*/ 702044 w 1404087"/>
              <a:gd name="connsiteY1" fmla="*/ 0 h 1192738"/>
              <a:gd name="connsiteX2" fmla="*/ 1404088 w 1404087"/>
              <a:gd name="connsiteY2" fmla="*/ 596369 h 1192738"/>
              <a:gd name="connsiteX3" fmla="*/ 702044 w 1404087"/>
              <a:gd name="connsiteY3" fmla="*/ 1192738 h 1192738"/>
              <a:gd name="connsiteX4" fmla="*/ 0 w 1404087"/>
              <a:gd name="connsiteY4" fmla="*/ 596369 h 1192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087" h="1192738" extrusionOk="0">
                <a:moveTo>
                  <a:pt x="0" y="596369"/>
                </a:moveTo>
                <a:cubicBezTo>
                  <a:pt x="-17453" y="218211"/>
                  <a:pt x="312798" y="-18419"/>
                  <a:pt x="702044" y="0"/>
                </a:cubicBezTo>
                <a:cubicBezTo>
                  <a:pt x="1077401" y="-2996"/>
                  <a:pt x="1348380" y="277496"/>
                  <a:pt x="1404088" y="596369"/>
                </a:cubicBezTo>
                <a:cubicBezTo>
                  <a:pt x="1436215" y="993699"/>
                  <a:pt x="1136921" y="1173153"/>
                  <a:pt x="702044" y="1192738"/>
                </a:cubicBezTo>
                <a:cubicBezTo>
                  <a:pt x="327788" y="1193375"/>
                  <a:pt x="1086" y="938138"/>
                  <a:pt x="0" y="596369"/>
                </a:cubicBezTo>
                <a:close/>
              </a:path>
            </a:pathLst>
          </a:custGeom>
          <a:noFill/>
          <a:ln>
            <a:solidFill>
              <a:srgbClr val="FF0000"/>
            </a:solidFill>
            <a:prstDash val="sysDash"/>
            <a:extLst>
              <a:ext uri="{C807C97D-BFC1-408E-A445-0C87EB9F89A2}">
                <ask:lineSketchStyleProps xmlns:ask="http://schemas.microsoft.com/office/drawing/2018/sketchyshapes" sd="26432753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DZ"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7137563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D0F18-2C86-B7F6-9918-28D36E551119}"/>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SVM (support </a:t>
            </a:r>
            <a:r>
              <a:rPr lang="fr-FR" dirty="0" err="1">
                <a:latin typeface="Arial" panose="020B0604020202020204" pitchFamily="34" charset="0"/>
                <a:cs typeface="Arial" panose="020B0604020202020204" pitchFamily="34" charset="0"/>
              </a:rPr>
              <a:t>vector</a:t>
            </a:r>
            <a:r>
              <a:rPr lang="fr-FR" dirty="0">
                <a:latin typeface="Arial" panose="020B0604020202020204" pitchFamily="34" charset="0"/>
                <a:cs typeface="Arial" panose="020B0604020202020204" pitchFamily="34" charset="0"/>
              </a:rPr>
              <a:t> machine)</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B0FE605-5FD0-9F46-D3A0-F584E137DD5D}"/>
              </a:ext>
            </a:extLst>
          </p:cNvPr>
          <p:cNvSpPr>
            <a:spLocks noGrp="1"/>
          </p:cNvSpPr>
          <p:nvPr>
            <p:ph idx="1"/>
          </p:nvPr>
        </p:nvSpPr>
        <p:spPr>
          <a:xfrm>
            <a:off x="609600" y="1388282"/>
            <a:ext cx="10972800" cy="5058078"/>
          </a:xfrm>
        </p:spPr>
        <p:txBody>
          <a:bodyPr/>
          <a:lstStyle/>
          <a:p>
            <a:r>
              <a:rPr lang="en-US" dirty="0"/>
              <a:t>from </a:t>
            </a:r>
            <a:r>
              <a:rPr lang="en-US" dirty="0" err="1"/>
              <a:t>sklearn.svm</a:t>
            </a:r>
            <a:r>
              <a:rPr lang="en-US" dirty="0"/>
              <a:t> import SVC</a:t>
            </a:r>
          </a:p>
          <a:p>
            <a:r>
              <a:rPr lang="fr-FR" dirty="0" err="1"/>
              <a:t>clf</a:t>
            </a:r>
            <a:r>
              <a:rPr lang="fr-FR" dirty="0"/>
              <a:t> = SVC(kernel='</a:t>
            </a:r>
            <a:r>
              <a:rPr lang="fr-FR" dirty="0" err="1"/>
              <a:t>linear</a:t>
            </a:r>
            <a:r>
              <a:rPr lang="fr-FR" dirty="0"/>
              <a:t>')</a:t>
            </a:r>
          </a:p>
          <a:p>
            <a:r>
              <a:rPr lang="fr-FR" dirty="0" err="1"/>
              <a:t>clf.fit</a:t>
            </a:r>
            <a:r>
              <a:rPr lang="fr-FR" dirty="0"/>
              <a:t>(</a:t>
            </a:r>
            <a:r>
              <a:rPr lang="fr-FR" dirty="0" err="1"/>
              <a:t>x_train</a:t>
            </a:r>
            <a:r>
              <a:rPr lang="fr-FR" dirty="0"/>
              <a:t>, </a:t>
            </a:r>
            <a:r>
              <a:rPr lang="fr-FR" dirty="0" err="1"/>
              <a:t>y_train</a:t>
            </a:r>
            <a:r>
              <a:rPr lang="fr-FR" dirty="0"/>
              <a:t>)</a:t>
            </a:r>
          </a:p>
          <a:p>
            <a:r>
              <a:rPr lang="en-US" dirty="0" err="1"/>
              <a:t>y_pred</a:t>
            </a:r>
            <a:r>
              <a:rPr lang="en-US" dirty="0"/>
              <a:t> = </a:t>
            </a:r>
            <a:r>
              <a:rPr lang="en-US" dirty="0" err="1"/>
              <a:t>clf.predict</a:t>
            </a:r>
            <a:r>
              <a:rPr lang="en-US" dirty="0"/>
              <a:t>(</a:t>
            </a:r>
            <a:r>
              <a:rPr lang="en-US" dirty="0" err="1"/>
              <a:t>x_test</a:t>
            </a:r>
            <a:r>
              <a:rPr lang="en-US" dirty="0"/>
              <a:t>)</a:t>
            </a:r>
          </a:p>
          <a:p>
            <a:r>
              <a:rPr lang="en-US" dirty="0"/>
              <a:t>(</a:t>
            </a:r>
            <a:r>
              <a:rPr lang="en-US" dirty="0" err="1"/>
              <a:t>y_pred</a:t>
            </a:r>
            <a:r>
              <a:rPr lang="en-US" dirty="0"/>
              <a:t> == </a:t>
            </a:r>
            <a:r>
              <a:rPr lang="en-US" dirty="0" err="1"/>
              <a:t>y_test</a:t>
            </a:r>
            <a:r>
              <a:rPr lang="en-US" dirty="0"/>
              <a:t>).mean()</a:t>
            </a:r>
            <a:endParaRPr lang="fr-DZ" dirty="0"/>
          </a:p>
        </p:txBody>
      </p:sp>
      <p:sp>
        <p:nvSpPr>
          <p:cNvPr id="4" name="Slide Number Placeholder 3">
            <a:extLst>
              <a:ext uri="{FF2B5EF4-FFF2-40B4-BE49-F238E27FC236}">
                <a16:creationId xmlns:a16="http://schemas.microsoft.com/office/drawing/2014/main" id="{21EA353E-F7A8-ABCA-F181-07BB79F06F0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1840435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84FC-F51B-3663-FBC1-4D79919915C4}"/>
              </a:ext>
            </a:extLst>
          </p:cNvPr>
          <p:cNvSpPr>
            <a:spLocks noGrp="1"/>
          </p:cNvSpPr>
          <p:nvPr>
            <p:ph type="title"/>
          </p:nvPr>
        </p:nvSpPr>
        <p:spPr/>
        <p:txBody>
          <a:bodyPr>
            <a:normAutofit/>
          </a:bodyPr>
          <a:lstStyle/>
          <a:p>
            <a:r>
              <a:rPr lang="fr-FR" dirty="0" err="1">
                <a:latin typeface="Arial" panose="020B0604020202020204" pitchFamily="34" charset="0"/>
                <a:cs typeface="Arial" panose="020B0604020202020204" pitchFamily="34" charset="0"/>
              </a:rPr>
              <a:t>Naive</a:t>
            </a:r>
            <a:r>
              <a:rPr lang="fr-FR" dirty="0">
                <a:latin typeface="Arial" panose="020B0604020202020204" pitchFamily="34" charset="0"/>
                <a:cs typeface="Arial" panose="020B0604020202020204" pitchFamily="34" charset="0"/>
              </a:rPr>
              <a:t> Bayes Classifier</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3C615D8-AB44-12A7-6876-A9BE040CE293}"/>
              </a:ext>
            </a:extLst>
          </p:cNvPr>
          <p:cNvSpPr>
            <a:spLocks noGrp="1"/>
          </p:cNvSpPr>
          <p:nvPr>
            <p:ph idx="1"/>
          </p:nvPr>
        </p:nvSpPr>
        <p:spPr/>
        <p:txBody>
          <a:bodyPr/>
          <a:lstStyle/>
          <a:p>
            <a:r>
              <a:rPr lang="en-US" dirty="0"/>
              <a:t>from </a:t>
            </a:r>
            <a:r>
              <a:rPr lang="en-US" dirty="0" err="1"/>
              <a:t>sklearn.naive_bayes</a:t>
            </a:r>
            <a:r>
              <a:rPr lang="en-US" dirty="0"/>
              <a:t> import </a:t>
            </a:r>
            <a:r>
              <a:rPr lang="en-US" dirty="0" err="1"/>
              <a:t>GaussianNB</a:t>
            </a:r>
            <a:endParaRPr lang="en-US" dirty="0"/>
          </a:p>
          <a:p>
            <a:r>
              <a:rPr lang="fr-FR" dirty="0" err="1"/>
              <a:t>clf</a:t>
            </a:r>
            <a:r>
              <a:rPr lang="fr-FR" dirty="0"/>
              <a:t> = </a:t>
            </a:r>
            <a:r>
              <a:rPr lang="fr-FR" dirty="0" err="1"/>
              <a:t>GaussianNB</a:t>
            </a:r>
            <a:r>
              <a:rPr lang="fr-FR" dirty="0"/>
              <a:t>()</a:t>
            </a:r>
          </a:p>
          <a:p>
            <a:r>
              <a:rPr lang="fr-FR" dirty="0" err="1"/>
              <a:t>clf.fit</a:t>
            </a:r>
            <a:r>
              <a:rPr lang="fr-FR" dirty="0"/>
              <a:t>(</a:t>
            </a:r>
            <a:r>
              <a:rPr lang="fr-FR" dirty="0" err="1"/>
              <a:t>x_train</a:t>
            </a:r>
            <a:r>
              <a:rPr lang="fr-FR" dirty="0"/>
              <a:t>, </a:t>
            </a:r>
            <a:r>
              <a:rPr lang="fr-FR" dirty="0" err="1"/>
              <a:t>y_train</a:t>
            </a:r>
            <a:r>
              <a:rPr lang="fr-FR" dirty="0"/>
              <a:t>)</a:t>
            </a:r>
          </a:p>
          <a:p>
            <a:r>
              <a:rPr lang="en-US" dirty="0" err="1"/>
              <a:t>y_pred</a:t>
            </a:r>
            <a:r>
              <a:rPr lang="en-US" dirty="0"/>
              <a:t> = </a:t>
            </a:r>
            <a:r>
              <a:rPr lang="en-US" dirty="0" err="1"/>
              <a:t>clf.predict</a:t>
            </a:r>
            <a:r>
              <a:rPr lang="en-US" dirty="0"/>
              <a:t>(</a:t>
            </a:r>
            <a:r>
              <a:rPr lang="en-US" dirty="0" err="1"/>
              <a:t>x_test</a:t>
            </a:r>
            <a:r>
              <a:rPr lang="en-US" dirty="0"/>
              <a:t>)</a:t>
            </a:r>
          </a:p>
          <a:p>
            <a:r>
              <a:rPr lang="en-US" dirty="0"/>
              <a:t>(</a:t>
            </a:r>
            <a:r>
              <a:rPr lang="en-US" dirty="0" err="1"/>
              <a:t>y_pred</a:t>
            </a:r>
            <a:r>
              <a:rPr lang="en-US" dirty="0"/>
              <a:t> == </a:t>
            </a:r>
            <a:r>
              <a:rPr lang="en-US" dirty="0" err="1"/>
              <a:t>y_test</a:t>
            </a:r>
            <a:r>
              <a:rPr lang="en-US" dirty="0"/>
              <a:t>).mean()</a:t>
            </a:r>
            <a:endParaRPr lang="fr-DZ" dirty="0"/>
          </a:p>
        </p:txBody>
      </p:sp>
      <p:sp>
        <p:nvSpPr>
          <p:cNvPr id="4" name="Slide Number Placeholder 3">
            <a:extLst>
              <a:ext uri="{FF2B5EF4-FFF2-40B4-BE49-F238E27FC236}">
                <a16:creationId xmlns:a16="http://schemas.microsoft.com/office/drawing/2014/main" id="{6FEC6CEC-2BDF-DEAA-888C-F8098B797F5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854435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7EB9-48E4-5992-54E9-FAA519D96004}"/>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K-</a:t>
            </a:r>
            <a:r>
              <a:rPr lang="fr-FR" dirty="0" err="1">
                <a:latin typeface="Arial" panose="020B0604020202020204" pitchFamily="34" charset="0"/>
                <a:cs typeface="Arial" panose="020B0604020202020204" pitchFamily="34" charset="0"/>
              </a:rPr>
              <a:t>nearest</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neighbors</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kNN</a:t>
            </a:r>
            <a:r>
              <a:rPr lang="fr-FR" dirty="0">
                <a:latin typeface="Arial" panose="020B0604020202020204" pitchFamily="34" charset="0"/>
                <a:cs typeface="Arial" panose="020B0604020202020204" pitchFamily="34" charset="0"/>
              </a:rPr>
              <a:t>) </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5448D1F-8FED-4C37-4866-E82C9711686A}"/>
              </a:ext>
            </a:extLst>
          </p:cNvPr>
          <p:cNvSpPr>
            <a:spLocks noGrp="1"/>
          </p:cNvSpPr>
          <p:nvPr>
            <p:ph idx="1"/>
          </p:nvPr>
        </p:nvSpPr>
        <p:spPr/>
        <p:txBody>
          <a:bodyPr/>
          <a:lstStyle/>
          <a:p>
            <a:r>
              <a:rPr lang="en-US" dirty="0"/>
              <a:t>from </a:t>
            </a:r>
            <a:r>
              <a:rPr lang="en-US" dirty="0" err="1"/>
              <a:t>sklearn.neighbors</a:t>
            </a:r>
            <a:r>
              <a:rPr lang="en-US" dirty="0"/>
              <a:t> import </a:t>
            </a:r>
            <a:r>
              <a:rPr lang="en-US" dirty="0" err="1"/>
              <a:t>KNeighborsClassifier</a:t>
            </a:r>
            <a:endParaRPr lang="en-US" dirty="0"/>
          </a:p>
          <a:p>
            <a:r>
              <a:rPr lang="fr-FR" dirty="0" err="1"/>
              <a:t>from</a:t>
            </a:r>
            <a:r>
              <a:rPr lang="fr-FR" dirty="0"/>
              <a:t> </a:t>
            </a:r>
            <a:r>
              <a:rPr lang="fr-FR" dirty="0" err="1"/>
              <a:t>sklearn.preprocessing</a:t>
            </a:r>
            <a:r>
              <a:rPr lang="fr-FR" dirty="0"/>
              <a:t> import </a:t>
            </a:r>
            <a:r>
              <a:rPr lang="fr-FR" dirty="0" err="1"/>
              <a:t>StandardScaler</a:t>
            </a:r>
            <a:endParaRPr lang="fr-FR" dirty="0"/>
          </a:p>
          <a:p>
            <a:r>
              <a:rPr lang="fr-FR" dirty="0"/>
              <a:t>std = </a:t>
            </a:r>
            <a:r>
              <a:rPr lang="fr-FR" dirty="0" err="1"/>
              <a:t>StandardScaler</a:t>
            </a:r>
            <a:r>
              <a:rPr lang="fr-FR" dirty="0"/>
              <a:t>()</a:t>
            </a:r>
          </a:p>
          <a:p>
            <a:r>
              <a:rPr lang="fr-FR" dirty="0" err="1"/>
              <a:t>x_train</a:t>
            </a:r>
            <a:r>
              <a:rPr lang="fr-FR" dirty="0"/>
              <a:t> = </a:t>
            </a:r>
            <a:r>
              <a:rPr lang="fr-FR" dirty="0" err="1"/>
              <a:t>std.fit_transform</a:t>
            </a:r>
            <a:r>
              <a:rPr lang="fr-FR" dirty="0"/>
              <a:t>(</a:t>
            </a:r>
            <a:r>
              <a:rPr lang="fr-FR" dirty="0" err="1"/>
              <a:t>x_train</a:t>
            </a:r>
            <a:r>
              <a:rPr lang="fr-FR" dirty="0"/>
              <a:t>)</a:t>
            </a:r>
          </a:p>
          <a:p>
            <a:r>
              <a:rPr lang="fr-FR" dirty="0" err="1"/>
              <a:t>x_test</a:t>
            </a:r>
            <a:r>
              <a:rPr lang="fr-FR" dirty="0"/>
              <a:t> = </a:t>
            </a:r>
            <a:r>
              <a:rPr lang="fr-FR" dirty="0" err="1"/>
              <a:t>std.fit_transform</a:t>
            </a:r>
            <a:r>
              <a:rPr lang="fr-FR" dirty="0"/>
              <a:t>(</a:t>
            </a:r>
            <a:r>
              <a:rPr lang="fr-FR" dirty="0" err="1"/>
              <a:t>x_test</a:t>
            </a:r>
            <a:r>
              <a:rPr lang="fr-FR" dirty="0"/>
              <a:t>)</a:t>
            </a:r>
            <a:endParaRPr lang="en-US" dirty="0"/>
          </a:p>
          <a:p>
            <a:r>
              <a:rPr lang="fr-FR" dirty="0" err="1"/>
              <a:t>clf</a:t>
            </a:r>
            <a:r>
              <a:rPr lang="fr-FR" dirty="0"/>
              <a:t> = </a:t>
            </a:r>
            <a:r>
              <a:rPr lang="fr-FR" dirty="0" err="1"/>
              <a:t>KNeighborsClassifier</a:t>
            </a:r>
            <a:r>
              <a:rPr lang="fr-FR" dirty="0"/>
              <a:t>()</a:t>
            </a:r>
          </a:p>
          <a:p>
            <a:r>
              <a:rPr lang="fr-FR" dirty="0" err="1"/>
              <a:t>clf.fit</a:t>
            </a:r>
            <a:r>
              <a:rPr lang="fr-FR" dirty="0"/>
              <a:t>(</a:t>
            </a:r>
            <a:r>
              <a:rPr lang="fr-FR" dirty="0" err="1"/>
              <a:t>x_train</a:t>
            </a:r>
            <a:r>
              <a:rPr lang="fr-FR" dirty="0"/>
              <a:t>, </a:t>
            </a:r>
            <a:r>
              <a:rPr lang="fr-FR" dirty="0" err="1"/>
              <a:t>y_train</a:t>
            </a:r>
            <a:r>
              <a:rPr lang="fr-FR" dirty="0"/>
              <a:t>)</a:t>
            </a:r>
          </a:p>
          <a:p>
            <a:r>
              <a:rPr lang="en-US" dirty="0" err="1"/>
              <a:t>y_pred</a:t>
            </a:r>
            <a:r>
              <a:rPr lang="en-US" dirty="0"/>
              <a:t> = </a:t>
            </a:r>
            <a:r>
              <a:rPr lang="en-US" dirty="0" err="1"/>
              <a:t>clf.predict</a:t>
            </a:r>
            <a:r>
              <a:rPr lang="en-US" dirty="0"/>
              <a:t>(</a:t>
            </a:r>
            <a:r>
              <a:rPr lang="en-US" dirty="0" err="1"/>
              <a:t>x_test</a:t>
            </a:r>
            <a:r>
              <a:rPr lang="en-US" dirty="0"/>
              <a:t>)</a:t>
            </a:r>
          </a:p>
          <a:p>
            <a:r>
              <a:rPr lang="en-US" dirty="0"/>
              <a:t>(</a:t>
            </a:r>
            <a:r>
              <a:rPr lang="en-US" dirty="0" err="1"/>
              <a:t>y_pred</a:t>
            </a:r>
            <a:r>
              <a:rPr lang="en-US" dirty="0"/>
              <a:t> == </a:t>
            </a:r>
            <a:r>
              <a:rPr lang="en-US" dirty="0" err="1"/>
              <a:t>y_test</a:t>
            </a:r>
            <a:r>
              <a:rPr lang="en-US" dirty="0"/>
              <a:t>).mean()</a:t>
            </a:r>
            <a:endParaRPr lang="fr-DZ" dirty="0"/>
          </a:p>
        </p:txBody>
      </p:sp>
      <p:sp>
        <p:nvSpPr>
          <p:cNvPr id="4" name="Slide Number Placeholder 3">
            <a:extLst>
              <a:ext uri="{FF2B5EF4-FFF2-40B4-BE49-F238E27FC236}">
                <a16:creationId xmlns:a16="http://schemas.microsoft.com/office/drawing/2014/main" id="{FDCE2764-658C-6127-8EC4-AAA4A20BE72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2351900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1E85B0-0EF5-C609-8758-2BE68DCB4A2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a:ea typeface="+mn-ea"/>
                <a:cs typeface="+mn-cs"/>
              </a:rPr>
              <a:t>32</a:t>
            </a:r>
          </a:p>
        </p:txBody>
      </p:sp>
      <p:pic>
        <p:nvPicPr>
          <p:cNvPr id="5" name="Image 4">
            <a:extLst>
              <a:ext uri="{FF2B5EF4-FFF2-40B4-BE49-F238E27FC236}">
                <a16:creationId xmlns:a16="http://schemas.microsoft.com/office/drawing/2014/main" id="{AC8358AC-DB1E-B102-241E-678FC01D4E74}"/>
              </a:ext>
            </a:extLst>
          </p:cNvPr>
          <p:cNvPicPr>
            <a:picLocks noChangeAspect="1"/>
          </p:cNvPicPr>
          <p:nvPr/>
        </p:nvPicPr>
        <p:blipFill>
          <a:blip r:embed="rId3"/>
          <a:stretch>
            <a:fillRect/>
          </a:stretch>
        </p:blipFill>
        <p:spPr>
          <a:xfrm>
            <a:off x="2390775" y="2081212"/>
            <a:ext cx="7410450" cy="2695575"/>
          </a:xfrm>
          <a:prstGeom prst="rect">
            <a:avLst/>
          </a:prstGeom>
        </p:spPr>
      </p:pic>
    </p:spTree>
    <p:extLst>
      <p:ext uri="{BB962C8B-B14F-4D97-AF65-F5344CB8AC3E}">
        <p14:creationId xmlns:p14="http://schemas.microsoft.com/office/powerpoint/2010/main" val="60921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9600" y="506702"/>
            <a:ext cx="10972800" cy="790787"/>
          </a:xfrm>
        </p:spPr>
        <p:txBody>
          <a:bodyPr>
            <a:noAutofit/>
          </a:bodyPr>
          <a:lstStyle/>
          <a:p>
            <a:r>
              <a:rPr lang="en-US" sz="2800" dirty="0">
                <a:latin typeface="Arial" panose="020B0604020202020204" pitchFamily="34" charset="0"/>
                <a:cs typeface="Arial" panose="020B0604020202020204" pitchFamily="34" charset="0"/>
              </a:rPr>
              <a:t>Python Libraries for Data Science</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(or Scientific Python packages) </a:t>
            </a:r>
            <a:br>
              <a:rPr lang="en-US" sz="2800" dirty="0">
                <a:latin typeface="Arial" panose="020B0604020202020204" pitchFamily="34" charset="0"/>
                <a:cs typeface="Arial" panose="020B0604020202020204" pitchFamily="34" charset="0"/>
              </a:rPr>
            </a:br>
            <a:endParaRPr lang="fr-BE" sz="280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p:cNvSpPr/>
          <p:nvPr/>
        </p:nvSpPr>
        <p:spPr>
          <a:xfrm>
            <a:off x="732262" y="1324281"/>
            <a:ext cx="5668538" cy="46576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20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Many</a:t>
            </a:r>
            <a:r>
              <a:rPr kumimoji="0" lang="fr-FR" sz="20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r>
              <a:rPr kumimoji="0" lang="fr-FR" sz="20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popular</a:t>
            </a:r>
            <a:r>
              <a:rPr kumimoji="0" lang="fr-FR" sz="20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Python  </a:t>
            </a:r>
            <a:r>
              <a:rPr kumimoji="0" lang="fr-FR" sz="20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toolboxes</a:t>
            </a:r>
            <a:r>
              <a:rPr kumimoji="0" lang="fr-FR" sz="20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a:t>
            </a:r>
            <a:r>
              <a:rPr kumimoji="0" lang="fr-FR" sz="2000" b="1" i="0" u="none" strike="noStrike" kern="1200" cap="none" spc="0" normalizeH="0" baseline="0" noProof="0" dirty="0" err="1">
                <a:ln>
                  <a:noFill/>
                </a:ln>
                <a:solidFill>
                  <a:srgbClr val="FF0000"/>
                </a:solidFill>
                <a:effectLst/>
                <a:uLnTx/>
                <a:uFillTx/>
                <a:latin typeface="Arial" panose="020B0604020202020204" pitchFamily="34" charset="0"/>
                <a:ea typeface="+mn-ea"/>
                <a:cs typeface="Arial" panose="020B0604020202020204" pitchFamily="34" charset="0"/>
              </a:rPr>
              <a:t>libraries</a:t>
            </a:r>
            <a:r>
              <a:rPr kumimoji="0" lang="fr-FR" sz="2000"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t>
            </a:r>
          </a:p>
          <a:p>
            <a:pPr marL="214313" marR="0" lvl="0" indent="-214313"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fr-FR" b="1" i="0" u="none" strike="noStrike" kern="1200" cap="none" spc="0" normalizeH="0" baseline="0" noProof="0" dirty="0" err="1">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rPr>
              <a:t>Numerical</a:t>
            </a:r>
            <a:endParaRPr kumimoji="0" lang="fr-FR" b="1" i="0" u="none" strike="noStrike" kern="1200" cap="none" spc="0" normalizeH="0" baseline="0" noProof="0" dirty="0">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NumPy</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SciPy</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Pandas </a:t>
            </a:r>
          </a:p>
          <a:p>
            <a:pPr marL="214313" marR="0" lvl="0" indent="-214313"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fr-FR" b="1" i="0" u="none" strike="noStrike" kern="1200" cap="none" spc="0" normalizeH="0" baseline="0" noProof="0" dirty="0">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rPr>
              <a:t>Machine Learning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SciKit-Learn</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sklearn</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214313" marR="0" lvl="0" indent="-214313"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fr-FR" b="1" i="0" u="none" strike="noStrike" kern="1200" cap="none" spc="0" normalizeH="0" baseline="0" noProof="0" dirty="0" err="1">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rPr>
              <a:t>Visualization</a:t>
            </a:r>
            <a:r>
              <a:rPr kumimoji="0" lang="fr-FR" b="1" i="0" u="none" strike="noStrike" kern="1200" cap="none" spc="0" normalizeH="0" baseline="0" noProof="0" dirty="0">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rPr>
              <a:t> </a:t>
            </a:r>
            <a:r>
              <a:rPr kumimoji="0" lang="fr-FR" b="1" i="0" u="none" strike="noStrike" kern="1200" cap="none" spc="0" normalizeH="0" baseline="0" noProof="0" dirty="0" err="1">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rPr>
              <a:t>libraries</a:t>
            </a:r>
            <a:r>
              <a:rPr kumimoji="0" lang="fr-FR" b="1" i="0" u="none" strike="noStrike" kern="1200" cap="none" spc="0" normalizeH="0" baseline="0" noProof="0" dirty="0">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rPr>
              <a:t> (Graphics)</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matplotlib</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Seaborn</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p>
          <a:p>
            <a:pPr marL="457200" marR="0" lvl="1" indent="0" algn="ctr" defTabSz="914400" rtl="0" eaLnBrk="1" fontAlgn="auto" latinLnBrk="0" hangingPunct="1">
              <a:lnSpc>
                <a:spcPct val="150000"/>
              </a:lnSpc>
              <a:spcBef>
                <a:spcPts val="0"/>
              </a:spcBef>
              <a:spcAft>
                <a:spcPts val="0"/>
              </a:spcAft>
              <a:buClrTx/>
              <a:buSzTx/>
              <a:buFontTx/>
              <a:buNone/>
              <a:tabLst/>
              <a:defRPr/>
            </a:pPr>
            <a:r>
              <a:rPr kumimoji="0" lang="fr-FR"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and </a:t>
            </a:r>
            <a:r>
              <a:rPr kumimoji="0" lang="fr-FR" b="0" i="1"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many</a:t>
            </a:r>
            <a:r>
              <a:rPr kumimoji="0" lang="fr-FR"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more </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fr-DZ"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9E181405-DD8D-1E69-5F46-52A27808BF54}"/>
              </a:ext>
            </a:extLst>
          </p:cNvPr>
          <p:cNvSpPr/>
          <p:nvPr/>
        </p:nvSpPr>
        <p:spPr>
          <a:xfrm>
            <a:off x="6029091" y="1805406"/>
            <a:ext cx="4201222" cy="3365024"/>
          </a:xfrm>
          <a:prstGeom prst="rect">
            <a:avLst/>
          </a:prstGeom>
        </p:spPr>
        <p:txBody>
          <a:bodyPr wrap="square">
            <a:spAutoFit/>
          </a:bodyPr>
          <a:lstStyle/>
          <a:p>
            <a:pPr marL="214313" marR="0" lvl="0" indent="-214313" algn="l" defTabSz="9144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fr-FR" b="1" i="0" u="none" strike="noStrike" kern="1200" cap="none" spc="0" normalizeH="0" baseline="0" noProof="0" dirty="0" err="1">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rPr>
              <a:t>Databases</a:t>
            </a:r>
            <a:endParaRPr kumimoji="0" lang="fr-FR" b="1" i="0" u="none" strike="noStrike" kern="1200" cap="none" spc="0" normalizeH="0" baseline="0" noProof="0" dirty="0">
              <a:ln>
                <a:noFill/>
              </a:ln>
              <a:solidFill>
                <a:prstClr val="black"/>
              </a:solidFill>
              <a:effectLst/>
              <a:highlight>
                <a:srgbClr val="C0C0C0"/>
              </a:highligh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pyodbc</a:t>
            </a:r>
            <a:endPar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psycopg2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PosgreSQL</a:t>
            </a:r>
            <a:endPar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MySQLdb</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MySQL</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cx_oracle</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Oracle</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ibm_db</a:t>
            </a:r>
            <a:endPar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pymssql</a:t>
            </a:r>
            <a:r>
              <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SQL Server </a:t>
            </a:r>
          </a:p>
          <a:p>
            <a:pPr marL="457200" marR="0" lvl="1" indent="0" algn="l" defTabSz="914400" rtl="0" eaLnBrk="1" fontAlgn="auto" latinLnBrk="0" hangingPunct="1">
              <a:lnSpc>
                <a:spcPct val="150000"/>
              </a:lnSpc>
              <a:spcBef>
                <a:spcPts val="0"/>
              </a:spcBef>
              <a:spcAft>
                <a:spcPts val="0"/>
              </a:spcAft>
              <a:buClrTx/>
              <a:buSzTx/>
              <a:buFontTx/>
              <a:buNone/>
              <a:tabLst/>
              <a:defRPr/>
            </a:pPr>
            <a:endParaRPr kumimoji="0" lang="fr-F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266E5FE6-CA53-25D0-C3E4-8EC4885580A7}"/>
              </a:ext>
            </a:extLst>
          </p:cNvPr>
          <p:cNvSpPr txBox="1"/>
          <p:nvPr/>
        </p:nvSpPr>
        <p:spPr>
          <a:xfrm>
            <a:off x="8743655" y="5266386"/>
            <a:ext cx="3342132" cy="133882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http://www.numpy.org/</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https://www.scipy.org/scipylib/</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http://scikit-learn.org/</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https://seaborn.pydata.org/</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Link:</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https://matplotlib.org/</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600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nodePh="1">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nodePh="1">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nodePh="1">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nodePh="1">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nodePh="1">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nodePh="1">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nodePh="1">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nodePh="1">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nodePh="1">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nodePh="1">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nodePh="1">
                                  <p:stCondLst>
                                    <p:cond delay="0"/>
                                  </p:stCondLst>
                                  <p:childTnLst>
                                    <p:set>
                                      <p:cBhvr>
                                        <p:cTn id="61" dur="1" fill="hold">
                                          <p:stCondLst>
                                            <p:cond delay="0"/>
                                          </p:stCondLst>
                                        </p:cTn>
                                        <p:tgtEl>
                                          <p:spTgt spid="8">
                                            <p:txEl>
                                              <p:pRg st="0" end="0"/>
                                            </p:txEl>
                                          </p:spTgt>
                                        </p:tgtEl>
                                        <p:attrNameLst>
                                          <p:attrName>style.visibility</p:attrName>
                                        </p:attrNameLst>
                                      </p:cBhvr>
                                      <p:to>
                                        <p:strVal val="visible"/>
                                      </p:to>
                                    </p:set>
                                    <p:animEffect transition="in" filter="fade">
                                      <p:cBhvr>
                                        <p:cTn id="62" dur="500"/>
                                        <p:tgtEl>
                                          <p:spTgt spid="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nodePh="1">
                                  <p:stCondLst>
                                    <p:cond delay="0"/>
                                  </p:stCondLst>
                                  <p:childTnLst>
                                    <p:set>
                                      <p:cBhvr>
                                        <p:cTn id="66" dur="1" fill="hold">
                                          <p:stCondLst>
                                            <p:cond delay="0"/>
                                          </p:stCondLst>
                                        </p:cTn>
                                        <p:tgtEl>
                                          <p:spTgt spid="8">
                                            <p:txEl>
                                              <p:pRg st="1" end="1"/>
                                            </p:txEl>
                                          </p:spTgt>
                                        </p:tgtEl>
                                        <p:attrNameLst>
                                          <p:attrName>style.visibility</p:attrName>
                                        </p:attrNameLst>
                                      </p:cBhvr>
                                      <p:to>
                                        <p:strVal val="visible"/>
                                      </p:to>
                                    </p:set>
                                    <p:animEffect transition="in" filter="fade">
                                      <p:cBhvr>
                                        <p:cTn id="67" dur="500"/>
                                        <p:tgtEl>
                                          <p:spTgt spid="8">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nodePh="1">
                                  <p:stCondLst>
                                    <p:cond delay="0"/>
                                  </p:stCondLst>
                                  <p:childTnLst>
                                    <p:set>
                                      <p:cBhvr>
                                        <p:cTn id="71" dur="1" fill="hold">
                                          <p:stCondLst>
                                            <p:cond delay="0"/>
                                          </p:stCondLst>
                                        </p:cTn>
                                        <p:tgtEl>
                                          <p:spTgt spid="8">
                                            <p:txEl>
                                              <p:pRg st="2" end="2"/>
                                            </p:txEl>
                                          </p:spTgt>
                                        </p:tgtEl>
                                        <p:attrNameLst>
                                          <p:attrName>style.visibility</p:attrName>
                                        </p:attrNameLst>
                                      </p:cBhvr>
                                      <p:to>
                                        <p:strVal val="visible"/>
                                      </p:to>
                                    </p:set>
                                    <p:animEffect transition="in" filter="fade">
                                      <p:cBhvr>
                                        <p:cTn id="72" dur="500"/>
                                        <p:tgtEl>
                                          <p:spTgt spid="8">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nodePh="1">
                                  <p:stCondLst>
                                    <p:cond delay="0"/>
                                  </p:stCondLst>
                                  <p:childTnLst>
                                    <p:set>
                                      <p:cBhvr>
                                        <p:cTn id="76" dur="1" fill="hold">
                                          <p:stCondLst>
                                            <p:cond delay="0"/>
                                          </p:stCondLst>
                                        </p:cTn>
                                        <p:tgtEl>
                                          <p:spTgt spid="8">
                                            <p:txEl>
                                              <p:pRg st="3" end="3"/>
                                            </p:txEl>
                                          </p:spTgt>
                                        </p:tgtEl>
                                        <p:attrNameLst>
                                          <p:attrName>style.visibility</p:attrName>
                                        </p:attrNameLst>
                                      </p:cBhvr>
                                      <p:to>
                                        <p:strVal val="visible"/>
                                      </p:to>
                                    </p:set>
                                    <p:animEffect transition="in" filter="fade">
                                      <p:cBhvr>
                                        <p:cTn id="77" dur="500"/>
                                        <p:tgtEl>
                                          <p:spTgt spid="8">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nodePh="1">
                                  <p:stCondLst>
                                    <p:cond delay="0"/>
                                  </p:stCondLst>
                                  <p:childTnLst>
                                    <p:set>
                                      <p:cBhvr>
                                        <p:cTn id="81" dur="1" fill="hold">
                                          <p:stCondLst>
                                            <p:cond delay="0"/>
                                          </p:stCondLst>
                                        </p:cTn>
                                        <p:tgtEl>
                                          <p:spTgt spid="8">
                                            <p:txEl>
                                              <p:pRg st="4" end="4"/>
                                            </p:txEl>
                                          </p:spTgt>
                                        </p:tgtEl>
                                        <p:attrNameLst>
                                          <p:attrName>style.visibility</p:attrName>
                                        </p:attrNameLst>
                                      </p:cBhvr>
                                      <p:to>
                                        <p:strVal val="visible"/>
                                      </p:to>
                                    </p:set>
                                    <p:animEffect transition="in" filter="fade">
                                      <p:cBhvr>
                                        <p:cTn id="82" dur="500"/>
                                        <p:tgtEl>
                                          <p:spTgt spid="8">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nodePh="1">
                                  <p:stCondLst>
                                    <p:cond delay="0"/>
                                  </p:stCondLst>
                                  <p:childTnLst>
                                    <p:set>
                                      <p:cBhvr>
                                        <p:cTn id="86" dur="1" fill="hold">
                                          <p:stCondLst>
                                            <p:cond delay="0"/>
                                          </p:stCondLst>
                                        </p:cTn>
                                        <p:tgtEl>
                                          <p:spTgt spid="8">
                                            <p:txEl>
                                              <p:pRg st="5" end="5"/>
                                            </p:txEl>
                                          </p:spTgt>
                                        </p:tgtEl>
                                        <p:attrNameLst>
                                          <p:attrName>style.visibility</p:attrName>
                                        </p:attrNameLst>
                                      </p:cBhvr>
                                      <p:to>
                                        <p:strVal val="visible"/>
                                      </p:to>
                                    </p:set>
                                    <p:animEffect transition="in" filter="fade">
                                      <p:cBhvr>
                                        <p:cTn id="87" dur="500"/>
                                        <p:tgtEl>
                                          <p:spTgt spid="8">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nodePh="1">
                                  <p:stCondLst>
                                    <p:cond delay="0"/>
                                  </p:stCondLst>
                                  <p:childTnLst>
                                    <p:set>
                                      <p:cBhvr>
                                        <p:cTn id="91" dur="1" fill="hold">
                                          <p:stCondLst>
                                            <p:cond delay="0"/>
                                          </p:stCondLst>
                                        </p:cTn>
                                        <p:tgtEl>
                                          <p:spTgt spid="8">
                                            <p:txEl>
                                              <p:pRg st="6" end="6"/>
                                            </p:txEl>
                                          </p:spTgt>
                                        </p:tgtEl>
                                        <p:attrNameLst>
                                          <p:attrName>style.visibility</p:attrName>
                                        </p:attrNameLst>
                                      </p:cBhvr>
                                      <p:to>
                                        <p:strVal val="visible"/>
                                      </p:to>
                                    </p:set>
                                    <p:animEffect transition="in" filter="fade">
                                      <p:cBhvr>
                                        <p:cTn id="9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FBAB-3A9B-25D5-2DD4-ECDAC9FB956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Steps in a machine learning pipeline</a:t>
            </a:r>
            <a:endParaRPr lang="fr-DZ" dirty="0"/>
          </a:p>
        </p:txBody>
      </p:sp>
      <p:sp>
        <p:nvSpPr>
          <p:cNvPr id="4" name="Slide Number Placeholder 3">
            <a:extLst>
              <a:ext uri="{FF2B5EF4-FFF2-40B4-BE49-F238E27FC236}">
                <a16:creationId xmlns:a16="http://schemas.microsoft.com/office/drawing/2014/main" id="{A6526C5B-9B46-823D-46D3-3DCD52E09C2A}"/>
              </a:ext>
            </a:extLst>
          </p:cNvPr>
          <p:cNvSpPr>
            <a:spLocks noGrp="1"/>
          </p:cNvSpPr>
          <p:nvPr>
            <p:ph type="sldNum" sz="quarter" idx="10"/>
          </p:nvPr>
        </p:nvSpPr>
        <p:spPr/>
        <p:txBody>
          <a:bodyPr/>
          <a:lstStyle/>
          <a:p>
            <a:pPr>
              <a:defRPr/>
            </a:pPr>
            <a:fld id="{326C6059-A255-C24B-AAEC-93A3405961B0}" type="slidenum">
              <a:rPr lang="en-US" smtClean="0"/>
              <a:pPr>
                <a:defRPr/>
              </a:pPr>
              <a:t>27</a:t>
            </a:fld>
            <a:endParaRPr lang="en-US" dirty="0"/>
          </a:p>
        </p:txBody>
      </p:sp>
      <p:cxnSp>
        <p:nvCxnSpPr>
          <p:cNvPr id="9" name="Connector: Elbow 8">
            <a:extLst>
              <a:ext uri="{FF2B5EF4-FFF2-40B4-BE49-F238E27FC236}">
                <a16:creationId xmlns:a16="http://schemas.microsoft.com/office/drawing/2014/main" id="{3B60F5C0-2441-D383-C62F-3EC88BCDE323}"/>
              </a:ext>
            </a:extLst>
          </p:cNvPr>
          <p:cNvCxnSpPr>
            <a:cxnSpLocks/>
          </p:cNvCxnSpPr>
          <p:nvPr/>
        </p:nvCxnSpPr>
        <p:spPr>
          <a:xfrm rot="5400000" flipH="1">
            <a:off x="6217182" y="3188077"/>
            <a:ext cx="4382" cy="1407887"/>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1DB88A52-BEA8-AE11-2A77-ED250E3BD262}"/>
              </a:ext>
            </a:extLst>
          </p:cNvPr>
          <p:cNvCxnSpPr>
            <a:cxnSpLocks/>
          </p:cNvCxnSpPr>
          <p:nvPr/>
        </p:nvCxnSpPr>
        <p:spPr>
          <a:xfrm rot="5400000" flipH="1">
            <a:off x="5625126" y="2596020"/>
            <a:ext cx="4382" cy="2592000"/>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id="{9F461674-BFBA-FDC4-73D5-9D8F92F44B2B}"/>
              </a:ext>
            </a:extLst>
          </p:cNvPr>
          <p:cNvPicPr>
            <a:picLocks noChangeAspect="1"/>
          </p:cNvPicPr>
          <p:nvPr/>
        </p:nvPicPr>
        <p:blipFill>
          <a:blip r:embed="rId3"/>
          <a:stretch>
            <a:fillRect/>
          </a:stretch>
        </p:blipFill>
        <p:spPr>
          <a:xfrm>
            <a:off x="5777910" y="2774406"/>
            <a:ext cx="495369" cy="495369"/>
          </a:xfrm>
          <a:prstGeom prst="rect">
            <a:avLst/>
          </a:prstGeom>
        </p:spPr>
      </p:pic>
      <p:pic>
        <p:nvPicPr>
          <p:cNvPr id="31" name="Picture 30">
            <a:extLst>
              <a:ext uri="{FF2B5EF4-FFF2-40B4-BE49-F238E27FC236}">
                <a16:creationId xmlns:a16="http://schemas.microsoft.com/office/drawing/2014/main" id="{6A592CE7-1550-81A8-CF47-C826538BB5AE}"/>
              </a:ext>
            </a:extLst>
          </p:cNvPr>
          <p:cNvPicPr>
            <a:picLocks noChangeAspect="1"/>
          </p:cNvPicPr>
          <p:nvPr/>
        </p:nvPicPr>
        <p:blipFill>
          <a:blip r:embed="rId3"/>
          <a:stretch>
            <a:fillRect/>
          </a:stretch>
        </p:blipFill>
        <p:spPr>
          <a:xfrm>
            <a:off x="7160988" y="2745827"/>
            <a:ext cx="495369" cy="495369"/>
          </a:xfrm>
          <a:prstGeom prst="rect">
            <a:avLst/>
          </a:prstGeom>
        </p:spPr>
      </p:pic>
      <p:pic>
        <p:nvPicPr>
          <p:cNvPr id="32" name="Picture 31">
            <a:extLst>
              <a:ext uri="{FF2B5EF4-FFF2-40B4-BE49-F238E27FC236}">
                <a16:creationId xmlns:a16="http://schemas.microsoft.com/office/drawing/2014/main" id="{72728665-7D1E-7295-E783-6A7886E0D032}"/>
              </a:ext>
            </a:extLst>
          </p:cNvPr>
          <p:cNvPicPr>
            <a:picLocks noChangeAspect="1"/>
          </p:cNvPicPr>
          <p:nvPr/>
        </p:nvPicPr>
        <p:blipFill>
          <a:blip r:embed="rId3"/>
          <a:stretch>
            <a:fillRect/>
          </a:stretch>
        </p:blipFill>
        <p:spPr>
          <a:xfrm>
            <a:off x="8137119" y="2745826"/>
            <a:ext cx="495369" cy="495369"/>
          </a:xfrm>
          <a:prstGeom prst="rect">
            <a:avLst/>
          </a:prstGeom>
        </p:spPr>
      </p:pic>
      <p:sp>
        <p:nvSpPr>
          <p:cNvPr id="6" name="Flowchart: Off-page Connector 5">
            <a:extLst>
              <a:ext uri="{FF2B5EF4-FFF2-40B4-BE49-F238E27FC236}">
                <a16:creationId xmlns:a16="http://schemas.microsoft.com/office/drawing/2014/main" id="{4D9602E8-10BA-B486-C84D-C34E9975A031}"/>
              </a:ext>
            </a:extLst>
          </p:cNvPr>
          <p:cNvSpPr/>
          <p:nvPr/>
        </p:nvSpPr>
        <p:spPr>
          <a:xfrm rot="16200000">
            <a:off x="584976" y="2861566"/>
            <a:ext cx="648634" cy="1407889"/>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chemeClr val="bg1"/>
                </a:solidFill>
                <a:latin typeface="Arial" panose="020B0604020202020204" pitchFamily="34" charset="0"/>
                <a:cs typeface="Arial" panose="020B0604020202020204" pitchFamily="34" charset="0"/>
              </a:rPr>
              <a:t>Requirements</a:t>
            </a:r>
            <a:endParaRPr lang="fr-FR" sz="1200" b="1" dirty="0">
              <a:solidFill>
                <a:schemeClr val="bg1"/>
              </a:solidFill>
              <a:latin typeface="Arial" panose="020B0604020202020204" pitchFamily="34" charset="0"/>
              <a:cs typeface="Arial" panose="020B0604020202020204" pitchFamily="34" charset="0"/>
            </a:endParaRPr>
          </a:p>
          <a:p>
            <a:pPr algn="ctr"/>
            <a:r>
              <a:rPr lang="fr-FR" sz="1200" b="1" dirty="0" err="1">
                <a:solidFill>
                  <a:schemeClr val="bg1"/>
                </a:solidFill>
                <a:latin typeface="Arial" panose="020B0604020202020204" pitchFamily="34" charset="0"/>
                <a:cs typeface="Arial" panose="020B0604020202020204" pitchFamily="34" charset="0"/>
              </a:rPr>
              <a:t>Analysis</a:t>
            </a:r>
            <a:endParaRPr lang="fr-FR" sz="1200" b="1" dirty="0">
              <a:solidFill>
                <a:schemeClr val="bg1"/>
              </a:solidFill>
              <a:latin typeface="Arial" panose="020B0604020202020204" pitchFamily="34" charset="0"/>
              <a:cs typeface="Arial" panose="020B0604020202020204" pitchFamily="34" charset="0"/>
            </a:endParaRPr>
          </a:p>
        </p:txBody>
      </p:sp>
      <p:sp>
        <p:nvSpPr>
          <p:cNvPr id="7" name="Flowchart: Off-page Connector 6">
            <a:extLst>
              <a:ext uri="{FF2B5EF4-FFF2-40B4-BE49-F238E27FC236}">
                <a16:creationId xmlns:a16="http://schemas.microsoft.com/office/drawing/2014/main" id="{D90E722C-3C35-9B77-30A0-EC4A29D25781}"/>
              </a:ext>
            </a:extLst>
          </p:cNvPr>
          <p:cNvSpPr/>
          <p:nvPr/>
        </p:nvSpPr>
        <p:spPr>
          <a:xfrm rot="16200000">
            <a:off x="2133224" y="2890148"/>
            <a:ext cx="648634" cy="1407889"/>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chemeClr val="bg1"/>
                </a:solidFill>
                <a:latin typeface="Arial" panose="020B0604020202020204" pitchFamily="34" charset="0"/>
                <a:cs typeface="Arial" panose="020B0604020202020204" pitchFamily="34" charset="0"/>
              </a:rPr>
              <a:t>Data</a:t>
            </a:r>
          </a:p>
          <a:p>
            <a:pPr algn="ctr"/>
            <a:r>
              <a:rPr lang="fr-FR" sz="1200" b="1">
                <a:solidFill>
                  <a:schemeClr val="bg1"/>
                </a:solidFill>
                <a:latin typeface="Arial" panose="020B0604020202020204" pitchFamily="34" charset="0"/>
                <a:cs typeface="Arial" panose="020B0604020202020204" pitchFamily="34" charset="0"/>
              </a:rPr>
              <a:t>Acquisition</a:t>
            </a:r>
            <a:endParaRPr lang="fr-FR" sz="1200" b="1" dirty="0">
              <a:solidFill>
                <a:schemeClr val="bg1"/>
              </a:solidFill>
              <a:latin typeface="Arial" panose="020B0604020202020204" pitchFamily="34" charset="0"/>
              <a:cs typeface="Arial" panose="020B0604020202020204" pitchFamily="34" charset="0"/>
            </a:endParaRPr>
          </a:p>
        </p:txBody>
      </p:sp>
      <p:sp>
        <p:nvSpPr>
          <p:cNvPr id="8" name="Flowchart: Off-page Connector 7">
            <a:extLst>
              <a:ext uri="{FF2B5EF4-FFF2-40B4-BE49-F238E27FC236}">
                <a16:creationId xmlns:a16="http://schemas.microsoft.com/office/drawing/2014/main" id="{58C8A9F9-DD99-FF8A-2AA1-7B9172DE3B3E}"/>
              </a:ext>
            </a:extLst>
          </p:cNvPr>
          <p:cNvSpPr/>
          <p:nvPr/>
        </p:nvSpPr>
        <p:spPr>
          <a:xfrm rot="16200000">
            <a:off x="3717737" y="2811230"/>
            <a:ext cx="648634" cy="1563547"/>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Data</a:t>
            </a:r>
          </a:p>
          <a:p>
            <a:pPr algn="ctr"/>
            <a:r>
              <a:rPr lang="fr-FR" sz="1200" b="1" dirty="0">
                <a:solidFill>
                  <a:srgbClr val="000000"/>
                </a:solidFill>
                <a:latin typeface="Arial" panose="020B0604020202020204" pitchFamily="34" charset="0"/>
                <a:cs typeface="Arial" panose="020B0604020202020204" pitchFamily="34" charset="0"/>
              </a:rPr>
              <a:t>Pre </a:t>
            </a:r>
            <a:r>
              <a:rPr lang="fr-FR" sz="1200" b="1" dirty="0" err="1">
                <a:solidFill>
                  <a:srgbClr val="000000"/>
                </a:solidFill>
                <a:latin typeface="Arial" panose="020B0604020202020204" pitchFamily="34" charset="0"/>
                <a:cs typeface="Arial" panose="020B0604020202020204" pitchFamily="34" charset="0"/>
              </a:rPr>
              <a:t>processing</a:t>
            </a:r>
            <a:endParaRPr lang="fr-FR" sz="1200" b="1" dirty="0">
              <a:solidFill>
                <a:srgbClr val="000000"/>
              </a:solidFill>
              <a:latin typeface="Arial" panose="020B0604020202020204" pitchFamily="34" charset="0"/>
              <a:cs typeface="Arial" panose="020B0604020202020204" pitchFamily="34" charset="0"/>
            </a:endParaRPr>
          </a:p>
        </p:txBody>
      </p:sp>
      <p:pic>
        <p:nvPicPr>
          <p:cNvPr id="10" name="Google Shape;858;ge64a18ca29_0_0">
            <a:extLst>
              <a:ext uri="{FF2B5EF4-FFF2-40B4-BE49-F238E27FC236}">
                <a16:creationId xmlns:a16="http://schemas.microsoft.com/office/drawing/2014/main" id="{5A1F2578-5F1A-9008-FCDC-8C8D301F27E8}"/>
              </a:ext>
            </a:extLst>
          </p:cNvPr>
          <p:cNvPicPr preferRelativeResize="0"/>
          <p:nvPr/>
        </p:nvPicPr>
        <p:blipFill rotWithShape="1">
          <a:blip r:embed="rId5">
            <a:alphaModFix/>
          </a:blip>
          <a:srcRect/>
          <a:stretch/>
        </p:blipFill>
        <p:spPr>
          <a:xfrm>
            <a:off x="1357448" y="5192753"/>
            <a:ext cx="563762" cy="544480"/>
          </a:xfrm>
          <a:prstGeom prst="rect">
            <a:avLst/>
          </a:prstGeom>
          <a:noFill/>
          <a:ln>
            <a:noFill/>
          </a:ln>
        </p:spPr>
      </p:pic>
      <p:pic>
        <p:nvPicPr>
          <p:cNvPr id="11" name="Google Shape;859;ge64a18ca29_0_0">
            <a:extLst>
              <a:ext uri="{FF2B5EF4-FFF2-40B4-BE49-F238E27FC236}">
                <a16:creationId xmlns:a16="http://schemas.microsoft.com/office/drawing/2014/main" id="{155E77DF-66D0-C1C5-5F54-49EF6B87C40E}"/>
              </a:ext>
            </a:extLst>
          </p:cNvPr>
          <p:cNvPicPr preferRelativeResize="0"/>
          <p:nvPr/>
        </p:nvPicPr>
        <p:blipFill rotWithShape="1">
          <a:blip r:embed="rId6">
            <a:alphaModFix/>
          </a:blip>
          <a:srcRect/>
          <a:stretch/>
        </p:blipFill>
        <p:spPr>
          <a:xfrm>
            <a:off x="744586" y="2554799"/>
            <a:ext cx="432000" cy="432000"/>
          </a:xfrm>
          <a:prstGeom prst="rect">
            <a:avLst/>
          </a:prstGeom>
          <a:noFill/>
          <a:ln>
            <a:noFill/>
          </a:ln>
        </p:spPr>
      </p:pic>
      <p:pic>
        <p:nvPicPr>
          <p:cNvPr id="12" name="Google Shape;860;ge64a18ca29_0_0">
            <a:extLst>
              <a:ext uri="{FF2B5EF4-FFF2-40B4-BE49-F238E27FC236}">
                <a16:creationId xmlns:a16="http://schemas.microsoft.com/office/drawing/2014/main" id="{A90C56EF-BB81-1468-82CF-D9AE46A68BA2}"/>
              </a:ext>
            </a:extLst>
          </p:cNvPr>
          <p:cNvPicPr preferRelativeResize="0"/>
          <p:nvPr/>
        </p:nvPicPr>
        <p:blipFill rotWithShape="1">
          <a:blip r:embed="rId7">
            <a:alphaModFix/>
          </a:blip>
          <a:srcRect/>
          <a:stretch/>
        </p:blipFill>
        <p:spPr>
          <a:xfrm>
            <a:off x="3793072" y="3825090"/>
            <a:ext cx="465096" cy="487368"/>
          </a:xfrm>
          <a:prstGeom prst="rect">
            <a:avLst/>
          </a:prstGeom>
          <a:noFill/>
          <a:ln>
            <a:noFill/>
          </a:ln>
        </p:spPr>
      </p:pic>
      <p:pic>
        <p:nvPicPr>
          <p:cNvPr id="13" name="Google Shape;859;ge64a18ca29_0_0">
            <a:extLst>
              <a:ext uri="{FF2B5EF4-FFF2-40B4-BE49-F238E27FC236}">
                <a16:creationId xmlns:a16="http://schemas.microsoft.com/office/drawing/2014/main" id="{1DB4BE0F-8050-4363-0812-EEDF1603BAD6}"/>
              </a:ext>
            </a:extLst>
          </p:cNvPr>
          <p:cNvPicPr preferRelativeResize="0"/>
          <p:nvPr/>
        </p:nvPicPr>
        <p:blipFill rotWithShape="1">
          <a:blip r:embed="rId6">
            <a:alphaModFix/>
          </a:blip>
          <a:srcRect/>
          <a:stretch/>
        </p:blipFill>
        <p:spPr>
          <a:xfrm>
            <a:off x="2353629" y="2556065"/>
            <a:ext cx="432000" cy="432000"/>
          </a:xfrm>
          <a:prstGeom prst="rect">
            <a:avLst/>
          </a:prstGeom>
          <a:noFill/>
          <a:ln>
            <a:noFill/>
          </a:ln>
        </p:spPr>
      </p:pic>
      <p:pic>
        <p:nvPicPr>
          <p:cNvPr id="15" name="Google Shape;860;ge64a18ca29_0_0">
            <a:extLst>
              <a:ext uri="{FF2B5EF4-FFF2-40B4-BE49-F238E27FC236}">
                <a16:creationId xmlns:a16="http://schemas.microsoft.com/office/drawing/2014/main" id="{B49CC037-331C-9C1C-6716-862D06844C4A}"/>
              </a:ext>
            </a:extLst>
          </p:cNvPr>
          <p:cNvPicPr preferRelativeResize="0"/>
          <p:nvPr/>
        </p:nvPicPr>
        <p:blipFill rotWithShape="1">
          <a:blip r:embed="rId7">
            <a:alphaModFix/>
          </a:blip>
          <a:srcRect/>
          <a:stretch/>
        </p:blipFill>
        <p:spPr>
          <a:xfrm>
            <a:off x="3793072" y="5203358"/>
            <a:ext cx="574780" cy="544008"/>
          </a:xfrm>
          <a:prstGeom prst="rect">
            <a:avLst/>
          </a:prstGeom>
          <a:noFill/>
          <a:ln>
            <a:noFill/>
          </a:ln>
        </p:spPr>
      </p:pic>
      <p:pic>
        <p:nvPicPr>
          <p:cNvPr id="16" name="Google Shape;859;ge64a18ca29_0_0">
            <a:extLst>
              <a:ext uri="{FF2B5EF4-FFF2-40B4-BE49-F238E27FC236}">
                <a16:creationId xmlns:a16="http://schemas.microsoft.com/office/drawing/2014/main" id="{9C4510DD-F472-CEAA-49DE-4944E35C2BAA}"/>
              </a:ext>
            </a:extLst>
          </p:cNvPr>
          <p:cNvPicPr preferRelativeResize="0"/>
          <p:nvPr/>
        </p:nvPicPr>
        <p:blipFill rotWithShape="1">
          <a:blip r:embed="rId6">
            <a:alphaModFix/>
          </a:blip>
          <a:srcRect/>
          <a:stretch/>
        </p:blipFill>
        <p:spPr>
          <a:xfrm>
            <a:off x="6604343" y="5192753"/>
            <a:ext cx="556645" cy="544008"/>
          </a:xfrm>
          <a:prstGeom prst="rect">
            <a:avLst/>
          </a:prstGeom>
          <a:noFill/>
          <a:ln>
            <a:noFill/>
          </a:ln>
        </p:spPr>
      </p:pic>
      <p:sp>
        <p:nvSpPr>
          <p:cNvPr id="17" name="Flowchart: Off-page Connector 16">
            <a:extLst>
              <a:ext uri="{FF2B5EF4-FFF2-40B4-BE49-F238E27FC236}">
                <a16:creationId xmlns:a16="http://schemas.microsoft.com/office/drawing/2014/main" id="{B2FAA8CD-181A-CDFD-FA7E-45AEDBB756C7}"/>
              </a:ext>
            </a:extLst>
          </p:cNvPr>
          <p:cNvSpPr/>
          <p:nvPr/>
        </p:nvSpPr>
        <p:spPr>
          <a:xfrm rot="16200000">
            <a:off x="5245018" y="288905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Predictive</a:t>
            </a:r>
            <a:r>
              <a:rPr lang="fr-FR" sz="1200" b="1" dirty="0">
                <a:solidFill>
                  <a:srgbClr val="000000"/>
                </a:solidFill>
                <a:latin typeface="Arial" panose="020B0604020202020204" pitchFamily="34" charset="0"/>
                <a:cs typeface="Arial" panose="020B0604020202020204" pitchFamily="34" charset="0"/>
              </a:rPr>
              <a:t> Modeling</a:t>
            </a:r>
          </a:p>
        </p:txBody>
      </p:sp>
      <p:sp>
        <p:nvSpPr>
          <p:cNvPr id="18" name="Flowchart: Off-page Connector 17">
            <a:extLst>
              <a:ext uri="{FF2B5EF4-FFF2-40B4-BE49-F238E27FC236}">
                <a16:creationId xmlns:a16="http://schemas.microsoft.com/office/drawing/2014/main" id="{935891ED-42E6-F652-96A9-3ADA417B762F}"/>
              </a:ext>
            </a:extLst>
          </p:cNvPr>
          <p:cNvSpPr/>
          <p:nvPr/>
        </p:nvSpPr>
        <p:spPr>
          <a:xfrm rot="16200000">
            <a:off x="6793266" y="2912860"/>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Evaluation</a:t>
            </a:r>
          </a:p>
        </p:txBody>
      </p:sp>
      <p:sp>
        <p:nvSpPr>
          <p:cNvPr id="20" name="Flowchart: Off-page Connector 19">
            <a:extLst>
              <a:ext uri="{FF2B5EF4-FFF2-40B4-BE49-F238E27FC236}">
                <a16:creationId xmlns:a16="http://schemas.microsoft.com/office/drawing/2014/main" id="{AF8D7389-4E97-16B9-722E-E74193D724F2}"/>
              </a:ext>
            </a:extLst>
          </p:cNvPr>
          <p:cNvSpPr/>
          <p:nvPr/>
        </p:nvSpPr>
        <p:spPr>
          <a:xfrm rot="16200000">
            <a:off x="8363093" y="288905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Deployment</a:t>
            </a:r>
            <a:endParaRPr lang="fr-FR" sz="1200" b="1" dirty="0">
              <a:solidFill>
                <a:srgbClr val="000000"/>
              </a:solidFill>
              <a:latin typeface="Arial" panose="020B0604020202020204" pitchFamily="34" charset="0"/>
              <a:cs typeface="Arial" panose="020B0604020202020204" pitchFamily="34" charset="0"/>
            </a:endParaRPr>
          </a:p>
        </p:txBody>
      </p:sp>
      <p:pic>
        <p:nvPicPr>
          <p:cNvPr id="21" name="Google Shape;858;ge64a18ca29_0_0">
            <a:extLst>
              <a:ext uri="{FF2B5EF4-FFF2-40B4-BE49-F238E27FC236}">
                <a16:creationId xmlns:a16="http://schemas.microsoft.com/office/drawing/2014/main" id="{1290B2E8-7462-C65E-3072-C1C0C73F3DA3}"/>
              </a:ext>
            </a:extLst>
          </p:cNvPr>
          <p:cNvPicPr preferRelativeResize="0"/>
          <p:nvPr/>
        </p:nvPicPr>
        <p:blipFill rotWithShape="1">
          <a:blip r:embed="rId5">
            <a:alphaModFix/>
          </a:blip>
          <a:srcRect/>
          <a:stretch/>
        </p:blipFill>
        <p:spPr>
          <a:xfrm>
            <a:off x="5806147" y="2738361"/>
            <a:ext cx="563762" cy="544480"/>
          </a:xfrm>
          <a:prstGeom prst="rect">
            <a:avLst/>
          </a:prstGeom>
          <a:noFill/>
          <a:ln>
            <a:noFill/>
          </a:ln>
        </p:spPr>
      </p:pic>
      <p:pic>
        <p:nvPicPr>
          <p:cNvPr id="22" name="Google Shape;858;ge64a18ca29_0_0">
            <a:extLst>
              <a:ext uri="{FF2B5EF4-FFF2-40B4-BE49-F238E27FC236}">
                <a16:creationId xmlns:a16="http://schemas.microsoft.com/office/drawing/2014/main" id="{902D464E-EA50-E0A3-F1C3-77D5139BF7F9}"/>
              </a:ext>
            </a:extLst>
          </p:cNvPr>
          <p:cNvPicPr preferRelativeResize="0"/>
          <p:nvPr/>
        </p:nvPicPr>
        <p:blipFill rotWithShape="1">
          <a:blip r:embed="rId5">
            <a:alphaModFix/>
          </a:blip>
          <a:srcRect/>
          <a:stretch/>
        </p:blipFill>
        <p:spPr>
          <a:xfrm>
            <a:off x="7193365" y="2738361"/>
            <a:ext cx="563762" cy="544480"/>
          </a:xfrm>
          <a:prstGeom prst="rect">
            <a:avLst/>
          </a:prstGeom>
          <a:noFill/>
          <a:ln>
            <a:noFill/>
          </a:ln>
        </p:spPr>
      </p:pic>
      <p:pic>
        <p:nvPicPr>
          <p:cNvPr id="23" name="Google Shape;858;ge64a18ca29_0_0">
            <a:extLst>
              <a:ext uri="{FF2B5EF4-FFF2-40B4-BE49-F238E27FC236}">
                <a16:creationId xmlns:a16="http://schemas.microsoft.com/office/drawing/2014/main" id="{ABB438DC-8F2B-4708-95B8-960C47105A58}"/>
              </a:ext>
            </a:extLst>
          </p:cNvPr>
          <p:cNvPicPr preferRelativeResize="0"/>
          <p:nvPr/>
        </p:nvPicPr>
        <p:blipFill rotWithShape="1">
          <a:blip r:embed="rId5">
            <a:alphaModFix/>
          </a:blip>
          <a:srcRect/>
          <a:stretch/>
        </p:blipFill>
        <p:spPr>
          <a:xfrm>
            <a:off x="8137119" y="2714559"/>
            <a:ext cx="563762" cy="544480"/>
          </a:xfrm>
          <a:prstGeom prst="rect">
            <a:avLst/>
          </a:prstGeom>
          <a:noFill/>
          <a:ln>
            <a:noFill/>
          </a:ln>
        </p:spPr>
      </p:pic>
      <p:sp>
        <p:nvSpPr>
          <p:cNvPr id="24" name="Rectangle: Rounded Corners 23">
            <a:extLst>
              <a:ext uri="{FF2B5EF4-FFF2-40B4-BE49-F238E27FC236}">
                <a16:creationId xmlns:a16="http://schemas.microsoft.com/office/drawing/2014/main" id="{F32B0547-1D39-44C5-F1D8-DF9D8EDA4E85}"/>
              </a:ext>
            </a:extLst>
          </p:cNvPr>
          <p:cNvSpPr/>
          <p:nvPr/>
        </p:nvSpPr>
        <p:spPr>
          <a:xfrm>
            <a:off x="308472" y="5089793"/>
            <a:ext cx="8824511" cy="715035"/>
          </a:xfrm>
          <a:prstGeom prst="roundRect">
            <a:avLst/>
          </a:prstGeom>
          <a:noFill/>
          <a:ln w="19050">
            <a:solidFill>
              <a:srgbClr val="B08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
        <p:nvSpPr>
          <p:cNvPr id="25" name="TextBox 24">
            <a:extLst>
              <a:ext uri="{FF2B5EF4-FFF2-40B4-BE49-F238E27FC236}">
                <a16:creationId xmlns:a16="http://schemas.microsoft.com/office/drawing/2014/main" id="{75FC9787-23A6-8FEC-F5FB-2CA2A1986FA4}"/>
              </a:ext>
            </a:extLst>
          </p:cNvPr>
          <p:cNvSpPr txBox="1"/>
          <p:nvPr/>
        </p:nvSpPr>
        <p:spPr>
          <a:xfrm>
            <a:off x="416739" y="5262644"/>
            <a:ext cx="940709" cy="369332"/>
          </a:xfrm>
          <a:prstGeom prst="rect">
            <a:avLst/>
          </a:prstGeom>
          <a:noFill/>
        </p:spPr>
        <p:txBody>
          <a:bodyPr wrap="square" rtlCol="0">
            <a:spAutoFit/>
          </a:bodyPr>
          <a:lstStyle/>
          <a:p>
            <a:r>
              <a:rPr lang="fr-FR" dirty="0" err="1">
                <a:solidFill>
                  <a:srgbClr val="FFC000"/>
                </a:solidFill>
                <a:latin typeface="Arial" panose="020B0604020202020204" pitchFamily="34" charset="0"/>
                <a:cs typeface="Arial" panose="020B0604020202020204" pitchFamily="34" charset="0"/>
              </a:rPr>
              <a:t>Roles</a:t>
            </a:r>
            <a:endParaRPr lang="fr-DZ" dirty="0">
              <a:solidFill>
                <a:srgbClr val="FFC0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0A5BBFA-7CFD-6756-8467-227DB036C086}"/>
              </a:ext>
            </a:extLst>
          </p:cNvPr>
          <p:cNvSpPr txBox="1"/>
          <p:nvPr/>
        </p:nvSpPr>
        <p:spPr>
          <a:xfrm>
            <a:off x="1877534" y="5313444"/>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Scientist</a:t>
            </a:r>
            <a:endParaRPr lang="fr-DZ"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C2F24A8-C7AB-3498-3D57-B4E913C7A6B9}"/>
              </a:ext>
            </a:extLst>
          </p:cNvPr>
          <p:cNvSpPr txBox="1"/>
          <p:nvPr/>
        </p:nvSpPr>
        <p:spPr>
          <a:xfrm>
            <a:off x="4342185" y="5272581"/>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Domain Expert</a:t>
            </a:r>
            <a:endParaRPr lang="fr-DZ"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F78D032-6E42-09E6-89C3-40979F5A057F}"/>
              </a:ext>
            </a:extLst>
          </p:cNvPr>
          <p:cNvSpPr txBox="1"/>
          <p:nvPr/>
        </p:nvSpPr>
        <p:spPr>
          <a:xfrm>
            <a:off x="7146157" y="5280028"/>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Engineer</a:t>
            </a:r>
            <a:endParaRPr lang="fr-DZ" dirty="0">
              <a:latin typeface="Arial" panose="020B0604020202020204" pitchFamily="34" charset="0"/>
              <a:cs typeface="Arial" panose="020B0604020202020204" pitchFamily="34" charset="0"/>
            </a:endParaRPr>
          </a:p>
        </p:txBody>
      </p:sp>
      <p:sp>
        <p:nvSpPr>
          <p:cNvPr id="36" name="Arc 35">
            <a:extLst>
              <a:ext uri="{FF2B5EF4-FFF2-40B4-BE49-F238E27FC236}">
                <a16:creationId xmlns:a16="http://schemas.microsoft.com/office/drawing/2014/main" id="{F93CA5FA-3CE6-0F60-5635-7A81E4FBA7B5}"/>
              </a:ext>
            </a:extLst>
          </p:cNvPr>
          <p:cNvSpPr/>
          <p:nvPr/>
        </p:nvSpPr>
        <p:spPr>
          <a:xfrm rot="16200000">
            <a:off x="2226422" y="3101655"/>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sp>
        <p:nvSpPr>
          <p:cNvPr id="37" name="Arc 36">
            <a:extLst>
              <a:ext uri="{FF2B5EF4-FFF2-40B4-BE49-F238E27FC236}">
                <a16:creationId xmlns:a16="http://schemas.microsoft.com/office/drawing/2014/main" id="{8248D1D7-42D7-A32A-EE7F-E34D462878EA}"/>
              </a:ext>
            </a:extLst>
          </p:cNvPr>
          <p:cNvSpPr/>
          <p:nvPr/>
        </p:nvSpPr>
        <p:spPr>
          <a:xfrm rot="16200000">
            <a:off x="3810141" y="3135242"/>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8" name="Arc 37">
            <a:extLst>
              <a:ext uri="{FF2B5EF4-FFF2-40B4-BE49-F238E27FC236}">
                <a16:creationId xmlns:a16="http://schemas.microsoft.com/office/drawing/2014/main" id="{1306C5EB-A6AD-C26D-CC1D-ED5E55532C4C}"/>
              </a:ext>
            </a:extLst>
          </p:cNvPr>
          <p:cNvSpPr/>
          <p:nvPr/>
        </p:nvSpPr>
        <p:spPr>
          <a:xfrm rot="16200000">
            <a:off x="4351269" y="1980262"/>
            <a:ext cx="2443391" cy="3176046"/>
          </a:xfrm>
          <a:prstGeom prst="arc">
            <a:avLst>
              <a:gd name="adj1" fmla="val 16948486"/>
              <a:gd name="adj2" fmla="val 4909030"/>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9" name="Rectangle 38">
            <a:extLst>
              <a:ext uri="{FF2B5EF4-FFF2-40B4-BE49-F238E27FC236}">
                <a16:creationId xmlns:a16="http://schemas.microsoft.com/office/drawing/2014/main" id="{18F2C317-FE9B-3086-0B4C-1453792852BE}"/>
              </a:ext>
            </a:extLst>
          </p:cNvPr>
          <p:cNvSpPr/>
          <p:nvPr/>
        </p:nvSpPr>
        <p:spPr>
          <a:xfrm>
            <a:off x="1294061" y="2542411"/>
            <a:ext cx="847381" cy="369306"/>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Model </a:t>
            </a:r>
            <a:r>
              <a:rPr lang="fr-FR" sz="900" dirty="0" err="1">
                <a:solidFill>
                  <a:srgbClr val="000000"/>
                </a:solidFill>
                <a:latin typeface="Arial" panose="020B0604020202020204" pitchFamily="34" charset="0"/>
                <a:cs typeface="Arial" panose="020B0604020202020204" pitchFamily="34" charset="0"/>
              </a:rPr>
              <a:t>Requirement</a:t>
            </a:r>
            <a:endParaRPr lang="fr-DZ" sz="900" dirty="0">
              <a:solidFill>
                <a:srgbClr val="000000"/>
              </a:solidFill>
              <a:latin typeface="Arial" panose="020B0604020202020204" pitchFamily="34" charset="0"/>
              <a:cs typeface="Arial" panose="020B0604020202020204" pitchFamily="34" charset="0"/>
            </a:endParaRPr>
          </a:p>
        </p:txBody>
      </p:sp>
      <p:sp>
        <p:nvSpPr>
          <p:cNvPr id="40" name="Arc 39">
            <a:extLst>
              <a:ext uri="{FF2B5EF4-FFF2-40B4-BE49-F238E27FC236}">
                <a16:creationId xmlns:a16="http://schemas.microsoft.com/office/drawing/2014/main" id="{1989E4E7-6364-FAC2-C67E-99A4056F4766}"/>
              </a:ext>
            </a:extLst>
          </p:cNvPr>
          <p:cNvSpPr/>
          <p:nvPr/>
        </p:nvSpPr>
        <p:spPr>
          <a:xfrm rot="16200000">
            <a:off x="652154" y="3051771"/>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pic>
        <p:nvPicPr>
          <p:cNvPr id="41" name="Google Shape;858;ge64a18ca29_0_0">
            <a:extLst>
              <a:ext uri="{FF2B5EF4-FFF2-40B4-BE49-F238E27FC236}">
                <a16:creationId xmlns:a16="http://schemas.microsoft.com/office/drawing/2014/main" id="{754E7CE2-6C24-13C6-5EE5-3182D629ECC4}"/>
              </a:ext>
            </a:extLst>
          </p:cNvPr>
          <p:cNvPicPr preferRelativeResize="0"/>
          <p:nvPr/>
        </p:nvPicPr>
        <p:blipFill rotWithShape="1">
          <a:blip r:embed="rId5">
            <a:alphaModFix/>
          </a:blip>
          <a:srcRect/>
          <a:stretch/>
        </p:blipFill>
        <p:spPr>
          <a:xfrm>
            <a:off x="3302030" y="3796420"/>
            <a:ext cx="486547" cy="487368"/>
          </a:xfrm>
          <a:prstGeom prst="rect">
            <a:avLst/>
          </a:prstGeom>
          <a:noFill/>
          <a:ln>
            <a:noFill/>
          </a:ln>
        </p:spPr>
      </p:pic>
      <p:sp>
        <p:nvSpPr>
          <p:cNvPr id="42" name="Rectangle 41">
            <a:extLst>
              <a:ext uri="{FF2B5EF4-FFF2-40B4-BE49-F238E27FC236}">
                <a16:creationId xmlns:a16="http://schemas.microsoft.com/office/drawing/2014/main" id="{7A5A5738-4E49-DE19-71C8-5E8A25984318}"/>
              </a:ext>
            </a:extLst>
          </p:cNvPr>
          <p:cNvSpPr/>
          <p:nvPr/>
        </p:nvSpPr>
        <p:spPr>
          <a:xfrm>
            <a:off x="2738035" y="2805282"/>
            <a:ext cx="847381" cy="1915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Raw data</a:t>
            </a:r>
            <a:endParaRPr lang="fr-DZ" sz="900" dirty="0">
              <a:solidFill>
                <a:srgbClr val="0000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86979C20-F8A3-AF36-71A9-3A98013BA98C}"/>
              </a:ext>
            </a:extLst>
          </p:cNvPr>
          <p:cNvSpPr/>
          <p:nvPr/>
        </p:nvSpPr>
        <p:spPr>
          <a:xfrm>
            <a:off x="4396914" y="2737780"/>
            <a:ext cx="600246" cy="32273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Training</a:t>
            </a:r>
          </a:p>
          <a:p>
            <a:pPr algn="ctr"/>
            <a:r>
              <a:rPr lang="fr-FR" sz="900" dirty="0">
                <a:solidFill>
                  <a:srgbClr val="000000"/>
                </a:solidFill>
                <a:latin typeface="Arial" panose="020B0604020202020204" pitchFamily="34" charset="0"/>
                <a:cs typeface="Arial" panose="020B0604020202020204" pitchFamily="34" charset="0"/>
              </a:rPr>
              <a:t>Data</a:t>
            </a:r>
            <a:endParaRPr lang="fr-DZ" sz="900" dirty="0">
              <a:solidFill>
                <a:srgbClr val="000000"/>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90BE80BF-7266-D92D-81B2-673DED6FDE4C}"/>
              </a:ext>
            </a:extLst>
          </p:cNvPr>
          <p:cNvSpPr/>
          <p:nvPr/>
        </p:nvSpPr>
        <p:spPr>
          <a:xfrm>
            <a:off x="5098592" y="2216713"/>
            <a:ext cx="894583" cy="18927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Test Data</a:t>
            </a:r>
            <a:endParaRPr lang="fr-DZ" sz="900" dirty="0">
              <a:solidFill>
                <a:srgbClr val="000000"/>
              </a:solidFill>
              <a:latin typeface="Arial" panose="020B060402020202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A3F443E6-EC3F-5B8E-4721-D71E840698A6}"/>
              </a:ext>
            </a:extLst>
          </p:cNvPr>
          <p:cNvPicPr>
            <a:picLocks noChangeAspect="1"/>
          </p:cNvPicPr>
          <p:nvPr/>
        </p:nvPicPr>
        <p:blipFill>
          <a:blip r:embed="rId8"/>
          <a:stretch>
            <a:fillRect/>
          </a:stretch>
        </p:blipFill>
        <p:spPr>
          <a:xfrm>
            <a:off x="9916727" y="1531217"/>
            <a:ext cx="2107870" cy="3419952"/>
          </a:xfrm>
          <a:prstGeom prst="rect">
            <a:avLst/>
          </a:prstGeom>
        </p:spPr>
      </p:pic>
      <p:sp>
        <p:nvSpPr>
          <p:cNvPr id="45" name="TextBox 44">
            <a:extLst>
              <a:ext uri="{FF2B5EF4-FFF2-40B4-BE49-F238E27FC236}">
                <a16:creationId xmlns:a16="http://schemas.microsoft.com/office/drawing/2014/main" id="{2134DE58-7207-4E4E-25CD-9488701792E1}"/>
              </a:ext>
            </a:extLst>
          </p:cNvPr>
          <p:cNvSpPr txBox="1"/>
          <p:nvPr/>
        </p:nvSpPr>
        <p:spPr>
          <a:xfrm>
            <a:off x="10046997" y="1722119"/>
            <a:ext cx="1832154" cy="338554"/>
          </a:xfrm>
          <a:prstGeom prst="rect">
            <a:avLst/>
          </a:prstGeom>
          <a:noFill/>
        </p:spPr>
        <p:txBody>
          <a:bodyPr wrap="square">
            <a:spAutoFit/>
          </a:bodyPr>
          <a:lstStyle/>
          <a:p>
            <a:r>
              <a:rPr lang="fr-FR" sz="1600" dirty="0">
                <a:solidFill>
                  <a:schemeClr val="bg1"/>
                </a:solidFill>
                <a:latin typeface="Arial" panose="020B0604020202020204" pitchFamily="34" charset="0"/>
                <a:cs typeface="Arial" panose="020B0604020202020204" pitchFamily="34" charset="0"/>
              </a:rPr>
              <a:t>Data Collection</a:t>
            </a:r>
            <a:endParaRPr lang="fr-DZ" sz="1600" dirty="0">
              <a:solidFill>
                <a:schemeClr val="bg1"/>
              </a:solidFill>
              <a:latin typeface="Arial" panose="020B0604020202020204" pitchFamily="34" charset="0"/>
              <a:cs typeface="Arial" panose="020B0604020202020204" pitchFamily="34" charset="0"/>
            </a:endParaRPr>
          </a:p>
        </p:txBody>
      </p:sp>
      <p:pic>
        <p:nvPicPr>
          <p:cNvPr id="46" name="Google Shape;859;ge64a18ca29_0_0">
            <a:extLst>
              <a:ext uri="{FF2B5EF4-FFF2-40B4-BE49-F238E27FC236}">
                <a16:creationId xmlns:a16="http://schemas.microsoft.com/office/drawing/2014/main" id="{2C53C3F1-E9CB-A8EA-F94A-A11FE0C05516}"/>
              </a:ext>
            </a:extLst>
          </p:cNvPr>
          <p:cNvPicPr preferRelativeResize="0"/>
          <p:nvPr/>
        </p:nvPicPr>
        <p:blipFill rotWithShape="1">
          <a:blip r:embed="rId6">
            <a:alphaModFix/>
          </a:blip>
          <a:srcRect/>
          <a:stretch/>
        </p:blipFill>
        <p:spPr>
          <a:xfrm>
            <a:off x="10331747" y="2125061"/>
            <a:ext cx="432000" cy="432000"/>
          </a:xfrm>
          <a:prstGeom prst="rect">
            <a:avLst/>
          </a:prstGeom>
          <a:noFill/>
          <a:ln>
            <a:noFill/>
          </a:ln>
        </p:spPr>
      </p:pic>
      <p:sp>
        <p:nvSpPr>
          <p:cNvPr id="3" name="TextBox 2">
            <a:extLst>
              <a:ext uri="{FF2B5EF4-FFF2-40B4-BE49-F238E27FC236}">
                <a16:creationId xmlns:a16="http://schemas.microsoft.com/office/drawing/2014/main" id="{8F707EE1-F451-D448-CE04-C823A4B07A63}"/>
              </a:ext>
            </a:extLst>
          </p:cNvPr>
          <p:cNvSpPr txBox="1"/>
          <p:nvPr/>
        </p:nvSpPr>
        <p:spPr>
          <a:xfrm>
            <a:off x="9914336" y="2714559"/>
            <a:ext cx="2157638" cy="2146998"/>
          </a:xfrm>
          <a:prstGeom prst="rect">
            <a:avLst/>
          </a:prstGeom>
          <a:noFill/>
        </p:spPr>
        <p:txBody>
          <a:bodyPr wrap="square" rtlCol="0">
            <a:spAutoFit/>
          </a:bodyPr>
          <a:lstStyle/>
          <a:p>
            <a:pPr marL="171450" indent="-171450" algn="l">
              <a:lnSpc>
                <a:spcPct val="200000"/>
              </a:lnSpc>
              <a:buFont typeface="Wingdings" panose="05000000000000000000" pitchFamily="2" charset="2"/>
              <a:buChar char="§"/>
            </a:pPr>
            <a:r>
              <a:rPr lang="fr-FR" sz="900" b="1" i="0" dirty="0" err="1">
                <a:solidFill>
                  <a:srgbClr val="333333"/>
                </a:solidFill>
                <a:effectLst/>
                <a:latin typeface="Arial" panose="020B0604020202020204" pitchFamily="34" charset="0"/>
                <a:cs typeface="Arial" panose="020B0604020202020204" pitchFamily="34" charset="0"/>
              </a:rPr>
              <a:t>Identify</a:t>
            </a:r>
            <a:r>
              <a:rPr lang="fr-FR" sz="900" b="1" i="0" dirty="0">
                <a:solidFill>
                  <a:srgbClr val="333333"/>
                </a:solidFill>
                <a:effectLst/>
                <a:latin typeface="Arial" panose="020B0604020202020204" pitchFamily="34" charset="0"/>
                <a:cs typeface="Arial" panose="020B0604020202020204" pitchFamily="34" charset="0"/>
              </a:rPr>
              <a:t> a </a:t>
            </a:r>
            <a:r>
              <a:rPr lang="fr-FR" sz="900" b="1" i="0" dirty="0" err="1">
                <a:solidFill>
                  <a:srgbClr val="333333"/>
                </a:solidFill>
                <a:effectLst/>
                <a:latin typeface="Arial" panose="020B0604020202020204" pitchFamily="34" charset="0"/>
                <a:cs typeface="Arial" panose="020B0604020202020204" pitchFamily="34" charset="0"/>
              </a:rPr>
              <a:t>problem</a:t>
            </a:r>
            <a:r>
              <a:rPr lang="fr-FR" sz="900" b="1" i="0" dirty="0">
                <a:solidFill>
                  <a:srgbClr val="333333"/>
                </a:solidFill>
                <a:effectLst/>
                <a:latin typeface="Arial" panose="020B0604020202020204" pitchFamily="34" charset="0"/>
                <a:cs typeface="Arial" panose="020B0604020202020204" pitchFamily="34" charset="0"/>
              </a:rPr>
              <a:t> </a:t>
            </a:r>
          </a:p>
          <a:p>
            <a:pPr marL="171450" indent="-171450" algn="l">
              <a:lnSpc>
                <a:spcPct val="200000"/>
              </a:lnSpc>
              <a:buFont typeface="Wingdings" panose="05000000000000000000" pitchFamily="2" charset="2"/>
              <a:buChar char="§"/>
            </a:pPr>
            <a:r>
              <a:rPr lang="en-US" sz="900" b="1" i="0" dirty="0">
                <a:solidFill>
                  <a:srgbClr val="212121"/>
                </a:solidFill>
                <a:effectLst/>
                <a:latin typeface="Arial" panose="020B0604020202020204" pitchFamily="34" charset="0"/>
                <a:cs typeface="Arial" panose="020B0604020202020204" pitchFamily="34" charset="0"/>
              </a:rPr>
              <a:t>Defining the objective</a:t>
            </a:r>
          </a:p>
          <a:p>
            <a:pPr marL="171450" indent="-171450" algn="l">
              <a:lnSpc>
                <a:spcPct val="200000"/>
              </a:lnSpc>
              <a:buFont typeface="Wingdings" panose="05000000000000000000" pitchFamily="2" charset="2"/>
              <a:buChar char="§"/>
            </a:pPr>
            <a:r>
              <a:rPr lang="en-US" sz="900" b="1" i="0" dirty="0">
                <a:solidFill>
                  <a:srgbClr val="333333"/>
                </a:solidFill>
                <a:effectLst/>
                <a:latin typeface="Arial" panose="020B0604020202020204" pitchFamily="34" charset="0"/>
                <a:cs typeface="Arial" panose="020B0604020202020204" pitchFamily="34" charset="0"/>
              </a:rPr>
              <a:t>Determine the type of data</a:t>
            </a:r>
          </a:p>
          <a:p>
            <a:pPr marL="171450" indent="-171450" algn="l">
              <a:lnSpc>
                <a:spcPct val="200000"/>
              </a:lnSpc>
              <a:buFont typeface="Wingdings" panose="05000000000000000000" pitchFamily="2" charset="2"/>
              <a:buChar char="§"/>
            </a:pPr>
            <a:r>
              <a:rPr lang="en-US" sz="900" b="1" dirty="0">
                <a:solidFill>
                  <a:srgbClr val="333333"/>
                </a:solidFill>
                <a:latin typeface="Arial" panose="020B0604020202020204" pitchFamily="34" charset="0"/>
                <a:cs typeface="Arial" panose="020B0604020202020204" pitchFamily="34" charset="0"/>
              </a:rPr>
              <a:t>Set a plan for collecting the data</a:t>
            </a:r>
          </a:p>
          <a:p>
            <a:pPr marL="628650" lvl="1" indent="-171450">
              <a:lnSpc>
                <a:spcPct val="200000"/>
              </a:lnSpc>
              <a:buFont typeface="Wingdings" panose="05000000000000000000" pitchFamily="2" charset="2"/>
              <a:buChar char="§"/>
            </a:pPr>
            <a:r>
              <a:rPr lang="en-US" sz="800" i="0" dirty="0">
                <a:solidFill>
                  <a:srgbClr val="333333"/>
                </a:solidFill>
                <a:effectLst/>
                <a:latin typeface="Arial" panose="020B0604020202020204" pitchFamily="34" charset="0"/>
                <a:cs typeface="Arial" panose="020B0604020202020204" pitchFamily="34" charset="0"/>
              </a:rPr>
              <a:t>Decide data sources</a:t>
            </a:r>
            <a:endParaRPr lang="en-US" sz="800" dirty="0">
              <a:solidFill>
                <a:srgbClr val="212121"/>
              </a:solidFill>
              <a:latin typeface="Arial" panose="020B0604020202020204" pitchFamily="34" charset="0"/>
              <a:cs typeface="Arial" panose="020B0604020202020204" pitchFamily="34" charset="0"/>
            </a:endParaRPr>
          </a:p>
          <a:p>
            <a:pPr marL="628650" lvl="1" indent="-171450">
              <a:lnSpc>
                <a:spcPct val="200000"/>
              </a:lnSpc>
              <a:buFont typeface="Wingdings" panose="05000000000000000000" pitchFamily="2" charset="2"/>
              <a:buChar char="§"/>
            </a:pPr>
            <a:r>
              <a:rPr lang="en-US" sz="800" i="0" dirty="0">
                <a:solidFill>
                  <a:srgbClr val="212121"/>
                </a:solidFill>
                <a:effectLst/>
                <a:latin typeface="Arial" panose="020B0604020202020204" pitchFamily="34" charset="0"/>
                <a:cs typeface="Arial" panose="020B0604020202020204" pitchFamily="34" charset="0"/>
              </a:rPr>
              <a:t>Select collection methods</a:t>
            </a:r>
            <a:endParaRPr lang="fr-FR" sz="800" dirty="0">
              <a:solidFill>
                <a:srgbClr val="333333"/>
              </a:solidFill>
              <a:latin typeface="Arial" panose="020B0604020202020204" pitchFamily="34" charset="0"/>
              <a:cs typeface="Arial" panose="020B0604020202020204" pitchFamily="34" charset="0"/>
            </a:endParaRPr>
          </a:p>
          <a:p>
            <a:pPr marL="628650" lvl="1" indent="-171450">
              <a:lnSpc>
                <a:spcPct val="200000"/>
              </a:lnSpc>
              <a:buFont typeface="Wingdings" panose="05000000000000000000" pitchFamily="2" charset="2"/>
              <a:buChar char="§"/>
            </a:pPr>
            <a:r>
              <a:rPr lang="en-US" sz="800" i="0" dirty="0">
                <a:solidFill>
                  <a:srgbClr val="212121"/>
                </a:solidFill>
                <a:effectLst/>
                <a:latin typeface="Arial" panose="020B0604020202020204" pitchFamily="34" charset="0"/>
                <a:cs typeface="Arial" panose="020B0604020202020204" pitchFamily="34" charset="0"/>
              </a:rPr>
              <a:t>Develop data collection instruments</a:t>
            </a:r>
            <a:endParaRPr lang="en-US" sz="800" i="0" dirty="0">
              <a:solidFill>
                <a:srgbClr val="333333"/>
              </a:solidFill>
              <a:effectLst/>
              <a:latin typeface="Arial" panose="020B0604020202020204" pitchFamily="34" charset="0"/>
              <a:cs typeface="Arial" panose="020B0604020202020204" pitchFamily="34" charset="0"/>
            </a:endParaRPr>
          </a:p>
        </p:txBody>
      </p:sp>
      <p:pic>
        <p:nvPicPr>
          <p:cNvPr id="5" name="Google Shape;860;ge64a18ca29_0_0">
            <a:extLst>
              <a:ext uri="{FF2B5EF4-FFF2-40B4-BE49-F238E27FC236}">
                <a16:creationId xmlns:a16="http://schemas.microsoft.com/office/drawing/2014/main" id="{6A124B38-BB10-864A-3D36-0D1D174E0B4E}"/>
              </a:ext>
            </a:extLst>
          </p:cNvPr>
          <p:cNvPicPr preferRelativeResize="0"/>
          <p:nvPr/>
        </p:nvPicPr>
        <p:blipFill rotWithShape="1">
          <a:blip r:embed="rId7">
            <a:alphaModFix/>
          </a:blip>
          <a:srcRect/>
          <a:stretch/>
        </p:blipFill>
        <p:spPr>
          <a:xfrm>
            <a:off x="210719" y="2556036"/>
            <a:ext cx="427774" cy="441149"/>
          </a:xfrm>
          <a:prstGeom prst="rect">
            <a:avLst/>
          </a:prstGeom>
          <a:noFill/>
          <a:ln>
            <a:noFill/>
          </a:ln>
        </p:spPr>
      </p:pic>
      <p:pic>
        <p:nvPicPr>
          <p:cNvPr id="14" name="Google Shape;860;ge64a18ca29_0_0">
            <a:extLst>
              <a:ext uri="{FF2B5EF4-FFF2-40B4-BE49-F238E27FC236}">
                <a16:creationId xmlns:a16="http://schemas.microsoft.com/office/drawing/2014/main" id="{0D2601EA-B7A8-1A19-5D6F-781CD4AB9188}"/>
              </a:ext>
            </a:extLst>
          </p:cNvPr>
          <p:cNvPicPr preferRelativeResize="0"/>
          <p:nvPr/>
        </p:nvPicPr>
        <p:blipFill rotWithShape="1">
          <a:blip r:embed="rId7">
            <a:alphaModFix/>
          </a:blip>
          <a:srcRect/>
          <a:stretch/>
        </p:blipFill>
        <p:spPr>
          <a:xfrm>
            <a:off x="10818469" y="2104101"/>
            <a:ext cx="465096" cy="487368"/>
          </a:xfrm>
          <a:prstGeom prst="rect">
            <a:avLst/>
          </a:prstGeom>
          <a:noFill/>
          <a:ln>
            <a:noFill/>
          </a:ln>
        </p:spPr>
      </p:pic>
      <p:cxnSp>
        <p:nvCxnSpPr>
          <p:cNvPr id="28" name="Straight Arrow Connector 27">
            <a:extLst>
              <a:ext uri="{FF2B5EF4-FFF2-40B4-BE49-F238E27FC236}">
                <a16:creationId xmlns:a16="http://schemas.microsoft.com/office/drawing/2014/main" id="{3B1B803A-F1DE-1C3D-2582-D6AD3FFA320E}"/>
              </a:ext>
            </a:extLst>
          </p:cNvPr>
          <p:cNvCxnSpPr>
            <a:cxnSpLocks/>
          </p:cNvCxnSpPr>
          <p:nvPr/>
        </p:nvCxnSpPr>
        <p:spPr>
          <a:xfrm>
            <a:off x="826955" y="1282393"/>
            <a:ext cx="0" cy="965548"/>
          </a:xfrm>
          <a:prstGeom prst="straightConnector1">
            <a:avLst/>
          </a:prstGeom>
          <a:ln w="762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FBAA7B09-DF7C-C983-3DF0-6713EF7DBD7B}"/>
              </a:ext>
            </a:extLst>
          </p:cNvPr>
          <p:cNvSpPr/>
          <p:nvPr/>
        </p:nvSpPr>
        <p:spPr>
          <a:xfrm>
            <a:off x="61388" y="2216713"/>
            <a:ext cx="1631701" cy="2095745"/>
          </a:xfrm>
          <a:prstGeom prst="rect">
            <a:avLst/>
          </a:prstGeom>
          <a:noFill/>
          <a:ln w="28575">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DZ"/>
          </a:p>
        </p:txBody>
      </p:sp>
    </p:spTree>
    <p:extLst>
      <p:ext uri="{BB962C8B-B14F-4D97-AF65-F5344CB8AC3E}">
        <p14:creationId xmlns:p14="http://schemas.microsoft.com/office/powerpoint/2010/main" val="720710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D21C-B674-361F-AEDF-3605CEC73559}"/>
              </a:ext>
            </a:extLst>
          </p:cNvPr>
          <p:cNvSpPr>
            <a:spLocks noGrp="1"/>
          </p:cNvSpPr>
          <p:nvPr>
            <p:ph type="title"/>
          </p:nvPr>
        </p:nvSpPr>
        <p:spPr>
          <a:xfrm>
            <a:off x="609600" y="1933675"/>
            <a:ext cx="10972800" cy="790787"/>
          </a:xfrm>
        </p:spPr>
        <p:txBody>
          <a:bodyPr/>
          <a:lstStyle/>
          <a:p>
            <a:r>
              <a:rPr lang="en-US" sz="4800" dirty="0">
                <a:latin typeface="Arial" panose="020B0604020202020204" pitchFamily="34" charset="0"/>
                <a:cs typeface="Arial" panose="020B0604020202020204" pitchFamily="34" charset="0"/>
              </a:rPr>
              <a:t>Data Collection for Data Science: Step-by-Step</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A8A75FF-233E-FAD5-21E9-1B6089458466}"/>
              </a:ext>
            </a:extLst>
          </p:cNvPr>
          <p:cNvSpPr>
            <a:spLocks noGrp="1"/>
          </p:cNvSpPr>
          <p:nvPr>
            <p:ph type="sldNum" sz="quarter" idx="10"/>
          </p:nvPr>
        </p:nvSpPr>
        <p:spPr/>
        <p:txBody>
          <a:bodyPr/>
          <a:lstStyle/>
          <a:p>
            <a:pPr>
              <a:defRPr/>
            </a:pPr>
            <a:fld id="{326C6059-A255-C24B-AAEC-93A3405961B0}" type="slidenum">
              <a:rPr lang="en-US" smtClean="0"/>
              <a:pPr>
                <a:defRPr/>
              </a:pPr>
              <a:t>28</a:t>
            </a:fld>
            <a:endParaRPr lang="en-US" dirty="0"/>
          </a:p>
        </p:txBody>
      </p:sp>
      <p:pic>
        <p:nvPicPr>
          <p:cNvPr id="3" name="Google Shape;860;ge64a18ca29_0_0">
            <a:extLst>
              <a:ext uri="{FF2B5EF4-FFF2-40B4-BE49-F238E27FC236}">
                <a16:creationId xmlns:a16="http://schemas.microsoft.com/office/drawing/2014/main" id="{3494F1FA-C2BF-727E-2992-14B1690309BE}"/>
              </a:ext>
            </a:extLst>
          </p:cNvPr>
          <p:cNvPicPr preferRelativeResize="0"/>
          <p:nvPr/>
        </p:nvPicPr>
        <p:blipFill rotWithShape="1">
          <a:blip r:embed="rId2">
            <a:alphaModFix/>
          </a:blip>
          <a:srcRect/>
          <a:stretch/>
        </p:blipFill>
        <p:spPr>
          <a:xfrm>
            <a:off x="3590703" y="3664639"/>
            <a:ext cx="1163709" cy="1110249"/>
          </a:xfrm>
          <a:prstGeom prst="rect">
            <a:avLst/>
          </a:prstGeom>
          <a:noFill/>
          <a:ln>
            <a:noFill/>
          </a:ln>
        </p:spPr>
      </p:pic>
      <p:pic>
        <p:nvPicPr>
          <p:cNvPr id="5" name="Google Shape;859;ge64a18ca29_0_0">
            <a:extLst>
              <a:ext uri="{FF2B5EF4-FFF2-40B4-BE49-F238E27FC236}">
                <a16:creationId xmlns:a16="http://schemas.microsoft.com/office/drawing/2014/main" id="{25DEA44A-35F1-384A-87BF-D8767F4D8062}"/>
              </a:ext>
            </a:extLst>
          </p:cNvPr>
          <p:cNvPicPr preferRelativeResize="0"/>
          <p:nvPr/>
        </p:nvPicPr>
        <p:blipFill rotWithShape="1">
          <a:blip r:embed="rId3">
            <a:alphaModFix/>
          </a:blip>
          <a:srcRect/>
          <a:stretch/>
        </p:blipFill>
        <p:spPr>
          <a:xfrm>
            <a:off x="7437590" y="3587547"/>
            <a:ext cx="1163709" cy="1070334"/>
          </a:xfrm>
          <a:prstGeom prst="rect">
            <a:avLst/>
          </a:prstGeom>
          <a:noFill/>
          <a:ln>
            <a:noFill/>
          </a:ln>
        </p:spPr>
      </p:pic>
      <p:sp>
        <p:nvSpPr>
          <p:cNvPr id="6" name="TextBox 5">
            <a:extLst>
              <a:ext uri="{FF2B5EF4-FFF2-40B4-BE49-F238E27FC236}">
                <a16:creationId xmlns:a16="http://schemas.microsoft.com/office/drawing/2014/main" id="{A52C433A-7AA3-BE41-B4D1-C6D9067A187D}"/>
              </a:ext>
            </a:extLst>
          </p:cNvPr>
          <p:cNvSpPr txBox="1"/>
          <p:nvPr/>
        </p:nvSpPr>
        <p:spPr>
          <a:xfrm>
            <a:off x="2946126" y="5018418"/>
            <a:ext cx="2910281" cy="523220"/>
          </a:xfrm>
          <a:prstGeom prst="rect">
            <a:avLst/>
          </a:prstGeom>
          <a:noFill/>
        </p:spPr>
        <p:txBody>
          <a:bodyPr wrap="square" rtlCol="0">
            <a:spAutoFit/>
          </a:bodyPr>
          <a:lstStyle/>
          <a:p>
            <a:r>
              <a:rPr lang="fr-FR" sz="2800" b="1" dirty="0">
                <a:latin typeface="Arial" panose="020B0604020202020204" pitchFamily="34" charset="0"/>
                <a:cs typeface="Arial" panose="020B0604020202020204" pitchFamily="34" charset="0"/>
              </a:rPr>
              <a:t>Domain Expert</a:t>
            </a:r>
            <a:endParaRPr lang="fr-DZ" sz="2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8D654AA-3142-487A-1607-72A6C369B5C7}"/>
              </a:ext>
            </a:extLst>
          </p:cNvPr>
          <p:cNvSpPr txBox="1"/>
          <p:nvPr/>
        </p:nvSpPr>
        <p:spPr>
          <a:xfrm>
            <a:off x="6636488" y="5036899"/>
            <a:ext cx="3286997" cy="523220"/>
          </a:xfrm>
          <a:prstGeom prst="rect">
            <a:avLst/>
          </a:prstGeom>
          <a:noFill/>
        </p:spPr>
        <p:txBody>
          <a:bodyPr wrap="square" rtlCol="0">
            <a:spAutoFit/>
          </a:bodyPr>
          <a:lstStyle/>
          <a:p>
            <a:r>
              <a:rPr lang="fr-FR" sz="2800" b="1" dirty="0">
                <a:latin typeface="Arial" panose="020B0604020202020204" pitchFamily="34" charset="0"/>
                <a:cs typeface="Arial" panose="020B0604020202020204" pitchFamily="34" charset="0"/>
              </a:rPr>
              <a:t>(Data) </a:t>
            </a:r>
            <a:r>
              <a:rPr lang="fr-FR" sz="2800" b="1" dirty="0" err="1">
                <a:latin typeface="Arial" panose="020B0604020202020204" pitchFamily="34" charset="0"/>
                <a:cs typeface="Arial" panose="020B0604020202020204" pitchFamily="34" charset="0"/>
              </a:rPr>
              <a:t>Engineer</a:t>
            </a:r>
            <a:endParaRPr lang="fr-DZ"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98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39CC7-C57D-3693-46DD-787B80E54A86}"/>
              </a:ext>
            </a:extLst>
          </p:cNvPr>
          <p:cNvSpPr>
            <a:spLocks noGrp="1"/>
          </p:cNvSpPr>
          <p:nvPr>
            <p:ph type="title"/>
          </p:nvPr>
        </p:nvSpPr>
        <p:spPr/>
        <p:txBody>
          <a:bodyPr/>
          <a:lstStyle/>
          <a:p>
            <a:r>
              <a:rPr lang="en-US" sz="2800" dirty="0">
                <a:latin typeface="Arial" panose="020B0604020202020204" pitchFamily="34" charset="0"/>
                <a:cs typeface="Arial" panose="020B0604020202020204" pitchFamily="34" charset="0"/>
              </a:rPr>
              <a:t>Good Data Scientists don’t gather project requirements. </a:t>
            </a:r>
            <a:br>
              <a:rPr lang="en-US" sz="2800" dirty="0">
                <a:latin typeface="Arial" panose="020B0604020202020204" pitchFamily="34" charset="0"/>
                <a:cs typeface="Arial" panose="020B0604020202020204" pitchFamily="34" charset="0"/>
              </a:rPr>
            </a:br>
            <a:r>
              <a:rPr lang="en-US" sz="2800" dirty="0">
                <a:latin typeface="Arial" panose="020B0604020202020204" pitchFamily="34" charset="0"/>
                <a:cs typeface="Arial" panose="020B0604020202020204" pitchFamily="34" charset="0"/>
              </a:rPr>
              <a:t>They dig for them</a:t>
            </a:r>
            <a:endParaRPr lang="fr-DZ" sz="28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10C94B2D-A413-7932-62F6-AC387C074BC1}"/>
              </a:ext>
            </a:extLst>
          </p:cNvPr>
          <p:cNvSpPr>
            <a:spLocks noGrp="1"/>
          </p:cNvSpPr>
          <p:nvPr>
            <p:ph idx="1"/>
          </p:nvPr>
        </p:nvSpPr>
        <p:spPr>
          <a:xfrm>
            <a:off x="609600" y="1388282"/>
            <a:ext cx="10784114" cy="5058078"/>
          </a:xfrm>
        </p:spPr>
        <p:txBody>
          <a:bodyPr/>
          <a:lstStyle/>
          <a:p>
            <a:pPr algn="l"/>
            <a:r>
              <a:rPr lang="en-US" b="1" i="0" dirty="0">
                <a:solidFill>
                  <a:srgbClr val="242424"/>
                </a:solidFill>
                <a:effectLst/>
                <a:latin typeface="Arial" panose="020B0604020202020204" pitchFamily="34" charset="0"/>
                <a:cs typeface="Arial" panose="020B0604020202020204" pitchFamily="34" charset="0"/>
              </a:rPr>
              <a:t>“Requirements rarely lie on the surface”</a:t>
            </a:r>
          </a:p>
          <a:p>
            <a:pPr marL="457200" indent="-457200" algn="l">
              <a:buFont typeface="Wingdings" panose="05000000000000000000" pitchFamily="2" charset="2"/>
              <a:buChar char="§"/>
            </a:pPr>
            <a:endParaRPr lang="en-US" sz="1800" b="0" i="0" dirty="0">
              <a:solidFill>
                <a:srgbClr val="242424"/>
              </a:solidFill>
              <a:effectLst/>
              <a:latin typeface="Arial" panose="020B0604020202020204" pitchFamily="34" charset="0"/>
              <a:cs typeface="Arial" panose="020B0604020202020204" pitchFamily="34" charset="0"/>
            </a:endParaRPr>
          </a:p>
          <a:p>
            <a:pPr marL="457200" indent="-457200" algn="l">
              <a:buFont typeface="Wingdings" panose="05000000000000000000" pitchFamily="2" charset="2"/>
              <a:buChar char="§"/>
            </a:pPr>
            <a:r>
              <a:rPr lang="en-US" sz="1800" b="0" i="0" dirty="0">
                <a:solidFill>
                  <a:srgbClr val="242424"/>
                </a:solidFill>
                <a:effectLst/>
                <a:latin typeface="Arial" panose="020B0604020202020204" pitchFamily="34" charset="0"/>
                <a:cs typeface="Arial" panose="020B0604020202020204" pitchFamily="34" charset="0"/>
              </a:rPr>
              <a:t>The majority of Data Science projects fail. I will not even provide any references in support of this statement — the Internet is full of examples. The reasons for the high failure rate are </a:t>
            </a:r>
            <a:r>
              <a:rPr lang="en-US" sz="1800" b="0" i="0" u="sng" dirty="0">
                <a:solidFill>
                  <a:srgbClr val="242424"/>
                </a:solidFill>
                <a:effectLst/>
                <a:latin typeface="Arial" panose="020B0604020202020204" pitchFamily="34" charset="0"/>
                <a:cs typeface="Arial" panose="020B0604020202020204" pitchFamily="34" charset="0"/>
                <a:hlinkClick r:id="rId2"/>
              </a:rPr>
              <a:t>many and varied</a:t>
            </a:r>
            <a:r>
              <a:rPr lang="en-US" sz="1800" b="0" i="0" dirty="0">
                <a:solidFill>
                  <a:srgbClr val="242424"/>
                </a:solidFill>
                <a:effectLst/>
                <a:latin typeface="Arial" panose="020B0604020202020204" pitchFamily="34" charset="0"/>
                <a:cs typeface="Arial" panose="020B0604020202020204" pitchFamily="34" charset="0"/>
              </a:rPr>
              <a:t>. However, as surprising as this may sound, one of the main reasons is the lack of clearly defined </a:t>
            </a:r>
            <a:r>
              <a:rPr lang="en-US" sz="1800" b="0" i="0" u="sng" dirty="0">
                <a:solidFill>
                  <a:srgbClr val="242424"/>
                </a:solidFill>
                <a:effectLst/>
                <a:latin typeface="Arial" panose="020B0604020202020204" pitchFamily="34" charset="0"/>
                <a:cs typeface="Arial" panose="020B0604020202020204" pitchFamily="34" charset="0"/>
                <a:hlinkClick r:id="rId3"/>
              </a:rPr>
              <a:t>project goal(s)</a:t>
            </a:r>
            <a:r>
              <a:rPr lang="en-US" sz="1800" b="0" i="0" dirty="0">
                <a:solidFill>
                  <a:srgbClr val="242424"/>
                </a:solidFill>
                <a:effectLst/>
                <a:latin typeface="Arial" panose="020B0604020202020204" pitchFamily="34" charset="0"/>
                <a:cs typeface="Arial" panose="020B0604020202020204" pitchFamily="34" charset="0"/>
              </a:rPr>
              <a:t> and the associated requirements.</a:t>
            </a:r>
          </a:p>
          <a:p>
            <a:pPr algn="l"/>
            <a:endParaRPr lang="en-US" sz="1800" b="0" i="0" dirty="0">
              <a:solidFill>
                <a:srgbClr val="242424"/>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
            </a:pPr>
            <a:r>
              <a:rPr lang="en-US" sz="1800" b="0" i="0" dirty="0">
                <a:solidFill>
                  <a:srgbClr val="242424"/>
                </a:solidFill>
                <a:effectLst/>
                <a:latin typeface="Arial" panose="020B0604020202020204" pitchFamily="34" charset="0"/>
                <a:cs typeface="Arial" panose="020B0604020202020204" pitchFamily="34" charset="0"/>
              </a:rPr>
              <a:t>Problem understanding and requirements gathering make up an initial phase in pretty much any project management framework, including the </a:t>
            </a:r>
            <a:r>
              <a:rPr lang="en-US" sz="1800" b="0" i="0" u="sng" dirty="0">
                <a:solidFill>
                  <a:srgbClr val="242424"/>
                </a:solidFill>
                <a:effectLst/>
                <a:latin typeface="Arial" panose="020B0604020202020204" pitchFamily="34" charset="0"/>
                <a:cs typeface="Arial" panose="020B0604020202020204" pitchFamily="34" charset="0"/>
                <a:hlinkClick r:id="rId4"/>
              </a:rPr>
              <a:t>widely used</a:t>
            </a:r>
            <a:r>
              <a:rPr lang="en-US" sz="1800" b="0" i="0" dirty="0">
                <a:solidFill>
                  <a:srgbClr val="242424"/>
                </a:solidFill>
                <a:effectLst/>
                <a:latin typeface="Arial" panose="020B0604020202020204" pitchFamily="34" charset="0"/>
                <a:cs typeface="Arial" panose="020B0604020202020204" pitchFamily="34" charset="0"/>
              </a:rPr>
              <a:t> “Cross-Industry Standard Process for Data Mining” (</a:t>
            </a:r>
            <a:r>
              <a:rPr lang="en-US" sz="1800" b="0" i="0" u="sng" dirty="0">
                <a:solidFill>
                  <a:srgbClr val="242424"/>
                </a:solidFill>
                <a:effectLst/>
                <a:latin typeface="Arial" panose="020B0604020202020204" pitchFamily="34" charset="0"/>
                <a:cs typeface="Arial" panose="020B0604020202020204" pitchFamily="34" charset="0"/>
                <a:hlinkClick r:id="rId5"/>
              </a:rPr>
              <a:t>CRISP-DM</a:t>
            </a:r>
            <a:r>
              <a:rPr lang="en-US" sz="1800" b="0" i="0" dirty="0">
                <a:solidFill>
                  <a:srgbClr val="242424"/>
                </a:solidFill>
                <a:effectLst/>
                <a:latin typeface="Arial" panose="020B0604020202020204" pitchFamily="34" charset="0"/>
                <a:cs typeface="Arial" panose="020B0604020202020204" pitchFamily="34" charset="0"/>
              </a:rPr>
              <a:t>). This implies that the project goals and requirements are </a:t>
            </a:r>
            <a:r>
              <a:rPr lang="en-US" sz="1800" b="0" i="1" dirty="0">
                <a:solidFill>
                  <a:srgbClr val="242424"/>
                </a:solidFill>
                <a:effectLst/>
                <a:latin typeface="Arial" panose="020B0604020202020204" pitchFamily="34" charset="0"/>
                <a:cs typeface="Arial" panose="020B0604020202020204" pitchFamily="34" charset="0"/>
              </a:rPr>
              <a:t>already</a:t>
            </a:r>
            <a:r>
              <a:rPr lang="en-US" sz="1800" b="0" i="0" dirty="0">
                <a:solidFill>
                  <a:srgbClr val="242424"/>
                </a:solidFill>
                <a:effectLst/>
                <a:latin typeface="Arial" panose="020B0604020202020204" pitchFamily="34" charset="0"/>
                <a:cs typeface="Arial" panose="020B0604020202020204" pitchFamily="34" charset="0"/>
              </a:rPr>
              <a:t> there, waiting to be “gathered”. However, as Andrew Hunt and David Thomas say in their famous book “</a:t>
            </a:r>
            <a:r>
              <a:rPr lang="en-US" sz="1800" b="0" i="0" u="sng" dirty="0">
                <a:solidFill>
                  <a:srgbClr val="242424"/>
                </a:solidFill>
                <a:effectLst/>
                <a:latin typeface="Arial" panose="020B0604020202020204" pitchFamily="34" charset="0"/>
                <a:cs typeface="Arial" panose="020B0604020202020204" pitchFamily="34" charset="0"/>
                <a:hlinkClick r:id="rId6"/>
              </a:rPr>
              <a:t>The Pragmatic Programmer</a:t>
            </a:r>
            <a:r>
              <a:rPr lang="en-US" sz="1800" b="0" i="0" dirty="0">
                <a:solidFill>
                  <a:srgbClr val="242424"/>
                </a:solidFill>
                <a:effectLst/>
                <a:latin typeface="Arial" panose="020B0604020202020204" pitchFamily="34" charset="0"/>
                <a:cs typeface="Arial" panose="020B0604020202020204" pitchFamily="34" charset="0"/>
              </a:rPr>
              <a:t>”:</a:t>
            </a:r>
          </a:p>
          <a:p>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81A46CA-C6EF-5EE9-6B1C-D58132EB57B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3AFDD426-BCDA-8834-EA36-1D9EF9DA7C44}"/>
              </a:ext>
            </a:extLst>
          </p:cNvPr>
          <p:cNvSpPr txBox="1"/>
          <p:nvPr/>
        </p:nvSpPr>
        <p:spPr>
          <a:xfrm>
            <a:off x="3483429" y="5169877"/>
            <a:ext cx="609600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242424"/>
                </a:solidFill>
                <a:effectLst/>
                <a:uLnTx/>
                <a:uFillTx/>
                <a:latin typeface="source-serif-pro"/>
                <a:ea typeface="+mn-ea"/>
                <a:cs typeface="+mn-cs"/>
              </a:rPr>
              <a:t>“It doesn’t quite work that way. Requirements rarely lie on the surface. Normally, they’re buried deep beneath layers of assumptions, misconceptions, and politics.”</a:t>
            </a:r>
            <a:endParaRPr kumimoji="0" lang="fr-DZ" sz="18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8041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D28E-AEFA-97F3-FEE6-D74FD34A1EF1}"/>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Motivations</a:t>
            </a:r>
            <a:br>
              <a:rPr lang="fr-FR" dirty="0">
                <a:latin typeface="Arial" panose="020B0604020202020204" pitchFamily="34" charset="0"/>
                <a:cs typeface="Arial" panose="020B0604020202020204" pitchFamily="34" charset="0"/>
              </a:rPr>
            </a:b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3CFFE33-AE65-C235-D264-1678FE9CBC77}"/>
              </a:ext>
            </a:extLst>
          </p:cNvPr>
          <p:cNvSpPr>
            <a:spLocks noGrp="1"/>
          </p:cNvSpPr>
          <p:nvPr>
            <p:ph idx="1"/>
          </p:nvPr>
        </p:nvSpPr>
        <p:spPr>
          <a:xfrm>
            <a:off x="609600" y="1388282"/>
            <a:ext cx="9884229" cy="2936068"/>
          </a:xfrm>
        </p:spPr>
        <p:txBody>
          <a:bodyPr/>
          <a:lstStyle/>
          <a:p>
            <a:pPr marL="526500" lvl="1" indent="-342900" eaLnBrk="1" hangingPunct="1">
              <a:buFont typeface="Wingdings" panose="05000000000000000000" pitchFamily="2" charset="2"/>
              <a:buChar char="§"/>
            </a:pPr>
            <a:r>
              <a:rPr lang="en-US" altLang="fr-FR" sz="2400" dirty="0">
                <a:latin typeface="Arial" panose="020B0604020202020204" pitchFamily="34" charset="0"/>
                <a:cs typeface="Arial" panose="020B0604020202020204" pitchFamily="34" charset="0"/>
              </a:rPr>
              <a:t>Data volume too large, data explosion</a:t>
            </a:r>
          </a:p>
          <a:p>
            <a:pPr marL="526500" lvl="1" indent="-342900" eaLnBrk="1" hangingPunct="1">
              <a:buFont typeface="Wingdings" panose="05000000000000000000" pitchFamily="2" charset="2"/>
              <a:buChar char="§"/>
            </a:pPr>
            <a:r>
              <a:rPr lang="en-US" altLang="fr-FR" sz="2400" dirty="0">
                <a:latin typeface="Arial" panose="020B0604020202020204" pitchFamily="34" charset="0"/>
                <a:cs typeface="Arial" panose="020B0604020202020204" pitchFamily="34" charset="0"/>
              </a:rPr>
              <a:t>How to explore millions of records with thousands of attributes?</a:t>
            </a:r>
          </a:p>
          <a:p>
            <a:pPr marL="526500" lvl="1" indent="-342900" eaLnBrk="1" hangingPunct="1">
              <a:buFont typeface="Wingdings" panose="05000000000000000000" pitchFamily="2" charset="2"/>
              <a:buChar char="§"/>
            </a:pPr>
            <a:r>
              <a:rPr lang="en-US" altLang="fr-FR" sz="2400" dirty="0">
                <a:latin typeface="Arial" panose="020B0604020202020204" pitchFamily="34" charset="0"/>
                <a:cs typeface="Arial" panose="020B0604020202020204" pitchFamily="34" charset="0"/>
              </a:rPr>
              <a:t>Low percentage of analyzed data</a:t>
            </a:r>
          </a:p>
          <a:p>
            <a:pPr marL="526500" lvl="1" indent="-342900" eaLnBrk="1" hangingPunct="1">
              <a:buFont typeface="Wingdings" panose="05000000000000000000" pitchFamily="2" charset="2"/>
              <a:buChar char="§"/>
            </a:pPr>
            <a:r>
              <a:rPr lang="en-US" altLang="fr-FR" sz="2400" dirty="0">
                <a:latin typeface="Arial" panose="020B0604020202020204" pitchFamily="34" charset="0"/>
                <a:cs typeface="Arial" panose="020B0604020202020204" pitchFamily="34" charset="0"/>
              </a:rPr>
              <a:t>Need to respond quickly to opportunities</a:t>
            </a:r>
          </a:p>
          <a:p>
            <a:pPr marL="526500" lvl="1" indent="-342900" eaLnBrk="1" hangingPunct="1">
              <a:buFont typeface="Wingdings" panose="05000000000000000000" pitchFamily="2" charset="2"/>
              <a:buChar char="§"/>
            </a:pPr>
            <a:r>
              <a:rPr lang="en-US" altLang="fr-FR" sz="2400" dirty="0">
                <a:latin typeface="Arial" panose="020B0604020202020204" pitchFamily="34" charset="0"/>
                <a:cs typeface="Arial" panose="020B0604020202020204" pitchFamily="34" charset="0"/>
              </a:rPr>
              <a:t>Need for real-time processing of this data</a:t>
            </a:r>
          </a:p>
          <a:p>
            <a:pPr marL="526500" lvl="1" indent="-342900" eaLnBrk="1" hangingPunct="1">
              <a:buFont typeface="Wingdings" panose="05000000000000000000" pitchFamily="2" charset="2"/>
              <a:buChar char="§"/>
            </a:pPr>
            <a:r>
              <a:rPr lang="en-US" altLang="fr-FR" sz="2400" dirty="0">
                <a:latin typeface="Arial" panose="020B0604020202020204" pitchFamily="34" charset="0"/>
                <a:cs typeface="Arial" panose="020B0604020202020204" pitchFamily="34" charset="0"/>
              </a:rPr>
              <a:t>Traditional queries (SQL) not possible...</a:t>
            </a:r>
            <a:endParaRPr lang="fr-DZ"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859EB65-0337-0B99-1592-50123F9E54C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F5F316D-F993-F359-223E-5ECED0EC38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8108" y="4611644"/>
            <a:ext cx="7275783"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900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FBAB-3A9B-25D5-2DD4-ECDAC9FB956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Steps in a machine learning pipeline</a:t>
            </a:r>
            <a:endParaRPr lang="fr-DZ" dirty="0"/>
          </a:p>
        </p:txBody>
      </p:sp>
      <p:sp>
        <p:nvSpPr>
          <p:cNvPr id="4" name="Slide Number Placeholder 3">
            <a:extLst>
              <a:ext uri="{FF2B5EF4-FFF2-40B4-BE49-F238E27FC236}">
                <a16:creationId xmlns:a16="http://schemas.microsoft.com/office/drawing/2014/main" id="{A6526C5B-9B46-823D-46D3-3DCD52E09C2A}"/>
              </a:ext>
            </a:extLst>
          </p:cNvPr>
          <p:cNvSpPr>
            <a:spLocks noGrp="1"/>
          </p:cNvSpPr>
          <p:nvPr>
            <p:ph type="sldNum" sz="quarter" idx="10"/>
          </p:nvPr>
        </p:nvSpPr>
        <p:spPr/>
        <p:txBody>
          <a:bodyPr/>
          <a:lstStyle/>
          <a:p>
            <a:pPr>
              <a:defRPr/>
            </a:pPr>
            <a:fld id="{326C6059-A255-C24B-AAEC-93A3405961B0}" type="slidenum">
              <a:rPr lang="en-US" smtClean="0"/>
              <a:pPr>
                <a:defRPr/>
              </a:pPr>
              <a:t>30</a:t>
            </a:fld>
            <a:endParaRPr lang="en-US" dirty="0"/>
          </a:p>
        </p:txBody>
      </p:sp>
      <p:cxnSp>
        <p:nvCxnSpPr>
          <p:cNvPr id="9" name="Connector: Elbow 8">
            <a:extLst>
              <a:ext uri="{FF2B5EF4-FFF2-40B4-BE49-F238E27FC236}">
                <a16:creationId xmlns:a16="http://schemas.microsoft.com/office/drawing/2014/main" id="{3B60F5C0-2441-D383-C62F-3EC88BCDE323}"/>
              </a:ext>
            </a:extLst>
          </p:cNvPr>
          <p:cNvCxnSpPr>
            <a:cxnSpLocks/>
          </p:cNvCxnSpPr>
          <p:nvPr/>
        </p:nvCxnSpPr>
        <p:spPr>
          <a:xfrm rot="5400000" flipH="1">
            <a:off x="6217182" y="3188077"/>
            <a:ext cx="4382" cy="1407887"/>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1DB88A52-BEA8-AE11-2A77-ED250E3BD262}"/>
              </a:ext>
            </a:extLst>
          </p:cNvPr>
          <p:cNvCxnSpPr>
            <a:cxnSpLocks/>
          </p:cNvCxnSpPr>
          <p:nvPr/>
        </p:nvCxnSpPr>
        <p:spPr>
          <a:xfrm rot="5400000" flipH="1">
            <a:off x="5625126" y="2596020"/>
            <a:ext cx="4382" cy="2592000"/>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id="{9F461674-BFBA-FDC4-73D5-9D8F92F44B2B}"/>
              </a:ext>
            </a:extLst>
          </p:cNvPr>
          <p:cNvPicPr>
            <a:picLocks noChangeAspect="1"/>
          </p:cNvPicPr>
          <p:nvPr/>
        </p:nvPicPr>
        <p:blipFill>
          <a:blip r:embed="rId3"/>
          <a:stretch>
            <a:fillRect/>
          </a:stretch>
        </p:blipFill>
        <p:spPr>
          <a:xfrm>
            <a:off x="5777910" y="2774406"/>
            <a:ext cx="495369" cy="495369"/>
          </a:xfrm>
          <a:prstGeom prst="rect">
            <a:avLst/>
          </a:prstGeom>
        </p:spPr>
      </p:pic>
      <p:pic>
        <p:nvPicPr>
          <p:cNvPr id="31" name="Picture 30">
            <a:extLst>
              <a:ext uri="{FF2B5EF4-FFF2-40B4-BE49-F238E27FC236}">
                <a16:creationId xmlns:a16="http://schemas.microsoft.com/office/drawing/2014/main" id="{6A592CE7-1550-81A8-CF47-C826538BB5AE}"/>
              </a:ext>
            </a:extLst>
          </p:cNvPr>
          <p:cNvPicPr>
            <a:picLocks noChangeAspect="1"/>
          </p:cNvPicPr>
          <p:nvPr/>
        </p:nvPicPr>
        <p:blipFill>
          <a:blip r:embed="rId3"/>
          <a:stretch>
            <a:fillRect/>
          </a:stretch>
        </p:blipFill>
        <p:spPr>
          <a:xfrm>
            <a:off x="7160988" y="2745827"/>
            <a:ext cx="495369" cy="495369"/>
          </a:xfrm>
          <a:prstGeom prst="rect">
            <a:avLst/>
          </a:prstGeom>
        </p:spPr>
      </p:pic>
      <p:pic>
        <p:nvPicPr>
          <p:cNvPr id="32" name="Picture 31">
            <a:extLst>
              <a:ext uri="{FF2B5EF4-FFF2-40B4-BE49-F238E27FC236}">
                <a16:creationId xmlns:a16="http://schemas.microsoft.com/office/drawing/2014/main" id="{72728665-7D1E-7295-E783-6A7886E0D032}"/>
              </a:ext>
            </a:extLst>
          </p:cNvPr>
          <p:cNvPicPr>
            <a:picLocks noChangeAspect="1"/>
          </p:cNvPicPr>
          <p:nvPr/>
        </p:nvPicPr>
        <p:blipFill>
          <a:blip r:embed="rId3"/>
          <a:stretch>
            <a:fillRect/>
          </a:stretch>
        </p:blipFill>
        <p:spPr>
          <a:xfrm>
            <a:off x="8137119" y="2745826"/>
            <a:ext cx="495369" cy="495369"/>
          </a:xfrm>
          <a:prstGeom prst="rect">
            <a:avLst/>
          </a:prstGeom>
        </p:spPr>
      </p:pic>
      <p:sp>
        <p:nvSpPr>
          <p:cNvPr id="6" name="Flowchart: Off-page Connector 5">
            <a:extLst>
              <a:ext uri="{FF2B5EF4-FFF2-40B4-BE49-F238E27FC236}">
                <a16:creationId xmlns:a16="http://schemas.microsoft.com/office/drawing/2014/main" id="{4D9602E8-10BA-B486-C84D-C34E9975A031}"/>
              </a:ext>
            </a:extLst>
          </p:cNvPr>
          <p:cNvSpPr/>
          <p:nvPr/>
        </p:nvSpPr>
        <p:spPr>
          <a:xfrm rot="16200000">
            <a:off x="584976" y="2861566"/>
            <a:ext cx="648634" cy="1407889"/>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chemeClr val="bg1"/>
                </a:solidFill>
                <a:latin typeface="Arial" panose="020B0604020202020204" pitchFamily="34" charset="0"/>
                <a:cs typeface="Arial" panose="020B0604020202020204" pitchFamily="34" charset="0"/>
              </a:rPr>
              <a:t>Requirements</a:t>
            </a:r>
            <a:endParaRPr lang="fr-FR" sz="1200" b="1" dirty="0">
              <a:solidFill>
                <a:schemeClr val="bg1"/>
              </a:solidFill>
              <a:latin typeface="Arial" panose="020B0604020202020204" pitchFamily="34" charset="0"/>
              <a:cs typeface="Arial" panose="020B0604020202020204" pitchFamily="34" charset="0"/>
            </a:endParaRPr>
          </a:p>
          <a:p>
            <a:pPr algn="ctr"/>
            <a:r>
              <a:rPr lang="fr-FR" sz="1200" b="1" dirty="0" err="1">
                <a:solidFill>
                  <a:schemeClr val="bg1"/>
                </a:solidFill>
                <a:latin typeface="Arial" panose="020B0604020202020204" pitchFamily="34" charset="0"/>
                <a:cs typeface="Arial" panose="020B0604020202020204" pitchFamily="34" charset="0"/>
              </a:rPr>
              <a:t>Analysis</a:t>
            </a:r>
            <a:endParaRPr lang="fr-FR" sz="1200" b="1" dirty="0">
              <a:solidFill>
                <a:schemeClr val="bg1"/>
              </a:solidFill>
              <a:latin typeface="Arial" panose="020B0604020202020204" pitchFamily="34" charset="0"/>
              <a:cs typeface="Arial" panose="020B0604020202020204" pitchFamily="34" charset="0"/>
            </a:endParaRPr>
          </a:p>
        </p:txBody>
      </p:sp>
      <p:sp>
        <p:nvSpPr>
          <p:cNvPr id="7" name="Flowchart: Off-page Connector 6">
            <a:extLst>
              <a:ext uri="{FF2B5EF4-FFF2-40B4-BE49-F238E27FC236}">
                <a16:creationId xmlns:a16="http://schemas.microsoft.com/office/drawing/2014/main" id="{D90E722C-3C35-9B77-30A0-EC4A29D25781}"/>
              </a:ext>
            </a:extLst>
          </p:cNvPr>
          <p:cNvSpPr/>
          <p:nvPr/>
        </p:nvSpPr>
        <p:spPr>
          <a:xfrm rot="16200000">
            <a:off x="2133224" y="2890148"/>
            <a:ext cx="648634" cy="1407889"/>
          </a:xfrm>
          <a:prstGeom prst="flowChartOffpageConnector">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chemeClr val="bg1"/>
                </a:solidFill>
                <a:latin typeface="Arial" panose="020B0604020202020204" pitchFamily="34" charset="0"/>
                <a:cs typeface="Arial" panose="020B0604020202020204" pitchFamily="34" charset="0"/>
              </a:rPr>
              <a:t>Data</a:t>
            </a:r>
          </a:p>
          <a:p>
            <a:pPr algn="ctr"/>
            <a:r>
              <a:rPr lang="fr-FR" sz="1200" b="1">
                <a:solidFill>
                  <a:schemeClr val="bg1"/>
                </a:solidFill>
                <a:latin typeface="Arial" panose="020B0604020202020204" pitchFamily="34" charset="0"/>
                <a:cs typeface="Arial" panose="020B0604020202020204" pitchFamily="34" charset="0"/>
              </a:rPr>
              <a:t>Acquisition</a:t>
            </a:r>
            <a:endParaRPr lang="fr-FR" sz="1200" b="1" dirty="0">
              <a:solidFill>
                <a:schemeClr val="bg1"/>
              </a:solidFill>
              <a:latin typeface="Arial" panose="020B0604020202020204" pitchFamily="34" charset="0"/>
              <a:cs typeface="Arial" panose="020B0604020202020204" pitchFamily="34" charset="0"/>
            </a:endParaRPr>
          </a:p>
        </p:txBody>
      </p:sp>
      <p:sp>
        <p:nvSpPr>
          <p:cNvPr id="8" name="Flowchart: Off-page Connector 7">
            <a:extLst>
              <a:ext uri="{FF2B5EF4-FFF2-40B4-BE49-F238E27FC236}">
                <a16:creationId xmlns:a16="http://schemas.microsoft.com/office/drawing/2014/main" id="{58C8A9F9-DD99-FF8A-2AA1-7B9172DE3B3E}"/>
              </a:ext>
            </a:extLst>
          </p:cNvPr>
          <p:cNvSpPr/>
          <p:nvPr/>
        </p:nvSpPr>
        <p:spPr>
          <a:xfrm rot="16200000">
            <a:off x="3717737" y="2811230"/>
            <a:ext cx="648634" cy="1563547"/>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Data</a:t>
            </a:r>
          </a:p>
          <a:p>
            <a:pPr algn="ctr"/>
            <a:r>
              <a:rPr lang="fr-FR" sz="1200" b="1" dirty="0">
                <a:solidFill>
                  <a:srgbClr val="000000"/>
                </a:solidFill>
                <a:latin typeface="Arial" panose="020B0604020202020204" pitchFamily="34" charset="0"/>
                <a:cs typeface="Arial" panose="020B0604020202020204" pitchFamily="34" charset="0"/>
              </a:rPr>
              <a:t>Pre </a:t>
            </a:r>
            <a:r>
              <a:rPr lang="fr-FR" sz="1200" b="1" dirty="0" err="1">
                <a:solidFill>
                  <a:srgbClr val="000000"/>
                </a:solidFill>
                <a:latin typeface="Arial" panose="020B0604020202020204" pitchFamily="34" charset="0"/>
                <a:cs typeface="Arial" panose="020B0604020202020204" pitchFamily="34" charset="0"/>
              </a:rPr>
              <a:t>processing</a:t>
            </a:r>
            <a:endParaRPr lang="fr-FR" sz="1200" b="1" dirty="0">
              <a:solidFill>
                <a:srgbClr val="000000"/>
              </a:solidFill>
              <a:latin typeface="Arial" panose="020B0604020202020204" pitchFamily="34" charset="0"/>
              <a:cs typeface="Arial" panose="020B0604020202020204" pitchFamily="34" charset="0"/>
            </a:endParaRPr>
          </a:p>
        </p:txBody>
      </p:sp>
      <p:pic>
        <p:nvPicPr>
          <p:cNvPr id="10" name="Google Shape;858;ge64a18ca29_0_0">
            <a:extLst>
              <a:ext uri="{FF2B5EF4-FFF2-40B4-BE49-F238E27FC236}">
                <a16:creationId xmlns:a16="http://schemas.microsoft.com/office/drawing/2014/main" id="{5A1F2578-5F1A-9008-FCDC-8C8D301F27E8}"/>
              </a:ext>
            </a:extLst>
          </p:cNvPr>
          <p:cNvPicPr preferRelativeResize="0"/>
          <p:nvPr/>
        </p:nvPicPr>
        <p:blipFill rotWithShape="1">
          <a:blip r:embed="rId5">
            <a:alphaModFix/>
          </a:blip>
          <a:srcRect/>
          <a:stretch/>
        </p:blipFill>
        <p:spPr>
          <a:xfrm>
            <a:off x="1357448" y="5192753"/>
            <a:ext cx="563762" cy="544480"/>
          </a:xfrm>
          <a:prstGeom prst="rect">
            <a:avLst/>
          </a:prstGeom>
          <a:noFill/>
          <a:ln>
            <a:noFill/>
          </a:ln>
        </p:spPr>
      </p:pic>
      <p:pic>
        <p:nvPicPr>
          <p:cNvPr id="11" name="Google Shape;859;ge64a18ca29_0_0">
            <a:extLst>
              <a:ext uri="{FF2B5EF4-FFF2-40B4-BE49-F238E27FC236}">
                <a16:creationId xmlns:a16="http://schemas.microsoft.com/office/drawing/2014/main" id="{155E77DF-66D0-C1C5-5F54-49EF6B87C40E}"/>
              </a:ext>
            </a:extLst>
          </p:cNvPr>
          <p:cNvPicPr preferRelativeResize="0"/>
          <p:nvPr/>
        </p:nvPicPr>
        <p:blipFill rotWithShape="1">
          <a:blip r:embed="rId6">
            <a:alphaModFix/>
          </a:blip>
          <a:srcRect/>
          <a:stretch/>
        </p:blipFill>
        <p:spPr>
          <a:xfrm>
            <a:off x="744586" y="2554799"/>
            <a:ext cx="432000" cy="432000"/>
          </a:xfrm>
          <a:prstGeom prst="rect">
            <a:avLst/>
          </a:prstGeom>
          <a:noFill/>
          <a:ln>
            <a:noFill/>
          </a:ln>
        </p:spPr>
      </p:pic>
      <p:pic>
        <p:nvPicPr>
          <p:cNvPr id="12" name="Google Shape;860;ge64a18ca29_0_0">
            <a:extLst>
              <a:ext uri="{FF2B5EF4-FFF2-40B4-BE49-F238E27FC236}">
                <a16:creationId xmlns:a16="http://schemas.microsoft.com/office/drawing/2014/main" id="{A90C56EF-BB81-1468-82CF-D9AE46A68BA2}"/>
              </a:ext>
            </a:extLst>
          </p:cNvPr>
          <p:cNvPicPr preferRelativeResize="0"/>
          <p:nvPr/>
        </p:nvPicPr>
        <p:blipFill rotWithShape="1">
          <a:blip r:embed="rId7">
            <a:alphaModFix/>
          </a:blip>
          <a:srcRect/>
          <a:stretch/>
        </p:blipFill>
        <p:spPr>
          <a:xfrm>
            <a:off x="3793072" y="3825090"/>
            <a:ext cx="465096" cy="487368"/>
          </a:xfrm>
          <a:prstGeom prst="rect">
            <a:avLst/>
          </a:prstGeom>
          <a:noFill/>
          <a:ln>
            <a:noFill/>
          </a:ln>
        </p:spPr>
      </p:pic>
      <p:pic>
        <p:nvPicPr>
          <p:cNvPr id="13" name="Google Shape;859;ge64a18ca29_0_0">
            <a:extLst>
              <a:ext uri="{FF2B5EF4-FFF2-40B4-BE49-F238E27FC236}">
                <a16:creationId xmlns:a16="http://schemas.microsoft.com/office/drawing/2014/main" id="{1DB4BE0F-8050-4363-0812-EEDF1603BAD6}"/>
              </a:ext>
            </a:extLst>
          </p:cNvPr>
          <p:cNvPicPr preferRelativeResize="0"/>
          <p:nvPr/>
        </p:nvPicPr>
        <p:blipFill rotWithShape="1">
          <a:blip r:embed="rId6">
            <a:alphaModFix/>
          </a:blip>
          <a:srcRect/>
          <a:stretch/>
        </p:blipFill>
        <p:spPr>
          <a:xfrm>
            <a:off x="2353629" y="2556065"/>
            <a:ext cx="432000" cy="432000"/>
          </a:xfrm>
          <a:prstGeom prst="rect">
            <a:avLst/>
          </a:prstGeom>
          <a:noFill/>
          <a:ln>
            <a:noFill/>
          </a:ln>
        </p:spPr>
      </p:pic>
      <p:pic>
        <p:nvPicPr>
          <p:cNvPr id="15" name="Google Shape;860;ge64a18ca29_0_0">
            <a:extLst>
              <a:ext uri="{FF2B5EF4-FFF2-40B4-BE49-F238E27FC236}">
                <a16:creationId xmlns:a16="http://schemas.microsoft.com/office/drawing/2014/main" id="{B49CC037-331C-9C1C-6716-862D06844C4A}"/>
              </a:ext>
            </a:extLst>
          </p:cNvPr>
          <p:cNvPicPr preferRelativeResize="0"/>
          <p:nvPr/>
        </p:nvPicPr>
        <p:blipFill rotWithShape="1">
          <a:blip r:embed="rId7">
            <a:alphaModFix/>
          </a:blip>
          <a:srcRect/>
          <a:stretch/>
        </p:blipFill>
        <p:spPr>
          <a:xfrm>
            <a:off x="3793072" y="5203358"/>
            <a:ext cx="574780" cy="544008"/>
          </a:xfrm>
          <a:prstGeom prst="rect">
            <a:avLst/>
          </a:prstGeom>
          <a:noFill/>
          <a:ln>
            <a:noFill/>
          </a:ln>
        </p:spPr>
      </p:pic>
      <p:pic>
        <p:nvPicPr>
          <p:cNvPr id="16" name="Google Shape;859;ge64a18ca29_0_0">
            <a:extLst>
              <a:ext uri="{FF2B5EF4-FFF2-40B4-BE49-F238E27FC236}">
                <a16:creationId xmlns:a16="http://schemas.microsoft.com/office/drawing/2014/main" id="{9C4510DD-F472-CEAA-49DE-4944E35C2BAA}"/>
              </a:ext>
            </a:extLst>
          </p:cNvPr>
          <p:cNvPicPr preferRelativeResize="0"/>
          <p:nvPr/>
        </p:nvPicPr>
        <p:blipFill rotWithShape="1">
          <a:blip r:embed="rId6">
            <a:alphaModFix/>
          </a:blip>
          <a:srcRect/>
          <a:stretch/>
        </p:blipFill>
        <p:spPr>
          <a:xfrm>
            <a:off x="6604343" y="5192753"/>
            <a:ext cx="556645" cy="544008"/>
          </a:xfrm>
          <a:prstGeom prst="rect">
            <a:avLst/>
          </a:prstGeom>
          <a:noFill/>
          <a:ln>
            <a:noFill/>
          </a:ln>
        </p:spPr>
      </p:pic>
      <p:sp>
        <p:nvSpPr>
          <p:cNvPr id="17" name="Flowchart: Off-page Connector 16">
            <a:extLst>
              <a:ext uri="{FF2B5EF4-FFF2-40B4-BE49-F238E27FC236}">
                <a16:creationId xmlns:a16="http://schemas.microsoft.com/office/drawing/2014/main" id="{B2FAA8CD-181A-CDFD-FA7E-45AEDBB756C7}"/>
              </a:ext>
            </a:extLst>
          </p:cNvPr>
          <p:cNvSpPr/>
          <p:nvPr/>
        </p:nvSpPr>
        <p:spPr>
          <a:xfrm rot="16200000">
            <a:off x="5245018" y="288905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Predictive</a:t>
            </a:r>
            <a:r>
              <a:rPr lang="fr-FR" sz="1200" b="1" dirty="0">
                <a:solidFill>
                  <a:srgbClr val="000000"/>
                </a:solidFill>
                <a:latin typeface="Arial" panose="020B0604020202020204" pitchFamily="34" charset="0"/>
                <a:cs typeface="Arial" panose="020B0604020202020204" pitchFamily="34" charset="0"/>
              </a:rPr>
              <a:t> Modeling</a:t>
            </a:r>
          </a:p>
        </p:txBody>
      </p:sp>
      <p:sp>
        <p:nvSpPr>
          <p:cNvPr id="18" name="Flowchart: Off-page Connector 17">
            <a:extLst>
              <a:ext uri="{FF2B5EF4-FFF2-40B4-BE49-F238E27FC236}">
                <a16:creationId xmlns:a16="http://schemas.microsoft.com/office/drawing/2014/main" id="{935891ED-42E6-F652-96A9-3ADA417B762F}"/>
              </a:ext>
            </a:extLst>
          </p:cNvPr>
          <p:cNvSpPr/>
          <p:nvPr/>
        </p:nvSpPr>
        <p:spPr>
          <a:xfrm rot="16200000">
            <a:off x="6793266" y="2912860"/>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Evaluation</a:t>
            </a:r>
          </a:p>
        </p:txBody>
      </p:sp>
      <p:sp>
        <p:nvSpPr>
          <p:cNvPr id="20" name="Flowchart: Off-page Connector 19">
            <a:extLst>
              <a:ext uri="{FF2B5EF4-FFF2-40B4-BE49-F238E27FC236}">
                <a16:creationId xmlns:a16="http://schemas.microsoft.com/office/drawing/2014/main" id="{AF8D7389-4E97-16B9-722E-E74193D724F2}"/>
              </a:ext>
            </a:extLst>
          </p:cNvPr>
          <p:cNvSpPr/>
          <p:nvPr/>
        </p:nvSpPr>
        <p:spPr>
          <a:xfrm rot="16200000">
            <a:off x="8363093" y="288905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Deployment</a:t>
            </a:r>
            <a:endParaRPr lang="fr-FR" sz="1200" b="1" dirty="0">
              <a:solidFill>
                <a:srgbClr val="000000"/>
              </a:solidFill>
              <a:latin typeface="Arial" panose="020B0604020202020204" pitchFamily="34" charset="0"/>
              <a:cs typeface="Arial" panose="020B0604020202020204" pitchFamily="34" charset="0"/>
            </a:endParaRPr>
          </a:p>
        </p:txBody>
      </p:sp>
      <p:pic>
        <p:nvPicPr>
          <p:cNvPr id="21" name="Google Shape;858;ge64a18ca29_0_0">
            <a:extLst>
              <a:ext uri="{FF2B5EF4-FFF2-40B4-BE49-F238E27FC236}">
                <a16:creationId xmlns:a16="http://schemas.microsoft.com/office/drawing/2014/main" id="{1290B2E8-7462-C65E-3072-C1C0C73F3DA3}"/>
              </a:ext>
            </a:extLst>
          </p:cNvPr>
          <p:cNvPicPr preferRelativeResize="0"/>
          <p:nvPr/>
        </p:nvPicPr>
        <p:blipFill rotWithShape="1">
          <a:blip r:embed="rId5">
            <a:alphaModFix/>
          </a:blip>
          <a:srcRect/>
          <a:stretch/>
        </p:blipFill>
        <p:spPr>
          <a:xfrm>
            <a:off x="5806147" y="2738361"/>
            <a:ext cx="563762" cy="544480"/>
          </a:xfrm>
          <a:prstGeom prst="rect">
            <a:avLst/>
          </a:prstGeom>
          <a:noFill/>
          <a:ln>
            <a:noFill/>
          </a:ln>
        </p:spPr>
      </p:pic>
      <p:pic>
        <p:nvPicPr>
          <p:cNvPr id="22" name="Google Shape;858;ge64a18ca29_0_0">
            <a:extLst>
              <a:ext uri="{FF2B5EF4-FFF2-40B4-BE49-F238E27FC236}">
                <a16:creationId xmlns:a16="http://schemas.microsoft.com/office/drawing/2014/main" id="{902D464E-EA50-E0A3-F1C3-77D5139BF7F9}"/>
              </a:ext>
            </a:extLst>
          </p:cNvPr>
          <p:cNvPicPr preferRelativeResize="0"/>
          <p:nvPr/>
        </p:nvPicPr>
        <p:blipFill rotWithShape="1">
          <a:blip r:embed="rId5">
            <a:alphaModFix/>
          </a:blip>
          <a:srcRect/>
          <a:stretch/>
        </p:blipFill>
        <p:spPr>
          <a:xfrm>
            <a:off x="7193365" y="2738361"/>
            <a:ext cx="563762" cy="544480"/>
          </a:xfrm>
          <a:prstGeom prst="rect">
            <a:avLst/>
          </a:prstGeom>
          <a:noFill/>
          <a:ln>
            <a:noFill/>
          </a:ln>
        </p:spPr>
      </p:pic>
      <p:pic>
        <p:nvPicPr>
          <p:cNvPr id="23" name="Google Shape;858;ge64a18ca29_0_0">
            <a:extLst>
              <a:ext uri="{FF2B5EF4-FFF2-40B4-BE49-F238E27FC236}">
                <a16:creationId xmlns:a16="http://schemas.microsoft.com/office/drawing/2014/main" id="{ABB438DC-8F2B-4708-95B8-960C47105A58}"/>
              </a:ext>
            </a:extLst>
          </p:cNvPr>
          <p:cNvPicPr preferRelativeResize="0"/>
          <p:nvPr/>
        </p:nvPicPr>
        <p:blipFill rotWithShape="1">
          <a:blip r:embed="rId5">
            <a:alphaModFix/>
          </a:blip>
          <a:srcRect/>
          <a:stretch/>
        </p:blipFill>
        <p:spPr>
          <a:xfrm>
            <a:off x="8137119" y="2714559"/>
            <a:ext cx="563762" cy="544480"/>
          </a:xfrm>
          <a:prstGeom prst="rect">
            <a:avLst/>
          </a:prstGeom>
          <a:noFill/>
          <a:ln>
            <a:noFill/>
          </a:ln>
        </p:spPr>
      </p:pic>
      <p:sp>
        <p:nvSpPr>
          <p:cNvPr id="24" name="Rectangle: Rounded Corners 23">
            <a:extLst>
              <a:ext uri="{FF2B5EF4-FFF2-40B4-BE49-F238E27FC236}">
                <a16:creationId xmlns:a16="http://schemas.microsoft.com/office/drawing/2014/main" id="{F32B0547-1D39-44C5-F1D8-DF9D8EDA4E85}"/>
              </a:ext>
            </a:extLst>
          </p:cNvPr>
          <p:cNvSpPr/>
          <p:nvPr/>
        </p:nvSpPr>
        <p:spPr>
          <a:xfrm>
            <a:off x="308472" y="5089793"/>
            <a:ext cx="8824511" cy="715035"/>
          </a:xfrm>
          <a:prstGeom prst="roundRect">
            <a:avLst/>
          </a:prstGeom>
          <a:noFill/>
          <a:ln w="19050">
            <a:solidFill>
              <a:srgbClr val="B08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
        <p:nvSpPr>
          <p:cNvPr id="25" name="TextBox 24">
            <a:extLst>
              <a:ext uri="{FF2B5EF4-FFF2-40B4-BE49-F238E27FC236}">
                <a16:creationId xmlns:a16="http://schemas.microsoft.com/office/drawing/2014/main" id="{75FC9787-23A6-8FEC-F5FB-2CA2A1986FA4}"/>
              </a:ext>
            </a:extLst>
          </p:cNvPr>
          <p:cNvSpPr txBox="1"/>
          <p:nvPr/>
        </p:nvSpPr>
        <p:spPr>
          <a:xfrm>
            <a:off x="416739" y="5262644"/>
            <a:ext cx="940709" cy="369332"/>
          </a:xfrm>
          <a:prstGeom prst="rect">
            <a:avLst/>
          </a:prstGeom>
          <a:noFill/>
        </p:spPr>
        <p:txBody>
          <a:bodyPr wrap="square" rtlCol="0">
            <a:spAutoFit/>
          </a:bodyPr>
          <a:lstStyle/>
          <a:p>
            <a:r>
              <a:rPr lang="fr-FR" dirty="0" err="1">
                <a:solidFill>
                  <a:srgbClr val="FFC000"/>
                </a:solidFill>
                <a:latin typeface="Arial" panose="020B0604020202020204" pitchFamily="34" charset="0"/>
                <a:cs typeface="Arial" panose="020B0604020202020204" pitchFamily="34" charset="0"/>
              </a:rPr>
              <a:t>Roles</a:t>
            </a:r>
            <a:endParaRPr lang="fr-DZ" dirty="0">
              <a:solidFill>
                <a:srgbClr val="FFC0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0A5BBFA-7CFD-6756-8467-227DB036C086}"/>
              </a:ext>
            </a:extLst>
          </p:cNvPr>
          <p:cNvSpPr txBox="1"/>
          <p:nvPr/>
        </p:nvSpPr>
        <p:spPr>
          <a:xfrm>
            <a:off x="1877534" y="5313444"/>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Scientist</a:t>
            </a:r>
            <a:endParaRPr lang="fr-DZ"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C2F24A8-C7AB-3498-3D57-B4E913C7A6B9}"/>
              </a:ext>
            </a:extLst>
          </p:cNvPr>
          <p:cNvSpPr txBox="1"/>
          <p:nvPr/>
        </p:nvSpPr>
        <p:spPr>
          <a:xfrm>
            <a:off x="4342185" y="5272581"/>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Domain Expert</a:t>
            </a:r>
            <a:endParaRPr lang="fr-DZ"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F78D032-6E42-09E6-89C3-40979F5A057F}"/>
              </a:ext>
            </a:extLst>
          </p:cNvPr>
          <p:cNvSpPr txBox="1"/>
          <p:nvPr/>
        </p:nvSpPr>
        <p:spPr>
          <a:xfrm>
            <a:off x="7146157" y="5280028"/>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Engineer</a:t>
            </a:r>
            <a:endParaRPr lang="fr-DZ" dirty="0">
              <a:latin typeface="Arial" panose="020B0604020202020204" pitchFamily="34" charset="0"/>
              <a:cs typeface="Arial" panose="020B0604020202020204" pitchFamily="34" charset="0"/>
            </a:endParaRPr>
          </a:p>
        </p:txBody>
      </p:sp>
      <p:sp>
        <p:nvSpPr>
          <p:cNvPr id="36" name="Arc 35">
            <a:extLst>
              <a:ext uri="{FF2B5EF4-FFF2-40B4-BE49-F238E27FC236}">
                <a16:creationId xmlns:a16="http://schemas.microsoft.com/office/drawing/2014/main" id="{F93CA5FA-3CE6-0F60-5635-7A81E4FBA7B5}"/>
              </a:ext>
            </a:extLst>
          </p:cNvPr>
          <p:cNvSpPr/>
          <p:nvPr/>
        </p:nvSpPr>
        <p:spPr>
          <a:xfrm rot="16200000">
            <a:off x="2226422" y="3101655"/>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sp>
        <p:nvSpPr>
          <p:cNvPr id="37" name="Arc 36">
            <a:extLst>
              <a:ext uri="{FF2B5EF4-FFF2-40B4-BE49-F238E27FC236}">
                <a16:creationId xmlns:a16="http://schemas.microsoft.com/office/drawing/2014/main" id="{8248D1D7-42D7-A32A-EE7F-E34D462878EA}"/>
              </a:ext>
            </a:extLst>
          </p:cNvPr>
          <p:cNvSpPr/>
          <p:nvPr/>
        </p:nvSpPr>
        <p:spPr>
          <a:xfrm rot="16200000">
            <a:off x="3810141" y="3135242"/>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8" name="Arc 37">
            <a:extLst>
              <a:ext uri="{FF2B5EF4-FFF2-40B4-BE49-F238E27FC236}">
                <a16:creationId xmlns:a16="http://schemas.microsoft.com/office/drawing/2014/main" id="{1306C5EB-A6AD-C26D-CC1D-ED5E55532C4C}"/>
              </a:ext>
            </a:extLst>
          </p:cNvPr>
          <p:cNvSpPr/>
          <p:nvPr/>
        </p:nvSpPr>
        <p:spPr>
          <a:xfrm rot="16200000">
            <a:off x="4351269" y="1980262"/>
            <a:ext cx="2443391" cy="3176046"/>
          </a:xfrm>
          <a:prstGeom prst="arc">
            <a:avLst>
              <a:gd name="adj1" fmla="val 16948486"/>
              <a:gd name="adj2" fmla="val 4909030"/>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9" name="Rectangle 38">
            <a:extLst>
              <a:ext uri="{FF2B5EF4-FFF2-40B4-BE49-F238E27FC236}">
                <a16:creationId xmlns:a16="http://schemas.microsoft.com/office/drawing/2014/main" id="{18F2C317-FE9B-3086-0B4C-1453792852BE}"/>
              </a:ext>
            </a:extLst>
          </p:cNvPr>
          <p:cNvSpPr/>
          <p:nvPr/>
        </p:nvSpPr>
        <p:spPr>
          <a:xfrm>
            <a:off x="1294061" y="2542411"/>
            <a:ext cx="847381" cy="369306"/>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Model </a:t>
            </a:r>
            <a:r>
              <a:rPr lang="fr-FR" sz="900" dirty="0" err="1">
                <a:solidFill>
                  <a:srgbClr val="000000"/>
                </a:solidFill>
                <a:latin typeface="Arial" panose="020B0604020202020204" pitchFamily="34" charset="0"/>
                <a:cs typeface="Arial" panose="020B0604020202020204" pitchFamily="34" charset="0"/>
              </a:rPr>
              <a:t>Requirement</a:t>
            </a:r>
            <a:endParaRPr lang="fr-DZ" sz="900" dirty="0">
              <a:solidFill>
                <a:srgbClr val="000000"/>
              </a:solidFill>
              <a:latin typeface="Arial" panose="020B0604020202020204" pitchFamily="34" charset="0"/>
              <a:cs typeface="Arial" panose="020B0604020202020204" pitchFamily="34" charset="0"/>
            </a:endParaRPr>
          </a:p>
        </p:txBody>
      </p:sp>
      <p:sp>
        <p:nvSpPr>
          <p:cNvPr id="40" name="Arc 39">
            <a:extLst>
              <a:ext uri="{FF2B5EF4-FFF2-40B4-BE49-F238E27FC236}">
                <a16:creationId xmlns:a16="http://schemas.microsoft.com/office/drawing/2014/main" id="{1989E4E7-6364-FAC2-C67E-99A4056F4766}"/>
              </a:ext>
            </a:extLst>
          </p:cNvPr>
          <p:cNvSpPr/>
          <p:nvPr/>
        </p:nvSpPr>
        <p:spPr>
          <a:xfrm rot="16200000">
            <a:off x="652154" y="3051771"/>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pic>
        <p:nvPicPr>
          <p:cNvPr id="41" name="Google Shape;858;ge64a18ca29_0_0">
            <a:extLst>
              <a:ext uri="{FF2B5EF4-FFF2-40B4-BE49-F238E27FC236}">
                <a16:creationId xmlns:a16="http://schemas.microsoft.com/office/drawing/2014/main" id="{754E7CE2-6C24-13C6-5EE5-3182D629ECC4}"/>
              </a:ext>
            </a:extLst>
          </p:cNvPr>
          <p:cNvPicPr preferRelativeResize="0"/>
          <p:nvPr/>
        </p:nvPicPr>
        <p:blipFill rotWithShape="1">
          <a:blip r:embed="rId5">
            <a:alphaModFix/>
          </a:blip>
          <a:srcRect/>
          <a:stretch/>
        </p:blipFill>
        <p:spPr>
          <a:xfrm>
            <a:off x="3302030" y="3796420"/>
            <a:ext cx="486547" cy="487368"/>
          </a:xfrm>
          <a:prstGeom prst="rect">
            <a:avLst/>
          </a:prstGeom>
          <a:noFill/>
          <a:ln>
            <a:noFill/>
          </a:ln>
        </p:spPr>
      </p:pic>
      <p:sp>
        <p:nvSpPr>
          <p:cNvPr id="42" name="Rectangle 41">
            <a:extLst>
              <a:ext uri="{FF2B5EF4-FFF2-40B4-BE49-F238E27FC236}">
                <a16:creationId xmlns:a16="http://schemas.microsoft.com/office/drawing/2014/main" id="{7A5A5738-4E49-DE19-71C8-5E8A25984318}"/>
              </a:ext>
            </a:extLst>
          </p:cNvPr>
          <p:cNvSpPr/>
          <p:nvPr/>
        </p:nvSpPr>
        <p:spPr>
          <a:xfrm>
            <a:off x="2738035" y="2805282"/>
            <a:ext cx="847381" cy="1915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Raw data</a:t>
            </a:r>
            <a:endParaRPr lang="fr-DZ" sz="900" dirty="0">
              <a:solidFill>
                <a:srgbClr val="0000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86979C20-F8A3-AF36-71A9-3A98013BA98C}"/>
              </a:ext>
            </a:extLst>
          </p:cNvPr>
          <p:cNvSpPr/>
          <p:nvPr/>
        </p:nvSpPr>
        <p:spPr>
          <a:xfrm>
            <a:off x="4396914" y="2737780"/>
            <a:ext cx="600246" cy="32273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Training</a:t>
            </a:r>
          </a:p>
          <a:p>
            <a:pPr algn="ctr"/>
            <a:r>
              <a:rPr lang="fr-FR" sz="900" dirty="0">
                <a:solidFill>
                  <a:srgbClr val="000000"/>
                </a:solidFill>
                <a:latin typeface="Arial" panose="020B0604020202020204" pitchFamily="34" charset="0"/>
                <a:cs typeface="Arial" panose="020B0604020202020204" pitchFamily="34" charset="0"/>
              </a:rPr>
              <a:t>Data</a:t>
            </a:r>
            <a:endParaRPr lang="fr-DZ" sz="900" dirty="0">
              <a:solidFill>
                <a:srgbClr val="000000"/>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90BE80BF-7266-D92D-81B2-673DED6FDE4C}"/>
              </a:ext>
            </a:extLst>
          </p:cNvPr>
          <p:cNvSpPr/>
          <p:nvPr/>
        </p:nvSpPr>
        <p:spPr>
          <a:xfrm>
            <a:off x="5098592" y="2216713"/>
            <a:ext cx="894583" cy="18927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Test Data</a:t>
            </a:r>
            <a:endParaRPr lang="fr-DZ" sz="900" dirty="0">
              <a:solidFill>
                <a:srgbClr val="000000"/>
              </a:solidFill>
              <a:latin typeface="Arial" panose="020B060402020202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A3F443E6-EC3F-5B8E-4721-D71E840698A6}"/>
              </a:ext>
            </a:extLst>
          </p:cNvPr>
          <p:cNvPicPr>
            <a:picLocks noChangeAspect="1"/>
          </p:cNvPicPr>
          <p:nvPr/>
        </p:nvPicPr>
        <p:blipFill>
          <a:blip r:embed="rId8"/>
          <a:stretch>
            <a:fillRect/>
          </a:stretch>
        </p:blipFill>
        <p:spPr>
          <a:xfrm>
            <a:off x="9916727" y="1531217"/>
            <a:ext cx="2107870" cy="3419952"/>
          </a:xfrm>
          <a:prstGeom prst="rect">
            <a:avLst/>
          </a:prstGeom>
        </p:spPr>
      </p:pic>
      <p:sp>
        <p:nvSpPr>
          <p:cNvPr id="45" name="TextBox 44">
            <a:extLst>
              <a:ext uri="{FF2B5EF4-FFF2-40B4-BE49-F238E27FC236}">
                <a16:creationId xmlns:a16="http://schemas.microsoft.com/office/drawing/2014/main" id="{2134DE58-7207-4E4E-25CD-9488701792E1}"/>
              </a:ext>
            </a:extLst>
          </p:cNvPr>
          <p:cNvSpPr txBox="1"/>
          <p:nvPr/>
        </p:nvSpPr>
        <p:spPr>
          <a:xfrm>
            <a:off x="10046997" y="1722119"/>
            <a:ext cx="1832154" cy="338554"/>
          </a:xfrm>
          <a:prstGeom prst="rect">
            <a:avLst/>
          </a:prstGeom>
          <a:noFill/>
        </p:spPr>
        <p:txBody>
          <a:bodyPr wrap="square">
            <a:spAutoFit/>
          </a:bodyPr>
          <a:lstStyle/>
          <a:p>
            <a:r>
              <a:rPr lang="fr-FR" sz="1600" dirty="0">
                <a:solidFill>
                  <a:schemeClr val="bg1"/>
                </a:solidFill>
                <a:latin typeface="Arial" panose="020B0604020202020204" pitchFamily="34" charset="0"/>
                <a:cs typeface="Arial" panose="020B0604020202020204" pitchFamily="34" charset="0"/>
              </a:rPr>
              <a:t>Data Collection</a:t>
            </a:r>
            <a:endParaRPr lang="fr-DZ" sz="1600" dirty="0">
              <a:solidFill>
                <a:schemeClr val="bg1"/>
              </a:solidFill>
              <a:latin typeface="Arial" panose="020B0604020202020204" pitchFamily="34" charset="0"/>
              <a:cs typeface="Arial" panose="020B0604020202020204" pitchFamily="34" charset="0"/>
            </a:endParaRPr>
          </a:p>
        </p:txBody>
      </p:sp>
      <p:pic>
        <p:nvPicPr>
          <p:cNvPr id="46" name="Google Shape;859;ge64a18ca29_0_0">
            <a:extLst>
              <a:ext uri="{FF2B5EF4-FFF2-40B4-BE49-F238E27FC236}">
                <a16:creationId xmlns:a16="http://schemas.microsoft.com/office/drawing/2014/main" id="{2C53C3F1-E9CB-A8EA-F94A-A11FE0C05516}"/>
              </a:ext>
            </a:extLst>
          </p:cNvPr>
          <p:cNvPicPr preferRelativeResize="0"/>
          <p:nvPr/>
        </p:nvPicPr>
        <p:blipFill rotWithShape="1">
          <a:blip r:embed="rId6">
            <a:alphaModFix/>
          </a:blip>
          <a:srcRect/>
          <a:stretch/>
        </p:blipFill>
        <p:spPr>
          <a:xfrm>
            <a:off x="10331747" y="2125061"/>
            <a:ext cx="432000" cy="432000"/>
          </a:xfrm>
          <a:prstGeom prst="rect">
            <a:avLst/>
          </a:prstGeom>
          <a:noFill/>
          <a:ln>
            <a:noFill/>
          </a:ln>
        </p:spPr>
      </p:pic>
      <p:sp>
        <p:nvSpPr>
          <p:cNvPr id="3" name="TextBox 2">
            <a:extLst>
              <a:ext uri="{FF2B5EF4-FFF2-40B4-BE49-F238E27FC236}">
                <a16:creationId xmlns:a16="http://schemas.microsoft.com/office/drawing/2014/main" id="{8F707EE1-F451-D448-CE04-C823A4B07A63}"/>
              </a:ext>
            </a:extLst>
          </p:cNvPr>
          <p:cNvSpPr txBox="1"/>
          <p:nvPr/>
        </p:nvSpPr>
        <p:spPr>
          <a:xfrm>
            <a:off x="9914336" y="2714559"/>
            <a:ext cx="2157638" cy="2146998"/>
          </a:xfrm>
          <a:prstGeom prst="rect">
            <a:avLst/>
          </a:prstGeom>
          <a:noFill/>
        </p:spPr>
        <p:txBody>
          <a:bodyPr wrap="square" rtlCol="0">
            <a:spAutoFit/>
          </a:bodyPr>
          <a:lstStyle/>
          <a:p>
            <a:pPr marL="171450" indent="-171450" algn="l">
              <a:lnSpc>
                <a:spcPct val="200000"/>
              </a:lnSpc>
              <a:buFont typeface="Wingdings" panose="05000000000000000000" pitchFamily="2" charset="2"/>
              <a:buChar char="§"/>
            </a:pPr>
            <a:r>
              <a:rPr lang="fr-FR" sz="900" b="1" i="0" dirty="0" err="1">
                <a:solidFill>
                  <a:srgbClr val="333333"/>
                </a:solidFill>
                <a:effectLst/>
                <a:latin typeface="Arial" panose="020B0604020202020204" pitchFamily="34" charset="0"/>
                <a:cs typeface="Arial" panose="020B0604020202020204" pitchFamily="34" charset="0"/>
              </a:rPr>
              <a:t>Identify</a:t>
            </a:r>
            <a:r>
              <a:rPr lang="fr-FR" sz="900" b="1" i="0" dirty="0">
                <a:solidFill>
                  <a:srgbClr val="333333"/>
                </a:solidFill>
                <a:effectLst/>
                <a:latin typeface="Arial" panose="020B0604020202020204" pitchFamily="34" charset="0"/>
                <a:cs typeface="Arial" panose="020B0604020202020204" pitchFamily="34" charset="0"/>
              </a:rPr>
              <a:t> a </a:t>
            </a:r>
            <a:r>
              <a:rPr lang="fr-FR" sz="900" b="1" i="0" dirty="0" err="1">
                <a:solidFill>
                  <a:srgbClr val="333333"/>
                </a:solidFill>
                <a:effectLst/>
                <a:latin typeface="Arial" panose="020B0604020202020204" pitchFamily="34" charset="0"/>
                <a:cs typeface="Arial" panose="020B0604020202020204" pitchFamily="34" charset="0"/>
              </a:rPr>
              <a:t>problem</a:t>
            </a:r>
            <a:r>
              <a:rPr lang="fr-FR" sz="900" b="1" i="0" dirty="0">
                <a:solidFill>
                  <a:srgbClr val="333333"/>
                </a:solidFill>
                <a:effectLst/>
                <a:latin typeface="Arial" panose="020B0604020202020204" pitchFamily="34" charset="0"/>
                <a:cs typeface="Arial" panose="020B0604020202020204" pitchFamily="34" charset="0"/>
              </a:rPr>
              <a:t> </a:t>
            </a:r>
          </a:p>
          <a:p>
            <a:pPr marL="171450" indent="-171450" algn="l">
              <a:lnSpc>
                <a:spcPct val="200000"/>
              </a:lnSpc>
              <a:buFont typeface="Wingdings" panose="05000000000000000000" pitchFamily="2" charset="2"/>
              <a:buChar char="§"/>
            </a:pPr>
            <a:r>
              <a:rPr lang="en-US" sz="900" b="1" i="0" dirty="0">
                <a:solidFill>
                  <a:srgbClr val="212121"/>
                </a:solidFill>
                <a:effectLst/>
                <a:latin typeface="Arial" panose="020B0604020202020204" pitchFamily="34" charset="0"/>
                <a:cs typeface="Arial" panose="020B0604020202020204" pitchFamily="34" charset="0"/>
              </a:rPr>
              <a:t>Defining the objective</a:t>
            </a:r>
          </a:p>
          <a:p>
            <a:pPr marL="171450" indent="-171450" algn="l">
              <a:lnSpc>
                <a:spcPct val="200000"/>
              </a:lnSpc>
              <a:buFont typeface="Wingdings" panose="05000000000000000000" pitchFamily="2" charset="2"/>
              <a:buChar char="§"/>
            </a:pPr>
            <a:r>
              <a:rPr lang="en-US" sz="900" b="1" i="0" dirty="0">
                <a:solidFill>
                  <a:srgbClr val="333333"/>
                </a:solidFill>
                <a:effectLst/>
                <a:latin typeface="Arial" panose="020B0604020202020204" pitchFamily="34" charset="0"/>
                <a:cs typeface="Arial" panose="020B0604020202020204" pitchFamily="34" charset="0"/>
              </a:rPr>
              <a:t>Determine the type of data</a:t>
            </a:r>
          </a:p>
          <a:p>
            <a:pPr marL="171450" indent="-171450" algn="l">
              <a:lnSpc>
                <a:spcPct val="200000"/>
              </a:lnSpc>
              <a:buFont typeface="Wingdings" panose="05000000000000000000" pitchFamily="2" charset="2"/>
              <a:buChar char="§"/>
            </a:pPr>
            <a:r>
              <a:rPr lang="en-US" sz="900" b="1" dirty="0">
                <a:solidFill>
                  <a:srgbClr val="333333"/>
                </a:solidFill>
                <a:latin typeface="Arial" panose="020B0604020202020204" pitchFamily="34" charset="0"/>
                <a:cs typeface="Arial" panose="020B0604020202020204" pitchFamily="34" charset="0"/>
              </a:rPr>
              <a:t>Set a plan for collecting the data</a:t>
            </a:r>
          </a:p>
          <a:p>
            <a:pPr marL="628650" lvl="1" indent="-171450">
              <a:lnSpc>
                <a:spcPct val="200000"/>
              </a:lnSpc>
              <a:buFont typeface="Wingdings" panose="05000000000000000000" pitchFamily="2" charset="2"/>
              <a:buChar char="§"/>
            </a:pPr>
            <a:r>
              <a:rPr lang="en-US" sz="800" i="0" dirty="0">
                <a:solidFill>
                  <a:srgbClr val="333333"/>
                </a:solidFill>
                <a:effectLst/>
                <a:latin typeface="Arial" panose="020B0604020202020204" pitchFamily="34" charset="0"/>
                <a:cs typeface="Arial" panose="020B0604020202020204" pitchFamily="34" charset="0"/>
              </a:rPr>
              <a:t>Decide data sources</a:t>
            </a:r>
            <a:endParaRPr lang="en-US" sz="800" dirty="0">
              <a:solidFill>
                <a:srgbClr val="212121"/>
              </a:solidFill>
              <a:latin typeface="Arial" panose="020B0604020202020204" pitchFamily="34" charset="0"/>
              <a:cs typeface="Arial" panose="020B0604020202020204" pitchFamily="34" charset="0"/>
            </a:endParaRPr>
          </a:p>
          <a:p>
            <a:pPr marL="628650" lvl="1" indent="-171450">
              <a:lnSpc>
                <a:spcPct val="200000"/>
              </a:lnSpc>
              <a:buFont typeface="Wingdings" panose="05000000000000000000" pitchFamily="2" charset="2"/>
              <a:buChar char="§"/>
            </a:pPr>
            <a:r>
              <a:rPr lang="en-US" sz="800" i="0" dirty="0">
                <a:solidFill>
                  <a:srgbClr val="212121"/>
                </a:solidFill>
                <a:effectLst/>
                <a:latin typeface="Arial" panose="020B0604020202020204" pitchFamily="34" charset="0"/>
                <a:cs typeface="Arial" panose="020B0604020202020204" pitchFamily="34" charset="0"/>
              </a:rPr>
              <a:t>Select collection methods</a:t>
            </a:r>
            <a:endParaRPr lang="fr-FR" sz="800" dirty="0">
              <a:solidFill>
                <a:srgbClr val="333333"/>
              </a:solidFill>
              <a:latin typeface="Arial" panose="020B0604020202020204" pitchFamily="34" charset="0"/>
              <a:cs typeface="Arial" panose="020B0604020202020204" pitchFamily="34" charset="0"/>
            </a:endParaRPr>
          </a:p>
          <a:p>
            <a:pPr marL="628650" lvl="1" indent="-171450">
              <a:lnSpc>
                <a:spcPct val="200000"/>
              </a:lnSpc>
              <a:buFont typeface="Wingdings" panose="05000000000000000000" pitchFamily="2" charset="2"/>
              <a:buChar char="§"/>
            </a:pPr>
            <a:r>
              <a:rPr lang="en-US" sz="800" i="0" dirty="0">
                <a:solidFill>
                  <a:srgbClr val="212121"/>
                </a:solidFill>
                <a:effectLst/>
                <a:latin typeface="Arial" panose="020B0604020202020204" pitchFamily="34" charset="0"/>
                <a:cs typeface="Arial" panose="020B0604020202020204" pitchFamily="34" charset="0"/>
              </a:rPr>
              <a:t>Develop data collection instruments</a:t>
            </a:r>
            <a:endParaRPr lang="en-US" sz="800" i="0" dirty="0">
              <a:solidFill>
                <a:srgbClr val="333333"/>
              </a:solidFill>
              <a:effectLst/>
              <a:latin typeface="Arial" panose="020B0604020202020204" pitchFamily="34" charset="0"/>
              <a:cs typeface="Arial" panose="020B0604020202020204" pitchFamily="34" charset="0"/>
            </a:endParaRPr>
          </a:p>
        </p:txBody>
      </p:sp>
      <p:pic>
        <p:nvPicPr>
          <p:cNvPr id="5" name="Google Shape;860;ge64a18ca29_0_0">
            <a:extLst>
              <a:ext uri="{FF2B5EF4-FFF2-40B4-BE49-F238E27FC236}">
                <a16:creationId xmlns:a16="http://schemas.microsoft.com/office/drawing/2014/main" id="{6A124B38-BB10-864A-3D36-0D1D174E0B4E}"/>
              </a:ext>
            </a:extLst>
          </p:cNvPr>
          <p:cNvPicPr preferRelativeResize="0"/>
          <p:nvPr/>
        </p:nvPicPr>
        <p:blipFill rotWithShape="1">
          <a:blip r:embed="rId7">
            <a:alphaModFix/>
          </a:blip>
          <a:srcRect/>
          <a:stretch/>
        </p:blipFill>
        <p:spPr>
          <a:xfrm>
            <a:off x="210719" y="2556036"/>
            <a:ext cx="427774" cy="441149"/>
          </a:xfrm>
          <a:prstGeom prst="rect">
            <a:avLst/>
          </a:prstGeom>
          <a:noFill/>
          <a:ln>
            <a:noFill/>
          </a:ln>
        </p:spPr>
      </p:pic>
      <p:pic>
        <p:nvPicPr>
          <p:cNvPr id="14" name="Google Shape;860;ge64a18ca29_0_0">
            <a:extLst>
              <a:ext uri="{FF2B5EF4-FFF2-40B4-BE49-F238E27FC236}">
                <a16:creationId xmlns:a16="http://schemas.microsoft.com/office/drawing/2014/main" id="{0D2601EA-B7A8-1A19-5D6F-781CD4AB9188}"/>
              </a:ext>
            </a:extLst>
          </p:cNvPr>
          <p:cNvPicPr preferRelativeResize="0"/>
          <p:nvPr/>
        </p:nvPicPr>
        <p:blipFill rotWithShape="1">
          <a:blip r:embed="rId7">
            <a:alphaModFix/>
          </a:blip>
          <a:srcRect/>
          <a:stretch/>
        </p:blipFill>
        <p:spPr>
          <a:xfrm>
            <a:off x="10818469" y="2104101"/>
            <a:ext cx="465096" cy="487368"/>
          </a:xfrm>
          <a:prstGeom prst="rect">
            <a:avLst/>
          </a:prstGeom>
          <a:noFill/>
          <a:ln>
            <a:noFill/>
          </a:ln>
        </p:spPr>
      </p:pic>
      <p:cxnSp>
        <p:nvCxnSpPr>
          <p:cNvPr id="28" name="Straight Arrow Connector 27">
            <a:extLst>
              <a:ext uri="{FF2B5EF4-FFF2-40B4-BE49-F238E27FC236}">
                <a16:creationId xmlns:a16="http://schemas.microsoft.com/office/drawing/2014/main" id="{3B1B803A-F1DE-1C3D-2582-D6AD3FFA320E}"/>
              </a:ext>
            </a:extLst>
          </p:cNvPr>
          <p:cNvCxnSpPr>
            <a:cxnSpLocks/>
          </p:cNvCxnSpPr>
          <p:nvPr/>
        </p:nvCxnSpPr>
        <p:spPr>
          <a:xfrm>
            <a:off x="2431008" y="1251165"/>
            <a:ext cx="0" cy="965548"/>
          </a:xfrm>
          <a:prstGeom prst="straightConnector1">
            <a:avLst/>
          </a:prstGeom>
          <a:ln w="762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FBAA7B09-DF7C-C983-3DF0-6713EF7DBD7B}"/>
              </a:ext>
            </a:extLst>
          </p:cNvPr>
          <p:cNvSpPr/>
          <p:nvPr/>
        </p:nvSpPr>
        <p:spPr>
          <a:xfrm>
            <a:off x="1756209" y="2216713"/>
            <a:ext cx="1419744" cy="2095745"/>
          </a:xfrm>
          <a:prstGeom prst="rect">
            <a:avLst/>
          </a:prstGeom>
          <a:noFill/>
          <a:ln w="28575">
            <a:solidFill>
              <a:srgbClr val="FF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DZ"/>
          </a:p>
        </p:txBody>
      </p:sp>
    </p:spTree>
    <p:extLst>
      <p:ext uri="{BB962C8B-B14F-4D97-AF65-F5344CB8AC3E}">
        <p14:creationId xmlns:p14="http://schemas.microsoft.com/office/powerpoint/2010/main" val="946605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82EE-6BF7-2832-9DB3-8354DC6681B4}"/>
              </a:ext>
            </a:extLst>
          </p:cNvPr>
          <p:cNvSpPr>
            <a:spLocks noGrp="1"/>
          </p:cNvSpPr>
          <p:nvPr>
            <p:ph type="title"/>
          </p:nvPr>
        </p:nvSpPr>
        <p:spPr>
          <a:xfrm>
            <a:off x="0" y="355171"/>
            <a:ext cx="12192000" cy="790787"/>
          </a:xfrm>
        </p:spPr>
        <p:txBody>
          <a:bodyPr/>
          <a:lstStyle/>
          <a:p>
            <a:r>
              <a:rPr lang="en-US" sz="3600" dirty="0">
                <a:latin typeface="Arial" panose="020B0604020202020204" pitchFamily="34" charset="0"/>
                <a:cs typeface="Arial" panose="020B0604020202020204" pitchFamily="34" charset="0"/>
              </a:rPr>
              <a:t>Complete Guide to Data Collection for Data Science</a:t>
            </a:r>
            <a:endParaRPr lang="fr-DZ" sz="36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5C711B9-F110-07BF-A1E8-CCCAADCC465D}"/>
              </a:ext>
            </a:extLst>
          </p:cNvPr>
          <p:cNvSpPr>
            <a:spLocks noGrp="1"/>
          </p:cNvSpPr>
          <p:nvPr>
            <p:ph idx="1"/>
          </p:nvPr>
        </p:nvSpPr>
        <p:spPr>
          <a:xfrm>
            <a:off x="609600" y="1388282"/>
            <a:ext cx="10972800" cy="5058078"/>
          </a:xfrm>
        </p:spPr>
        <p:txBody>
          <a:bodyPr/>
          <a:lstStyle/>
          <a:p>
            <a:pPr marL="457200" indent="-457200">
              <a:buFont typeface="Wingdings" panose="05000000000000000000" pitchFamily="2" charset="2"/>
              <a:buChar char="q"/>
            </a:pPr>
            <a:r>
              <a:rPr lang="en-US" b="0" i="0" dirty="0">
                <a:solidFill>
                  <a:srgbClr val="333333"/>
                </a:solidFill>
                <a:effectLst/>
                <a:latin typeface="Arial" panose="020B0604020202020204" pitchFamily="34" charset="0"/>
                <a:cs typeface="Arial" panose="020B0604020202020204" pitchFamily="34" charset="0"/>
              </a:rPr>
              <a:t>Did you know that </a:t>
            </a:r>
            <a:r>
              <a:rPr lang="en-US" b="0" i="0" dirty="0">
                <a:solidFill>
                  <a:srgbClr val="FF0000"/>
                </a:solidFill>
                <a:effectLst/>
                <a:latin typeface="Arial" panose="020B0604020202020204" pitchFamily="34" charset="0"/>
                <a:cs typeface="Arial" panose="020B0604020202020204" pitchFamily="34" charset="0"/>
              </a:rPr>
              <a:t>data collection </a:t>
            </a:r>
            <a:r>
              <a:rPr lang="en-US" b="0" i="0" dirty="0">
                <a:solidFill>
                  <a:srgbClr val="333333"/>
                </a:solidFill>
                <a:effectLst/>
                <a:latin typeface="Arial" panose="020B0604020202020204" pitchFamily="34" charset="0"/>
                <a:cs typeface="Arial" panose="020B0604020202020204" pitchFamily="34" charset="0"/>
              </a:rPr>
              <a:t>is one of </a:t>
            </a:r>
            <a:r>
              <a:rPr lang="en-US" b="0" i="0" dirty="0">
                <a:solidFill>
                  <a:srgbClr val="FF0000"/>
                </a:solidFill>
                <a:effectLst/>
                <a:latin typeface="Arial" panose="020B0604020202020204" pitchFamily="34" charset="0"/>
                <a:cs typeface="Arial" panose="020B0604020202020204" pitchFamily="34" charset="0"/>
              </a:rPr>
              <a:t>the most time-consuming steps </a:t>
            </a:r>
            <a:r>
              <a:rPr lang="en-US" b="0" i="0" dirty="0">
                <a:solidFill>
                  <a:srgbClr val="333333"/>
                </a:solidFill>
                <a:effectLst/>
                <a:latin typeface="Arial" panose="020B0604020202020204" pitchFamily="34" charset="0"/>
                <a:cs typeface="Arial" panose="020B0604020202020204" pitchFamily="34" charset="0"/>
              </a:rPr>
              <a:t>in the process of data science? But it's definitely not as terrifying as data cleaning.</a:t>
            </a:r>
          </a:p>
          <a:p>
            <a:endParaRPr lang="en-US" dirty="0">
              <a:solidFill>
                <a:srgbClr val="333333"/>
              </a:solidFill>
              <a:latin typeface="Arial" panose="020B0604020202020204" pitchFamily="34" charset="0"/>
              <a:cs typeface="Arial" panose="020B0604020202020204" pitchFamily="34" charset="0"/>
            </a:endParaRPr>
          </a:p>
          <a:p>
            <a:pPr marL="457200" indent="-457200" algn="l">
              <a:buFont typeface="Wingdings" panose="05000000000000000000" pitchFamily="2" charset="2"/>
              <a:buChar char="q"/>
            </a:pPr>
            <a:r>
              <a:rPr lang="en-US" b="0" i="0" dirty="0">
                <a:solidFill>
                  <a:srgbClr val="333333"/>
                </a:solidFill>
                <a:effectLst/>
                <a:latin typeface="Arial" panose="020B0604020202020204" pitchFamily="34" charset="0"/>
                <a:cs typeface="Arial" panose="020B0604020202020204" pitchFamily="34" charset="0"/>
              </a:rPr>
              <a:t>The explosion in data production is making all organizations </a:t>
            </a:r>
            <a:r>
              <a:rPr lang="en-US" b="0" i="0" u="none" strike="noStrike" dirty="0">
                <a:solidFill>
                  <a:srgbClr val="4F21A0"/>
                </a:solidFill>
                <a:effectLst/>
                <a:latin typeface="Arial" panose="020B0604020202020204" pitchFamily="34" charset="0"/>
                <a:cs typeface="Arial" panose="020B0604020202020204" pitchFamily="34" charset="0"/>
                <a:hlinkClick r:id="rId2"/>
              </a:rPr>
              <a:t>more data-driven</a:t>
            </a:r>
            <a:r>
              <a:rPr lang="en-US" b="0" i="0" dirty="0">
                <a:solidFill>
                  <a:srgbClr val="333333"/>
                </a:solidFill>
                <a:effectLst/>
                <a:latin typeface="Arial" panose="020B0604020202020204" pitchFamily="34" charset="0"/>
                <a:cs typeface="Arial" panose="020B0604020202020204" pitchFamily="34" charset="0"/>
              </a:rPr>
              <a:t>.</a:t>
            </a:r>
          </a:p>
          <a:p>
            <a:pPr algn="l"/>
            <a:endParaRPr lang="en-US" b="0" i="0" dirty="0">
              <a:solidFill>
                <a:srgbClr val="333333"/>
              </a:solidFill>
              <a:effectLst/>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b="0" i="0" dirty="0">
                <a:solidFill>
                  <a:srgbClr val="333333"/>
                </a:solidFill>
                <a:effectLst/>
                <a:latin typeface="Arial" panose="020B0604020202020204" pitchFamily="34" charset="0"/>
                <a:cs typeface="Arial" panose="020B0604020202020204" pitchFamily="34" charset="0"/>
              </a:rPr>
              <a:t>Collecting data is </a:t>
            </a:r>
            <a:r>
              <a:rPr lang="en-US" b="0" i="0" dirty="0">
                <a:solidFill>
                  <a:srgbClr val="333333"/>
                </a:solidFill>
                <a:effectLst/>
                <a:highlight>
                  <a:srgbClr val="00FFFF"/>
                </a:highlight>
                <a:latin typeface="Arial" panose="020B0604020202020204" pitchFamily="34" charset="0"/>
                <a:cs typeface="Arial" panose="020B0604020202020204" pitchFamily="34" charset="0"/>
              </a:rPr>
              <a:t>the new trend </a:t>
            </a:r>
            <a:r>
              <a:rPr lang="en-US" b="0" i="0" dirty="0">
                <a:solidFill>
                  <a:srgbClr val="333333"/>
                </a:solidFill>
                <a:effectLst/>
                <a:latin typeface="Arial" panose="020B0604020202020204" pitchFamily="34" charset="0"/>
                <a:cs typeface="Arial" panose="020B0604020202020204" pitchFamily="34" charset="0"/>
              </a:rPr>
              <a:t>in the market and this post is an informative piece on everything you should know about data collection.</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B6C750A-28F5-B908-84CA-CC1D8F09896A}"/>
              </a:ext>
            </a:extLst>
          </p:cNvPr>
          <p:cNvSpPr>
            <a:spLocks noGrp="1"/>
          </p:cNvSpPr>
          <p:nvPr>
            <p:ph type="sldNum" sz="quarter" idx="10"/>
          </p:nvPr>
        </p:nvSpPr>
        <p:spPr/>
        <p:txBody>
          <a:bodyPr/>
          <a:lstStyle/>
          <a:p>
            <a:pPr>
              <a:defRPr/>
            </a:pPr>
            <a:fld id="{326C6059-A255-C24B-AAEC-93A3405961B0}" type="slidenum">
              <a:rPr lang="en-US" smtClean="0"/>
              <a:pPr>
                <a:defRPr/>
              </a:pPr>
              <a:t>31</a:t>
            </a:fld>
            <a:endParaRPr lang="en-US" dirty="0"/>
          </a:p>
        </p:txBody>
      </p:sp>
    </p:spTree>
    <p:extLst>
      <p:ext uri="{BB962C8B-B14F-4D97-AF65-F5344CB8AC3E}">
        <p14:creationId xmlns:p14="http://schemas.microsoft.com/office/powerpoint/2010/main" val="2365218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82EE-6BF7-2832-9DB3-8354DC6681B4}"/>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What is data collection in data science?</a:t>
            </a:r>
          </a:p>
        </p:txBody>
      </p:sp>
      <p:sp>
        <p:nvSpPr>
          <p:cNvPr id="3" name="Content Placeholder 2">
            <a:extLst>
              <a:ext uri="{FF2B5EF4-FFF2-40B4-BE49-F238E27FC236}">
                <a16:creationId xmlns:a16="http://schemas.microsoft.com/office/drawing/2014/main" id="{75C711B9-F110-07BF-A1E8-CCCAADCC465D}"/>
              </a:ext>
            </a:extLst>
          </p:cNvPr>
          <p:cNvSpPr>
            <a:spLocks noGrp="1"/>
          </p:cNvSpPr>
          <p:nvPr>
            <p:ph idx="1"/>
          </p:nvPr>
        </p:nvSpPr>
        <p:spPr>
          <a:xfrm>
            <a:off x="609600" y="1388282"/>
            <a:ext cx="10972800" cy="5058078"/>
          </a:xfrm>
        </p:spPr>
        <p:txBody>
          <a:bodyPr/>
          <a:lstStyle/>
          <a:p>
            <a:pPr marL="457200" indent="-457200" algn="l">
              <a:buFont typeface="Wingdings" panose="05000000000000000000" pitchFamily="2" charset="2"/>
              <a:buChar char="q"/>
            </a:pPr>
            <a:r>
              <a:rPr lang="en-US" b="0" i="0" dirty="0">
                <a:solidFill>
                  <a:srgbClr val="333333"/>
                </a:solidFill>
                <a:effectLst/>
                <a:latin typeface="Arial" panose="020B0604020202020204" pitchFamily="34" charset="0"/>
                <a:cs typeface="Arial" panose="020B0604020202020204" pitchFamily="34" charset="0"/>
              </a:rPr>
              <a:t>Data collection is the </a:t>
            </a:r>
            <a:r>
              <a:rPr lang="en-US" b="1" i="0" dirty="0">
                <a:solidFill>
                  <a:srgbClr val="333333"/>
                </a:solidFill>
                <a:effectLst/>
                <a:latin typeface="Arial" panose="020B0604020202020204" pitchFamily="34" charset="0"/>
                <a:cs typeface="Arial" panose="020B0604020202020204" pitchFamily="34" charset="0"/>
              </a:rPr>
              <a:t>process of accumulating data that's required to solve a problem statement.</a:t>
            </a:r>
          </a:p>
          <a:p>
            <a:pPr algn="l"/>
            <a:endParaRPr lang="en-US" b="0" i="0" dirty="0">
              <a:solidFill>
                <a:srgbClr val="333333"/>
              </a:solidFill>
              <a:effectLst/>
              <a:latin typeface="Arial" panose="020B0604020202020204" pitchFamily="34" charset="0"/>
              <a:cs typeface="Arial" panose="020B0604020202020204" pitchFamily="34" charset="0"/>
            </a:endParaRPr>
          </a:p>
          <a:p>
            <a:pPr marL="457200" indent="-457200" algn="l">
              <a:buFont typeface="Wingdings" panose="05000000000000000000" pitchFamily="2" charset="2"/>
              <a:buChar char="q"/>
            </a:pPr>
            <a:r>
              <a:rPr lang="en-US" b="0" i="0" dirty="0">
                <a:solidFill>
                  <a:srgbClr val="333333"/>
                </a:solidFill>
                <a:effectLst/>
                <a:latin typeface="Arial" panose="020B0604020202020204" pitchFamily="34" charset="0"/>
                <a:cs typeface="Arial" panose="020B0604020202020204" pitchFamily="34" charset="0"/>
              </a:rPr>
              <a:t>What do I mean by a problem statement?</a:t>
            </a:r>
          </a:p>
          <a:p>
            <a:pPr algn="l"/>
            <a:endParaRPr lang="en-US" b="0" i="0" dirty="0">
              <a:solidFill>
                <a:srgbClr val="333333"/>
              </a:solidFill>
              <a:effectLst/>
              <a:latin typeface="Arial" panose="020B0604020202020204" pitchFamily="34" charset="0"/>
              <a:cs typeface="Arial" panose="020B0604020202020204" pitchFamily="34" charset="0"/>
            </a:endParaRPr>
          </a:p>
          <a:p>
            <a:pPr marL="457200" indent="-457200" algn="l">
              <a:buFont typeface="Wingdings" panose="05000000000000000000" pitchFamily="2" charset="2"/>
              <a:buChar char="q"/>
            </a:pPr>
            <a:r>
              <a:rPr lang="en-US" b="0" i="0" dirty="0">
                <a:solidFill>
                  <a:srgbClr val="333333"/>
                </a:solidFill>
                <a:effectLst/>
                <a:latin typeface="Arial" panose="020B0604020202020204" pitchFamily="34" charset="0"/>
                <a:cs typeface="Arial" panose="020B0604020202020204" pitchFamily="34" charset="0"/>
              </a:rPr>
              <a:t>All data science projects (all projects really) start with </a:t>
            </a:r>
            <a:r>
              <a:rPr lang="en-US" b="0" i="0" dirty="0">
                <a:solidFill>
                  <a:srgbClr val="0070C0"/>
                </a:solidFill>
                <a:effectLst/>
                <a:latin typeface="Arial" panose="020B0604020202020204" pitchFamily="34" charset="0"/>
                <a:cs typeface="Arial" panose="020B0604020202020204" pitchFamily="34" charset="0"/>
              </a:rPr>
              <a:t>a problem that needs a solution</a:t>
            </a:r>
            <a:r>
              <a:rPr lang="en-US" b="0" i="0" dirty="0">
                <a:solidFill>
                  <a:srgbClr val="333333"/>
                </a:solidFill>
                <a:effectLst/>
                <a:latin typeface="Arial" panose="020B0604020202020204" pitchFamily="34" charset="0"/>
                <a:cs typeface="Arial" panose="020B0604020202020204" pitchFamily="34" charset="0"/>
              </a:rPr>
              <a:t>. There's always something you </a:t>
            </a:r>
            <a:r>
              <a:rPr lang="en-US" b="0" i="0" dirty="0">
                <a:solidFill>
                  <a:srgbClr val="00B050"/>
                </a:solidFill>
                <a:effectLst/>
                <a:latin typeface="Arial" panose="020B0604020202020204" pitchFamily="34" charset="0"/>
                <a:cs typeface="Arial" panose="020B0604020202020204" pitchFamily="34" charset="0"/>
              </a:rPr>
              <a:t>can solve </a:t>
            </a:r>
            <a:r>
              <a:rPr lang="en-US" b="0" i="0" dirty="0">
                <a:solidFill>
                  <a:srgbClr val="333333"/>
                </a:solidFill>
                <a:effectLst/>
                <a:latin typeface="Arial" panose="020B0604020202020204" pitchFamily="34" charset="0"/>
                <a:cs typeface="Arial" panose="020B0604020202020204" pitchFamily="34" charset="0"/>
              </a:rPr>
              <a:t>or </a:t>
            </a:r>
            <a:r>
              <a:rPr lang="en-US" b="0" i="0" dirty="0">
                <a:solidFill>
                  <a:srgbClr val="00B050"/>
                </a:solidFill>
                <a:effectLst/>
                <a:latin typeface="Arial" panose="020B0604020202020204" pitchFamily="34" charset="0"/>
                <a:cs typeface="Arial" panose="020B0604020202020204" pitchFamily="34" charset="0"/>
              </a:rPr>
              <a:t>improve</a:t>
            </a:r>
            <a:r>
              <a:rPr lang="en-US" b="0" i="0" dirty="0">
                <a:solidFill>
                  <a:srgbClr val="333333"/>
                </a:solidFill>
                <a:effectLst/>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5B6C750A-28F5-B908-84CA-CC1D8F09896A}"/>
              </a:ext>
            </a:extLst>
          </p:cNvPr>
          <p:cNvSpPr>
            <a:spLocks noGrp="1"/>
          </p:cNvSpPr>
          <p:nvPr>
            <p:ph type="sldNum" sz="quarter" idx="10"/>
          </p:nvPr>
        </p:nvSpPr>
        <p:spPr/>
        <p:txBody>
          <a:bodyPr/>
          <a:lstStyle/>
          <a:p>
            <a:pPr>
              <a:defRPr/>
            </a:pPr>
            <a:fld id="{326C6059-A255-C24B-AAEC-93A3405961B0}" type="slidenum">
              <a:rPr lang="en-US" smtClean="0"/>
              <a:pPr>
                <a:defRPr/>
              </a:pPr>
              <a:t>32</a:t>
            </a:fld>
            <a:endParaRPr lang="en-US" dirty="0"/>
          </a:p>
        </p:txBody>
      </p:sp>
    </p:spTree>
    <p:extLst>
      <p:ext uri="{BB962C8B-B14F-4D97-AF65-F5344CB8AC3E}">
        <p14:creationId xmlns:p14="http://schemas.microsoft.com/office/powerpoint/2010/main" val="4101711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82EE-6BF7-2832-9DB3-8354DC6681B4}"/>
              </a:ext>
            </a:extLst>
          </p:cNvPr>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Step-by-step guide to data collection</a:t>
            </a:r>
          </a:p>
        </p:txBody>
      </p:sp>
      <p:sp>
        <p:nvSpPr>
          <p:cNvPr id="3" name="Content Placeholder 2">
            <a:extLst>
              <a:ext uri="{FF2B5EF4-FFF2-40B4-BE49-F238E27FC236}">
                <a16:creationId xmlns:a16="http://schemas.microsoft.com/office/drawing/2014/main" id="{75C711B9-F110-07BF-A1E8-CCCAADCC465D}"/>
              </a:ext>
            </a:extLst>
          </p:cNvPr>
          <p:cNvSpPr>
            <a:spLocks noGrp="1"/>
          </p:cNvSpPr>
          <p:nvPr>
            <p:ph idx="1"/>
          </p:nvPr>
        </p:nvSpPr>
        <p:spPr>
          <a:xfrm>
            <a:off x="609600" y="1388282"/>
            <a:ext cx="10972800" cy="5058078"/>
          </a:xfrm>
        </p:spPr>
        <p:txBody>
          <a:bodyPr/>
          <a:lstStyle/>
          <a:p>
            <a:pPr marL="457200" indent="-457200" algn="l">
              <a:buFont typeface="Wingdings" panose="05000000000000000000" pitchFamily="2" charset="2"/>
              <a:buChar char="q"/>
            </a:pPr>
            <a:r>
              <a:rPr lang="en-US" b="0" i="0" dirty="0">
                <a:solidFill>
                  <a:srgbClr val="333333"/>
                </a:solidFill>
                <a:effectLst/>
                <a:latin typeface="Arial" panose="020B0604020202020204" pitchFamily="34" charset="0"/>
                <a:cs typeface="Arial" panose="020B0604020202020204" pitchFamily="34" charset="0"/>
              </a:rPr>
              <a:t>Data collection gets done in steps, and it's important to understand that this is an </a:t>
            </a:r>
            <a:r>
              <a:rPr lang="en-US" b="0" i="0" dirty="0">
                <a:solidFill>
                  <a:srgbClr val="FF0000"/>
                </a:solidFill>
                <a:effectLst/>
                <a:latin typeface="Arial" panose="020B0604020202020204" pitchFamily="34" charset="0"/>
                <a:cs typeface="Arial" panose="020B0604020202020204" pitchFamily="34" charset="0"/>
              </a:rPr>
              <a:t>iterative</a:t>
            </a:r>
            <a:r>
              <a:rPr lang="en-US" b="0" i="0" dirty="0">
                <a:solidFill>
                  <a:srgbClr val="333333"/>
                </a:solidFill>
                <a:effectLst/>
                <a:latin typeface="Arial" panose="020B0604020202020204" pitchFamily="34" charset="0"/>
                <a:cs typeface="Arial" panose="020B0604020202020204" pitchFamily="34" charset="0"/>
              </a:rPr>
              <a:t> and </a:t>
            </a:r>
            <a:r>
              <a:rPr lang="en-US" b="0" i="0" dirty="0">
                <a:solidFill>
                  <a:srgbClr val="FF0000"/>
                </a:solidFill>
                <a:effectLst/>
                <a:latin typeface="Arial" panose="020B0604020202020204" pitchFamily="34" charset="0"/>
                <a:cs typeface="Arial" panose="020B0604020202020204" pitchFamily="34" charset="0"/>
              </a:rPr>
              <a:t>repetitive process</a:t>
            </a:r>
            <a:r>
              <a:rPr lang="en-US" b="0" i="0" dirty="0">
                <a:solidFill>
                  <a:srgbClr val="333333"/>
                </a:solidFill>
                <a:effectLst/>
                <a:latin typeface="Arial" panose="020B0604020202020204" pitchFamily="34" charset="0"/>
                <a:cs typeface="Arial" panose="020B0604020202020204" pitchFamily="34" charset="0"/>
              </a:rPr>
              <a:t>, meaning that after the first round of collecting data, you probably need to repeat what you did.</a:t>
            </a:r>
          </a:p>
          <a:p>
            <a:pPr algn="l"/>
            <a:endParaRPr lang="en-US" b="0" i="0" dirty="0">
              <a:solidFill>
                <a:srgbClr val="333333"/>
              </a:solidFill>
              <a:effectLst/>
              <a:latin typeface="Arial" panose="020B0604020202020204" pitchFamily="34" charset="0"/>
              <a:cs typeface="Arial" panose="020B0604020202020204" pitchFamily="34" charset="0"/>
            </a:endParaRPr>
          </a:p>
          <a:p>
            <a:pPr marL="457200" indent="-457200" algn="l">
              <a:buFont typeface="Wingdings" panose="05000000000000000000" pitchFamily="2" charset="2"/>
              <a:buChar char="q"/>
            </a:pPr>
            <a:r>
              <a:rPr lang="en-US" b="0" i="0" dirty="0">
                <a:solidFill>
                  <a:srgbClr val="333333"/>
                </a:solidFill>
                <a:effectLst/>
                <a:latin typeface="Arial" panose="020B0604020202020204" pitchFamily="34" charset="0"/>
                <a:cs typeface="Arial" panose="020B0604020202020204" pitchFamily="34" charset="0"/>
              </a:rPr>
              <a:t>In the below sections, you can read about the </a:t>
            </a:r>
            <a:r>
              <a:rPr lang="en-US" b="1" i="0" dirty="0">
                <a:solidFill>
                  <a:srgbClr val="333333"/>
                </a:solidFill>
                <a:effectLst/>
                <a:latin typeface="Arial" panose="020B0604020202020204" pitchFamily="34" charset="0"/>
                <a:cs typeface="Arial" panose="020B0604020202020204" pitchFamily="34" charset="0"/>
              </a:rPr>
              <a:t>steps you can take to collect your data.</a:t>
            </a:r>
            <a:endParaRPr lang="en-US" b="0" i="0" dirty="0">
              <a:solidFill>
                <a:srgbClr val="333333"/>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B6C750A-28F5-B908-84CA-CC1D8F09896A}"/>
              </a:ext>
            </a:extLst>
          </p:cNvPr>
          <p:cNvSpPr>
            <a:spLocks noGrp="1"/>
          </p:cNvSpPr>
          <p:nvPr>
            <p:ph type="sldNum" sz="quarter" idx="10"/>
          </p:nvPr>
        </p:nvSpPr>
        <p:spPr/>
        <p:txBody>
          <a:bodyPr/>
          <a:lstStyle/>
          <a:p>
            <a:pPr>
              <a:defRPr/>
            </a:pPr>
            <a:fld id="{326C6059-A255-C24B-AAEC-93A3405961B0}" type="slidenum">
              <a:rPr lang="en-US" smtClean="0"/>
              <a:pPr>
                <a:defRPr/>
              </a:pPr>
              <a:t>33</a:t>
            </a:fld>
            <a:endParaRPr lang="en-US" dirty="0"/>
          </a:p>
        </p:txBody>
      </p:sp>
    </p:spTree>
    <p:extLst>
      <p:ext uri="{BB962C8B-B14F-4D97-AF65-F5344CB8AC3E}">
        <p14:creationId xmlns:p14="http://schemas.microsoft.com/office/powerpoint/2010/main" val="2802062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FF02A-10E5-BB73-696B-DAB0D21C1BCF}"/>
              </a:ext>
            </a:extLst>
          </p:cNvPr>
          <p:cNvSpPr>
            <a:spLocks noGrp="1"/>
          </p:cNvSpPr>
          <p:nvPr>
            <p:ph type="title"/>
          </p:nvPr>
        </p:nvSpPr>
        <p:spPr/>
        <p:txBody>
          <a:bodyPr/>
          <a:lstStyle/>
          <a:p>
            <a:r>
              <a:rPr lang="en-US" sz="4800" dirty="0">
                <a:latin typeface="Arial" panose="020B0604020202020204" pitchFamily="34" charset="0"/>
                <a:cs typeface="Arial" panose="020B0604020202020204" pitchFamily="34" charset="0"/>
              </a:rPr>
              <a:t>Step-by-step guide to data collection</a:t>
            </a:r>
            <a:endParaRPr lang="fr-DZ" dirty="0"/>
          </a:p>
        </p:txBody>
      </p:sp>
      <p:sp>
        <p:nvSpPr>
          <p:cNvPr id="4" name="Slide Number Placeholder 3">
            <a:extLst>
              <a:ext uri="{FF2B5EF4-FFF2-40B4-BE49-F238E27FC236}">
                <a16:creationId xmlns:a16="http://schemas.microsoft.com/office/drawing/2014/main" id="{0694B3D1-BF3E-4897-B69D-760C3CAFFD2E}"/>
              </a:ext>
            </a:extLst>
          </p:cNvPr>
          <p:cNvSpPr>
            <a:spLocks noGrp="1"/>
          </p:cNvSpPr>
          <p:nvPr>
            <p:ph type="sldNum" sz="quarter" idx="10"/>
          </p:nvPr>
        </p:nvSpPr>
        <p:spPr/>
        <p:txBody>
          <a:bodyPr/>
          <a:lstStyle/>
          <a:p>
            <a:pPr>
              <a:defRPr/>
            </a:pPr>
            <a:fld id="{326C6059-A255-C24B-AAEC-93A3405961B0}" type="slidenum">
              <a:rPr lang="en-US" smtClean="0"/>
              <a:pPr>
                <a:defRPr/>
              </a:pPr>
              <a:t>34</a:t>
            </a:fld>
            <a:endParaRPr lang="en-US" dirty="0"/>
          </a:p>
        </p:txBody>
      </p:sp>
      <p:sp>
        <p:nvSpPr>
          <p:cNvPr id="5" name="Content Placeholder 2">
            <a:extLst>
              <a:ext uri="{FF2B5EF4-FFF2-40B4-BE49-F238E27FC236}">
                <a16:creationId xmlns:a16="http://schemas.microsoft.com/office/drawing/2014/main" id="{A3D71C12-A2C6-F734-378E-6E9BE232AD25}"/>
              </a:ext>
            </a:extLst>
          </p:cNvPr>
          <p:cNvSpPr>
            <a:spLocks noGrp="1"/>
          </p:cNvSpPr>
          <p:nvPr>
            <p:ph idx="1"/>
          </p:nvPr>
        </p:nvSpPr>
        <p:spPr>
          <a:xfrm>
            <a:off x="139909" y="1317105"/>
            <a:ext cx="10972800" cy="5058078"/>
          </a:xfrm>
        </p:spPr>
        <p:txBody>
          <a:bodyPr/>
          <a:lstStyle/>
          <a:p>
            <a:pPr marL="457200" indent="-457200" algn="l">
              <a:lnSpc>
                <a:spcPct val="200000"/>
              </a:lnSpc>
              <a:buFont typeface="Wingdings" panose="05000000000000000000" pitchFamily="2" charset="2"/>
              <a:buChar char="q"/>
            </a:pPr>
            <a:r>
              <a:rPr lang="fr-FR" sz="2000" b="1" i="0" dirty="0" err="1">
                <a:solidFill>
                  <a:srgbClr val="333333"/>
                </a:solidFill>
                <a:effectLst/>
                <a:latin typeface="Arial" panose="020B0604020202020204" pitchFamily="34" charset="0"/>
                <a:cs typeface="Arial" panose="020B0604020202020204" pitchFamily="34" charset="0"/>
              </a:rPr>
              <a:t>Identify</a:t>
            </a:r>
            <a:r>
              <a:rPr lang="fr-FR" sz="2000" b="1" i="0" dirty="0">
                <a:solidFill>
                  <a:srgbClr val="333333"/>
                </a:solidFill>
                <a:effectLst/>
                <a:latin typeface="Arial" panose="020B0604020202020204" pitchFamily="34" charset="0"/>
                <a:cs typeface="Arial" panose="020B0604020202020204" pitchFamily="34" charset="0"/>
              </a:rPr>
              <a:t> a </a:t>
            </a:r>
            <a:r>
              <a:rPr lang="fr-FR" sz="2000" b="1" i="0" dirty="0" err="1">
                <a:solidFill>
                  <a:srgbClr val="333333"/>
                </a:solidFill>
                <a:effectLst/>
                <a:latin typeface="Arial" panose="020B0604020202020204" pitchFamily="34" charset="0"/>
                <a:cs typeface="Arial" panose="020B0604020202020204" pitchFamily="34" charset="0"/>
              </a:rPr>
              <a:t>problem</a:t>
            </a:r>
            <a:r>
              <a:rPr lang="fr-FR" sz="2000" b="1" i="0" dirty="0">
                <a:solidFill>
                  <a:srgbClr val="333333"/>
                </a:solidFill>
                <a:effectLst/>
                <a:latin typeface="Arial" panose="020B0604020202020204" pitchFamily="34" charset="0"/>
                <a:cs typeface="Arial" panose="020B0604020202020204" pitchFamily="34" charset="0"/>
              </a:rPr>
              <a:t> </a:t>
            </a:r>
            <a:r>
              <a:rPr lang="fr-FR" sz="2000" b="1" i="0" dirty="0" err="1">
                <a:solidFill>
                  <a:srgbClr val="333333"/>
                </a:solidFill>
                <a:effectLst/>
                <a:latin typeface="Arial" panose="020B0604020202020204" pitchFamily="34" charset="0"/>
                <a:cs typeface="Arial" panose="020B0604020202020204" pitchFamily="34" charset="0"/>
              </a:rPr>
              <a:t>statement</a:t>
            </a:r>
            <a:r>
              <a:rPr lang="fr-FR" sz="2000" b="1" i="0" dirty="0">
                <a:solidFill>
                  <a:srgbClr val="333333"/>
                </a:solidFill>
                <a:effectLst/>
                <a:latin typeface="Arial" panose="020B0604020202020204" pitchFamily="34" charset="0"/>
                <a:cs typeface="Arial" panose="020B0604020202020204" pitchFamily="34" charset="0"/>
              </a:rPr>
              <a:t>/</a:t>
            </a:r>
            <a:r>
              <a:rPr lang="en-US" sz="2000" b="1" i="0" dirty="0">
                <a:solidFill>
                  <a:srgbClr val="212121"/>
                </a:solidFill>
                <a:effectLst/>
                <a:latin typeface="Arial" panose="020B0604020202020204" pitchFamily="34" charset="0"/>
                <a:cs typeface="Arial" panose="020B0604020202020204" pitchFamily="34" charset="0"/>
              </a:rPr>
              <a:t> Defining the objective </a:t>
            </a:r>
            <a:r>
              <a:rPr lang="fr-FR" sz="2000" b="1" i="0" dirty="0">
                <a:solidFill>
                  <a:srgbClr val="333333"/>
                </a:solidFill>
                <a:effectLst/>
                <a:latin typeface="Arial" panose="020B0604020202020204" pitchFamily="34" charset="0"/>
                <a:cs typeface="Arial" panose="020B0604020202020204" pitchFamily="34" charset="0"/>
              </a:rPr>
              <a:t>: </a:t>
            </a:r>
            <a:r>
              <a:rPr lang="fr-FR" sz="2000" i="0" dirty="0" err="1">
                <a:solidFill>
                  <a:srgbClr val="333333"/>
                </a:solidFill>
                <a:effectLst/>
                <a:latin typeface="Arial" panose="020B0604020202020204" pitchFamily="34" charset="0"/>
                <a:cs typeface="Arial" panose="020B0604020202020204" pitchFamily="34" charset="0"/>
              </a:rPr>
              <a:t>identify</a:t>
            </a:r>
            <a:r>
              <a:rPr lang="fr-FR" sz="2000" i="0" dirty="0">
                <a:solidFill>
                  <a:srgbClr val="333333"/>
                </a:solidFill>
                <a:effectLst/>
                <a:latin typeface="Arial" panose="020B0604020202020204" pitchFamily="34" charset="0"/>
                <a:cs typeface="Arial" panose="020B0604020202020204" pitchFamily="34" charset="0"/>
              </a:rPr>
              <a:t> a business or </a:t>
            </a:r>
            <a:r>
              <a:rPr lang="fr-FR" sz="2000" i="0" dirty="0" err="1">
                <a:solidFill>
                  <a:srgbClr val="333333"/>
                </a:solidFill>
                <a:effectLst/>
                <a:latin typeface="Arial" panose="020B0604020202020204" pitchFamily="34" charset="0"/>
                <a:cs typeface="Arial" panose="020B0604020202020204" pitchFamily="34" charset="0"/>
              </a:rPr>
              <a:t>research</a:t>
            </a:r>
            <a:r>
              <a:rPr lang="fr-FR" sz="2000" i="0" dirty="0">
                <a:solidFill>
                  <a:srgbClr val="333333"/>
                </a:solidFill>
                <a:effectLst/>
                <a:latin typeface="Arial" panose="020B0604020202020204" pitchFamily="34" charset="0"/>
                <a:cs typeface="Arial" panose="020B0604020202020204" pitchFamily="34" charset="0"/>
              </a:rPr>
              <a:t> issue, and set goals for the </a:t>
            </a:r>
            <a:r>
              <a:rPr lang="fr-FR" sz="2000" i="0" dirty="0" err="1">
                <a:solidFill>
                  <a:srgbClr val="333333"/>
                </a:solidFill>
                <a:effectLst/>
                <a:latin typeface="Arial" panose="020B0604020202020204" pitchFamily="34" charset="0"/>
                <a:cs typeface="Arial" panose="020B0604020202020204" pitchFamily="34" charset="0"/>
              </a:rPr>
              <a:t>project</a:t>
            </a:r>
            <a:endParaRPr lang="fr-FR" sz="2000" b="1" i="0" dirty="0">
              <a:solidFill>
                <a:srgbClr val="333333"/>
              </a:solidFill>
              <a:effectLst/>
              <a:latin typeface="Arial" panose="020B0604020202020204" pitchFamily="34" charset="0"/>
              <a:cs typeface="Arial" panose="020B0604020202020204" pitchFamily="34" charset="0"/>
            </a:endParaRPr>
          </a:p>
          <a:p>
            <a:pPr marL="457200" indent="-457200">
              <a:lnSpc>
                <a:spcPct val="200000"/>
              </a:lnSpc>
              <a:buFont typeface="Wingdings" panose="05000000000000000000" pitchFamily="2" charset="2"/>
              <a:buChar char="q"/>
            </a:pPr>
            <a:r>
              <a:rPr lang="en-US" sz="2000" b="1" i="0" dirty="0">
                <a:solidFill>
                  <a:srgbClr val="333333"/>
                </a:solidFill>
                <a:effectLst/>
                <a:latin typeface="Arial" panose="020B0604020202020204" pitchFamily="34" charset="0"/>
                <a:cs typeface="Arial" panose="020B0604020202020204" pitchFamily="34" charset="0"/>
              </a:rPr>
              <a:t>Determine what type of data is needed</a:t>
            </a:r>
          </a:p>
          <a:p>
            <a:pPr marL="457200" indent="-457200">
              <a:lnSpc>
                <a:spcPct val="200000"/>
              </a:lnSpc>
              <a:buFont typeface="Wingdings" panose="05000000000000000000" pitchFamily="2" charset="2"/>
              <a:buChar char="q"/>
            </a:pPr>
            <a:r>
              <a:rPr lang="en-US" sz="2000" b="1" dirty="0">
                <a:solidFill>
                  <a:srgbClr val="333333"/>
                </a:solidFill>
                <a:latin typeface="Arial" panose="020B0604020202020204" pitchFamily="34" charset="0"/>
                <a:cs typeface="Arial" panose="020B0604020202020204" pitchFamily="34" charset="0"/>
              </a:rPr>
              <a:t>Set a plan for collecting the data, including</a:t>
            </a:r>
            <a:endParaRPr lang="en-US" sz="2000" b="1" i="0" dirty="0">
              <a:solidFill>
                <a:srgbClr val="333333"/>
              </a:solidFill>
              <a:effectLst/>
              <a:latin typeface="Arial" panose="020B0604020202020204" pitchFamily="34" charset="0"/>
              <a:cs typeface="Arial" panose="020B0604020202020204" pitchFamily="34" charset="0"/>
            </a:endParaRPr>
          </a:p>
          <a:p>
            <a:pPr marL="640800" lvl="1" indent="-457200">
              <a:lnSpc>
                <a:spcPct val="200000"/>
              </a:lnSpc>
              <a:buFont typeface="Wingdings" panose="05000000000000000000" pitchFamily="2" charset="2"/>
              <a:buChar char="q"/>
            </a:pPr>
            <a:r>
              <a:rPr lang="en-US" sz="1800" i="0" dirty="0">
                <a:solidFill>
                  <a:srgbClr val="333333"/>
                </a:solidFill>
                <a:effectLst/>
                <a:latin typeface="Arial" panose="020B0604020202020204" pitchFamily="34" charset="0"/>
                <a:cs typeface="Arial" panose="020B0604020202020204" pitchFamily="34" charset="0"/>
              </a:rPr>
              <a:t>Decide on your data sources</a:t>
            </a:r>
            <a:endParaRPr lang="en-US" sz="1800" i="0" dirty="0">
              <a:solidFill>
                <a:srgbClr val="212121"/>
              </a:solidFill>
              <a:effectLst/>
              <a:latin typeface="Arial" panose="020B0604020202020204" pitchFamily="34" charset="0"/>
              <a:cs typeface="Arial" panose="020B0604020202020204" pitchFamily="34" charset="0"/>
            </a:endParaRPr>
          </a:p>
          <a:p>
            <a:pPr marL="640800" lvl="1" indent="-457200">
              <a:lnSpc>
                <a:spcPct val="200000"/>
              </a:lnSpc>
              <a:buFont typeface="Wingdings" panose="05000000000000000000" pitchFamily="2" charset="2"/>
              <a:buChar char="q"/>
            </a:pPr>
            <a:r>
              <a:rPr lang="en-US" sz="1800" i="0" dirty="0">
                <a:solidFill>
                  <a:srgbClr val="212121"/>
                </a:solidFill>
                <a:effectLst/>
                <a:latin typeface="Arial" panose="020B0604020202020204" pitchFamily="34" charset="0"/>
                <a:cs typeface="Arial" panose="020B0604020202020204" pitchFamily="34" charset="0"/>
              </a:rPr>
              <a:t>Select data collection methods</a:t>
            </a:r>
            <a:endParaRPr lang="fr-FR" sz="1800" i="0" dirty="0">
              <a:solidFill>
                <a:srgbClr val="333333"/>
              </a:solidFill>
              <a:effectLst/>
              <a:latin typeface="Arial" panose="020B0604020202020204" pitchFamily="34" charset="0"/>
              <a:cs typeface="Arial" panose="020B0604020202020204" pitchFamily="34" charset="0"/>
            </a:endParaRPr>
          </a:p>
          <a:p>
            <a:pPr marL="640800" lvl="1" indent="-457200">
              <a:lnSpc>
                <a:spcPct val="200000"/>
              </a:lnSpc>
              <a:buFont typeface="Wingdings" panose="05000000000000000000" pitchFamily="2" charset="2"/>
              <a:buChar char="q"/>
            </a:pPr>
            <a:r>
              <a:rPr lang="en-US" sz="1800" i="0" dirty="0">
                <a:solidFill>
                  <a:srgbClr val="212121"/>
                </a:solidFill>
                <a:effectLst/>
                <a:latin typeface="Arial" panose="020B0604020202020204" pitchFamily="34" charset="0"/>
                <a:cs typeface="Arial" panose="020B0604020202020204" pitchFamily="34" charset="0"/>
              </a:rPr>
              <a:t>Develop data collection instruments</a:t>
            </a:r>
            <a:endParaRPr lang="en-US" sz="1800" i="0" dirty="0">
              <a:solidFill>
                <a:srgbClr val="333333"/>
              </a:solidFill>
              <a:effectLst/>
              <a:latin typeface="Arial" panose="020B0604020202020204" pitchFamily="34" charset="0"/>
              <a:cs typeface="Arial" panose="020B0604020202020204" pitchFamily="34" charset="0"/>
            </a:endParaRPr>
          </a:p>
          <a:p>
            <a:pPr marL="457200" indent="-457200">
              <a:lnSpc>
                <a:spcPct val="200000"/>
              </a:lnSpc>
              <a:buFont typeface="Wingdings" panose="05000000000000000000" pitchFamily="2" charset="2"/>
              <a:buChar char="q"/>
            </a:pPr>
            <a:r>
              <a:rPr lang="fr-FR" sz="2000" b="1" i="0" dirty="0" err="1">
                <a:solidFill>
                  <a:srgbClr val="333333"/>
                </a:solidFill>
                <a:effectLst/>
                <a:latin typeface="Arial" panose="020B0604020202020204" pitchFamily="34" charset="0"/>
                <a:cs typeface="Arial" panose="020B0604020202020204" pitchFamily="34" charset="0"/>
              </a:rPr>
              <a:t>Collect</a:t>
            </a:r>
            <a:r>
              <a:rPr lang="fr-FR" sz="2000" b="1" i="0" dirty="0">
                <a:solidFill>
                  <a:srgbClr val="333333"/>
                </a:solidFill>
                <a:effectLst/>
                <a:latin typeface="Arial" panose="020B0604020202020204" pitchFamily="34" charset="0"/>
                <a:cs typeface="Arial" panose="020B0604020202020204" pitchFamily="34" charset="0"/>
              </a:rPr>
              <a:t> </a:t>
            </a:r>
            <a:r>
              <a:rPr lang="fr-FR" sz="2000" b="1" i="0" dirty="0" err="1">
                <a:solidFill>
                  <a:srgbClr val="333333"/>
                </a:solidFill>
                <a:effectLst/>
                <a:latin typeface="Arial" panose="020B0604020202020204" pitchFamily="34" charset="0"/>
                <a:cs typeface="Arial" panose="020B0604020202020204" pitchFamily="34" charset="0"/>
              </a:rPr>
              <a:t>your</a:t>
            </a:r>
            <a:r>
              <a:rPr lang="fr-FR" sz="2000" b="1" i="0" dirty="0">
                <a:solidFill>
                  <a:srgbClr val="333333"/>
                </a:solidFill>
                <a:effectLst/>
                <a:latin typeface="Arial" panose="020B0604020202020204" pitchFamily="34" charset="0"/>
                <a:cs typeface="Arial" panose="020B0604020202020204" pitchFamily="34" charset="0"/>
              </a:rPr>
              <a:t> data</a:t>
            </a:r>
          </a:p>
          <a:p>
            <a:endParaRPr lang="en-US" sz="2000" b="1" i="0" dirty="0">
              <a:solidFill>
                <a:srgbClr val="333333"/>
              </a:solidFill>
              <a:effectLst/>
              <a:latin typeface="Arial" panose="020B0604020202020204" pitchFamily="34" charset="0"/>
              <a:cs typeface="Arial" panose="020B0604020202020204" pitchFamily="34" charset="0"/>
            </a:endParaRPr>
          </a:p>
          <a:p>
            <a:endParaRPr lang="en-US" sz="2000" b="1" i="0" dirty="0">
              <a:solidFill>
                <a:srgbClr val="333333"/>
              </a:solidFill>
              <a:effectLst/>
              <a:latin typeface="Arial" panose="020B0604020202020204" pitchFamily="34" charset="0"/>
              <a:cs typeface="Arial" panose="020B0604020202020204" pitchFamily="34" charset="0"/>
            </a:endParaRPr>
          </a:p>
          <a:p>
            <a:pPr algn="l"/>
            <a:endParaRPr lang="en-US" sz="2000" b="0" i="0" dirty="0">
              <a:solidFill>
                <a:srgbClr val="333333"/>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184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7116-49D6-D33A-1B07-24A5BC5D5C03}"/>
              </a:ext>
            </a:extLst>
          </p:cNvPr>
          <p:cNvSpPr>
            <a:spLocks noGrp="1"/>
          </p:cNvSpPr>
          <p:nvPr>
            <p:ph type="title"/>
          </p:nvPr>
        </p:nvSpPr>
        <p:spPr>
          <a:xfrm>
            <a:off x="609600" y="3033606"/>
            <a:ext cx="10972800" cy="790787"/>
          </a:xfrm>
        </p:spPr>
        <p:txBody>
          <a:bodyPr/>
          <a:lstStyle/>
          <a:p>
            <a:r>
              <a:rPr lang="fr-FR" dirty="0" err="1">
                <a:latin typeface="Arial" panose="020B0604020202020204" pitchFamily="34" charset="0"/>
                <a:cs typeface="Arial" panose="020B0604020202020204" pitchFamily="34" charset="0"/>
              </a:rPr>
              <a:t>Lab</a:t>
            </a:r>
            <a:r>
              <a:rPr lang="fr-FR" dirty="0">
                <a:latin typeface="Arial" panose="020B0604020202020204" pitchFamily="34" charset="0"/>
                <a:cs typeface="Arial" panose="020B0604020202020204" pitchFamily="34" charset="0"/>
              </a:rPr>
              <a:t>: Project </a:t>
            </a:r>
            <a:r>
              <a:rPr lang="fr-FR" dirty="0" err="1">
                <a:latin typeface="Arial" panose="020B0604020202020204" pitchFamily="34" charset="0"/>
                <a:cs typeface="Arial" panose="020B0604020202020204" pitchFamily="34" charset="0"/>
              </a:rPr>
              <a:t>DataScience</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C0AD82-6960-4D1E-F03F-48E50B0F9442}"/>
              </a:ext>
            </a:extLst>
          </p:cNvPr>
          <p:cNvSpPr>
            <a:spLocks noGrp="1"/>
          </p:cNvSpPr>
          <p:nvPr>
            <p:ph type="sldNum" sz="quarter" idx="10"/>
          </p:nvPr>
        </p:nvSpPr>
        <p:spPr/>
        <p:txBody>
          <a:bodyPr/>
          <a:lstStyle/>
          <a:p>
            <a:pPr>
              <a:defRPr/>
            </a:pPr>
            <a:fld id="{326C6059-A255-C24B-AAEC-93A3405961B0}" type="slidenum">
              <a:rPr lang="en-US" smtClean="0"/>
              <a:pPr>
                <a:defRPr/>
              </a:pPr>
              <a:t>35</a:t>
            </a:fld>
            <a:endParaRPr lang="en-US" dirty="0"/>
          </a:p>
        </p:txBody>
      </p:sp>
    </p:spTree>
    <p:extLst>
      <p:ext uri="{BB962C8B-B14F-4D97-AF65-F5344CB8AC3E}">
        <p14:creationId xmlns:p14="http://schemas.microsoft.com/office/powerpoint/2010/main" val="4028611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8F03-6928-A411-1792-3711C3F3440F}"/>
              </a:ext>
            </a:extLst>
          </p:cNvPr>
          <p:cNvSpPr>
            <a:spLocks noGrp="1"/>
          </p:cNvSpPr>
          <p:nvPr>
            <p:ph type="title"/>
          </p:nvPr>
        </p:nvSpPr>
        <p:spPr/>
        <p:txBody>
          <a:bodyPr/>
          <a:lstStyle/>
          <a:p>
            <a:r>
              <a:rPr lang="fr-FR" dirty="0">
                <a:solidFill>
                  <a:srgbClr val="000000"/>
                </a:solidFill>
                <a:latin typeface="Verdana-Bold"/>
              </a:rPr>
              <a:t>Brainstorming Session</a:t>
            </a:r>
            <a:r>
              <a:rPr lang="fr-FR" dirty="0"/>
              <a:t> </a:t>
            </a:r>
            <a:endParaRPr lang="fr-DZ" dirty="0"/>
          </a:p>
        </p:txBody>
      </p:sp>
      <p:sp>
        <p:nvSpPr>
          <p:cNvPr id="3" name="Content Placeholder 2">
            <a:extLst>
              <a:ext uri="{FF2B5EF4-FFF2-40B4-BE49-F238E27FC236}">
                <a16:creationId xmlns:a16="http://schemas.microsoft.com/office/drawing/2014/main" id="{A31C97EF-387C-52D1-C843-76E1B3BA93CA}"/>
              </a:ext>
            </a:extLst>
          </p:cNvPr>
          <p:cNvSpPr>
            <a:spLocks noGrp="1"/>
          </p:cNvSpPr>
          <p:nvPr>
            <p:ph idx="1"/>
          </p:nvPr>
        </p:nvSpPr>
        <p:spPr>
          <a:xfrm>
            <a:off x="609600" y="1388282"/>
            <a:ext cx="10062117" cy="5058078"/>
          </a:xfrm>
        </p:spPr>
        <p:txBody>
          <a:bodyPr/>
          <a:lstStyle/>
          <a:p>
            <a:pPr marL="285750" indent="-285750">
              <a:buFont typeface="Wingdings" panose="05000000000000000000" pitchFamily="2" charset="2"/>
              <a:buChar char="q"/>
            </a:pPr>
            <a:r>
              <a:rPr lang="en-US" sz="2000" b="1" dirty="0">
                <a:solidFill>
                  <a:srgbClr val="000000"/>
                </a:solidFill>
                <a:latin typeface="Arial" panose="020B0604020202020204" pitchFamily="34" charset="0"/>
                <a:cs typeface="Arial" panose="020B0604020202020204" pitchFamily="34" charset="0"/>
              </a:rPr>
              <a:t>Prerequisite</a:t>
            </a:r>
            <a:r>
              <a:rPr lang="en-US" sz="2000" b="0" i="0" dirty="0">
                <a:solidFill>
                  <a:srgbClr val="000000"/>
                </a:solidFill>
                <a:effectLst/>
                <a:latin typeface="Arial" panose="020B0604020202020204" pitchFamily="34" charset="0"/>
                <a:cs typeface="Arial" panose="020B0604020202020204" pitchFamily="34" charset="0"/>
              </a:rPr>
              <a:t>: groups of 4-5 students  formed</a:t>
            </a:r>
          </a:p>
          <a:p>
            <a:endParaRPr lang="en-US" sz="2000" dirty="0">
              <a:solidFill>
                <a:srgbClr val="00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2000" b="1" i="0" dirty="0">
                <a:solidFill>
                  <a:srgbClr val="000000"/>
                </a:solidFill>
                <a:effectLst/>
                <a:latin typeface="Arial" panose="020B0604020202020204" pitchFamily="34" charset="0"/>
                <a:cs typeface="Arial" panose="020B0604020202020204" pitchFamily="34" charset="0"/>
              </a:rPr>
              <a:t>Guidelines about:</a:t>
            </a:r>
            <a:br>
              <a:rPr lang="en-US" sz="2000" b="0" i="0" dirty="0">
                <a:solidFill>
                  <a:srgbClr val="000000"/>
                </a:solidFill>
                <a:effectLst/>
                <a:latin typeface="Arial" panose="020B0604020202020204" pitchFamily="34" charset="0"/>
                <a:cs typeface="Arial" panose="020B0604020202020204" pitchFamily="34" charset="0"/>
              </a:rPr>
            </a:br>
            <a:r>
              <a:rPr lang="en-US" sz="2000" b="0" i="0" dirty="0">
                <a:solidFill>
                  <a:srgbClr val="000000"/>
                </a:solidFill>
                <a:effectLst/>
                <a:latin typeface="Arial" panose="020B0604020202020204" pitchFamily="34" charset="0"/>
                <a:cs typeface="Arial" panose="020B0604020202020204" pitchFamily="34" charset="0"/>
              </a:rPr>
              <a:t>– How to structure your data analytics project using the Open Data Canvas ?</a:t>
            </a:r>
            <a:br>
              <a:rPr lang="en-US" sz="2000" b="0" i="0" dirty="0">
                <a:solidFill>
                  <a:srgbClr val="000000"/>
                </a:solidFill>
                <a:effectLst/>
                <a:latin typeface="Arial" panose="020B0604020202020204" pitchFamily="34" charset="0"/>
                <a:cs typeface="Arial" panose="020B0604020202020204" pitchFamily="34" charset="0"/>
              </a:rPr>
            </a:br>
            <a:r>
              <a:rPr lang="en-US" sz="2000" b="0" i="0" dirty="0">
                <a:solidFill>
                  <a:srgbClr val="000000"/>
                </a:solidFill>
                <a:effectLst/>
                <a:latin typeface="Arial" panose="020B0604020202020204" pitchFamily="34" charset="0"/>
                <a:cs typeface="Arial" panose="020B0604020202020204" pitchFamily="34" charset="0"/>
              </a:rPr>
              <a:t>– How to take an user-centered perspective ?</a:t>
            </a:r>
            <a:br>
              <a:rPr lang="en-US" sz="2000" b="0" i="0" dirty="0">
                <a:solidFill>
                  <a:srgbClr val="000000"/>
                </a:solidFill>
                <a:effectLst/>
                <a:latin typeface="Arial" panose="020B0604020202020204" pitchFamily="34" charset="0"/>
                <a:cs typeface="Arial" panose="020B0604020202020204" pitchFamily="34" charset="0"/>
              </a:rPr>
            </a:br>
            <a:r>
              <a:rPr lang="en-US" sz="2000" b="0" i="0" dirty="0">
                <a:solidFill>
                  <a:srgbClr val="000000"/>
                </a:solidFill>
                <a:effectLst/>
                <a:latin typeface="Arial" panose="020B0604020202020204" pitchFamily="34" charset="0"/>
                <a:cs typeface="Arial" panose="020B0604020202020204" pitchFamily="34" charset="0"/>
              </a:rPr>
              <a:t>– How to brainstorm for an innovative open data analytics idea ?</a:t>
            </a:r>
            <a:br>
              <a:rPr lang="en-US" sz="2000" b="0" i="0" dirty="0">
                <a:solidFill>
                  <a:srgbClr val="000000"/>
                </a:solidFill>
                <a:effectLst/>
                <a:latin typeface="Arial" panose="020B0604020202020204" pitchFamily="34" charset="0"/>
                <a:cs typeface="Arial" panose="020B0604020202020204" pitchFamily="34" charset="0"/>
              </a:rPr>
            </a:br>
            <a:r>
              <a:rPr lang="en-US" sz="2000" b="0" i="0" dirty="0">
                <a:solidFill>
                  <a:srgbClr val="000000"/>
                </a:solidFill>
                <a:effectLst/>
                <a:latin typeface="Arial" panose="020B0604020202020204" pitchFamily="34" charset="0"/>
                <a:cs typeface="Arial" panose="020B0604020202020204" pitchFamily="34" charset="0"/>
              </a:rPr>
              <a:t>– Which tools to exploit in order to develop your project ?</a:t>
            </a:r>
            <a:br>
              <a:rPr lang="en-US" sz="2000" b="0" i="0" dirty="0">
                <a:solidFill>
                  <a:srgbClr val="000000"/>
                </a:solidFill>
                <a:effectLst/>
                <a:latin typeface="Arial" panose="020B0604020202020204" pitchFamily="34" charset="0"/>
                <a:cs typeface="Arial" panose="020B0604020202020204" pitchFamily="34" charset="0"/>
              </a:rPr>
            </a:br>
            <a:r>
              <a:rPr lang="en-US" sz="2000" b="0" i="0" dirty="0">
                <a:solidFill>
                  <a:srgbClr val="000000"/>
                </a:solidFill>
                <a:effectLst/>
                <a:latin typeface="Arial" panose="020B0604020202020204" pitchFamily="34" charset="0"/>
                <a:cs typeface="Arial" panose="020B0604020202020204" pitchFamily="34" charset="0"/>
              </a:rPr>
              <a:t>– How to pitch your idea?</a:t>
            </a:r>
            <a:endParaRPr lang="en-US" sz="2000" dirty="0">
              <a:solidFill>
                <a:srgbClr val="000000"/>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2000" b="0" i="0" dirty="0">
                <a:solidFill>
                  <a:srgbClr val="000000"/>
                </a:solidFill>
                <a:effectLst/>
                <a:latin typeface="Arial" panose="020B0604020202020204" pitchFamily="34" charset="0"/>
                <a:cs typeface="Arial" panose="020B0604020202020204" pitchFamily="34" charset="0"/>
              </a:rPr>
              <a:t>You receive feedback and coaching about your preliminary ideas</a:t>
            </a:r>
            <a:r>
              <a:rPr lang="en-US" sz="1400" dirty="0">
                <a:latin typeface="Arial" panose="020B0604020202020204" pitchFamily="34" charset="0"/>
                <a:cs typeface="Arial" panose="020B0604020202020204" pitchFamily="34" charset="0"/>
              </a:rPr>
              <a:t> </a:t>
            </a:r>
            <a:br>
              <a:rPr lang="en-US" sz="1400" dirty="0">
                <a:latin typeface="Arial" panose="020B0604020202020204" pitchFamily="34" charset="0"/>
                <a:cs typeface="Arial" panose="020B0604020202020204" pitchFamily="34" charset="0"/>
              </a:rPr>
            </a:br>
            <a:br>
              <a:rPr lang="en-US" sz="2000" b="0" i="0" dirty="0">
                <a:solidFill>
                  <a:srgbClr val="000000"/>
                </a:solidFill>
                <a:effectLst/>
                <a:latin typeface="Arial" panose="020B0604020202020204" pitchFamily="34" charset="0"/>
                <a:cs typeface="Arial" panose="020B0604020202020204" pitchFamily="34" charset="0"/>
              </a:rPr>
            </a:br>
            <a:br>
              <a:rPr lang="en-US" sz="2800" dirty="0">
                <a:latin typeface="Arial" panose="020B0604020202020204" pitchFamily="34" charset="0"/>
                <a:cs typeface="Arial" panose="020B0604020202020204" pitchFamily="34" charset="0"/>
              </a:rPr>
            </a:br>
            <a:endParaRPr lang="fr-DZ"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682B9C2-318F-42B4-EE19-AD780E23D828}"/>
              </a:ext>
            </a:extLst>
          </p:cNvPr>
          <p:cNvSpPr>
            <a:spLocks noGrp="1"/>
          </p:cNvSpPr>
          <p:nvPr>
            <p:ph type="sldNum" sz="quarter" idx="10"/>
          </p:nvPr>
        </p:nvSpPr>
        <p:spPr/>
        <p:txBody>
          <a:bodyPr/>
          <a:lstStyle/>
          <a:p>
            <a:pPr>
              <a:defRPr/>
            </a:pPr>
            <a:fld id="{326C6059-A255-C24B-AAEC-93A3405961B0}" type="slidenum">
              <a:rPr lang="en-US" smtClean="0"/>
              <a:pPr>
                <a:defRPr/>
              </a:pPr>
              <a:t>36</a:t>
            </a:fld>
            <a:endParaRPr lang="en-US" dirty="0"/>
          </a:p>
        </p:txBody>
      </p:sp>
    </p:spTree>
    <p:extLst>
      <p:ext uri="{BB962C8B-B14F-4D97-AF65-F5344CB8AC3E}">
        <p14:creationId xmlns:p14="http://schemas.microsoft.com/office/powerpoint/2010/main" val="748491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7CCE0-ACFB-1AF9-795C-DEE52A8D10D4}"/>
              </a:ext>
            </a:extLst>
          </p:cNvPr>
          <p:cNvSpPr>
            <a:spLocks noGrp="1"/>
          </p:cNvSpPr>
          <p:nvPr>
            <p:ph type="title"/>
          </p:nvPr>
        </p:nvSpPr>
        <p:spPr/>
        <p:txBody>
          <a:bodyPr/>
          <a:lstStyle/>
          <a:p>
            <a:r>
              <a:rPr lang="fr-FR" dirty="0"/>
              <a:t>Business Model Canvas … </a:t>
            </a:r>
            <a:r>
              <a:rPr lang="fr-FR" dirty="0" err="1"/>
              <a:t>again</a:t>
            </a:r>
            <a:br>
              <a:rPr lang="fr-FR" dirty="0"/>
            </a:br>
            <a:endParaRPr lang="fr-DZ" dirty="0"/>
          </a:p>
        </p:txBody>
      </p:sp>
      <p:sp>
        <p:nvSpPr>
          <p:cNvPr id="4" name="Slide Number Placeholder 3">
            <a:extLst>
              <a:ext uri="{FF2B5EF4-FFF2-40B4-BE49-F238E27FC236}">
                <a16:creationId xmlns:a16="http://schemas.microsoft.com/office/drawing/2014/main" id="{C577EB77-1FB9-3B38-3D0F-82BF27D70B0A}"/>
              </a:ext>
            </a:extLst>
          </p:cNvPr>
          <p:cNvSpPr>
            <a:spLocks noGrp="1"/>
          </p:cNvSpPr>
          <p:nvPr>
            <p:ph type="sldNum" sz="quarter" idx="10"/>
          </p:nvPr>
        </p:nvSpPr>
        <p:spPr/>
        <p:txBody>
          <a:bodyPr/>
          <a:lstStyle/>
          <a:p>
            <a:pPr>
              <a:defRPr/>
            </a:pPr>
            <a:fld id="{326C6059-A255-C24B-AAEC-93A3405961B0}" type="slidenum">
              <a:rPr lang="en-US" smtClean="0"/>
              <a:pPr>
                <a:defRPr/>
              </a:pPr>
              <a:t>37</a:t>
            </a:fld>
            <a:endParaRPr lang="en-US" dirty="0"/>
          </a:p>
        </p:txBody>
      </p:sp>
      <p:pic>
        <p:nvPicPr>
          <p:cNvPr id="6" name="Picture 5">
            <a:extLst>
              <a:ext uri="{FF2B5EF4-FFF2-40B4-BE49-F238E27FC236}">
                <a16:creationId xmlns:a16="http://schemas.microsoft.com/office/drawing/2014/main" id="{35E8E600-6D5E-DFC6-60E0-9BC1B23AB81D}"/>
              </a:ext>
            </a:extLst>
          </p:cNvPr>
          <p:cNvPicPr>
            <a:picLocks noChangeAspect="1"/>
          </p:cNvPicPr>
          <p:nvPr/>
        </p:nvPicPr>
        <p:blipFill>
          <a:blip r:embed="rId2"/>
          <a:stretch>
            <a:fillRect/>
          </a:stretch>
        </p:blipFill>
        <p:spPr>
          <a:xfrm>
            <a:off x="2153903" y="1338748"/>
            <a:ext cx="7884194" cy="5209051"/>
          </a:xfrm>
          <a:prstGeom prst="rect">
            <a:avLst/>
          </a:prstGeom>
        </p:spPr>
      </p:pic>
    </p:spTree>
    <p:extLst>
      <p:ext uri="{BB962C8B-B14F-4D97-AF65-F5344CB8AC3E}">
        <p14:creationId xmlns:p14="http://schemas.microsoft.com/office/powerpoint/2010/main" val="1836773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7160-E0EA-E6AD-70AA-89E570783BED}"/>
              </a:ext>
            </a:extLst>
          </p:cNvPr>
          <p:cNvSpPr>
            <a:spLocks noGrp="1"/>
          </p:cNvSpPr>
          <p:nvPr>
            <p:ph type="title"/>
          </p:nvPr>
        </p:nvSpPr>
        <p:spPr/>
        <p:txBody>
          <a:bodyPr/>
          <a:lstStyle/>
          <a:p>
            <a:r>
              <a:rPr lang="en-US" dirty="0"/>
              <a:t>Where to start ? Open Data Canvas</a:t>
            </a:r>
            <a:br>
              <a:rPr lang="en-US" dirty="0"/>
            </a:br>
            <a:endParaRPr lang="fr-DZ" dirty="0"/>
          </a:p>
        </p:txBody>
      </p:sp>
      <p:sp>
        <p:nvSpPr>
          <p:cNvPr id="4" name="Slide Number Placeholder 3">
            <a:extLst>
              <a:ext uri="{FF2B5EF4-FFF2-40B4-BE49-F238E27FC236}">
                <a16:creationId xmlns:a16="http://schemas.microsoft.com/office/drawing/2014/main" id="{19A295F0-BE71-7C3F-19AD-6EE5A0ECC77A}"/>
              </a:ext>
            </a:extLst>
          </p:cNvPr>
          <p:cNvSpPr>
            <a:spLocks noGrp="1"/>
          </p:cNvSpPr>
          <p:nvPr>
            <p:ph type="sldNum" sz="quarter" idx="10"/>
          </p:nvPr>
        </p:nvSpPr>
        <p:spPr/>
        <p:txBody>
          <a:bodyPr/>
          <a:lstStyle/>
          <a:p>
            <a:pPr>
              <a:defRPr/>
            </a:pPr>
            <a:fld id="{326C6059-A255-C24B-AAEC-93A3405961B0}" type="slidenum">
              <a:rPr lang="en-US" smtClean="0"/>
              <a:pPr>
                <a:defRPr/>
              </a:pPr>
              <a:t>38</a:t>
            </a:fld>
            <a:endParaRPr lang="en-US" dirty="0"/>
          </a:p>
        </p:txBody>
      </p:sp>
      <p:pic>
        <p:nvPicPr>
          <p:cNvPr id="8" name="Picture 7">
            <a:extLst>
              <a:ext uri="{FF2B5EF4-FFF2-40B4-BE49-F238E27FC236}">
                <a16:creationId xmlns:a16="http://schemas.microsoft.com/office/drawing/2014/main" id="{634B2750-7000-909D-0DFF-D969595EE797}"/>
              </a:ext>
            </a:extLst>
          </p:cNvPr>
          <p:cNvPicPr>
            <a:picLocks noChangeAspect="1"/>
          </p:cNvPicPr>
          <p:nvPr/>
        </p:nvPicPr>
        <p:blipFill>
          <a:blip r:embed="rId2"/>
          <a:stretch>
            <a:fillRect/>
          </a:stretch>
        </p:blipFill>
        <p:spPr>
          <a:xfrm>
            <a:off x="2528389" y="1388282"/>
            <a:ext cx="7135221" cy="4915586"/>
          </a:xfrm>
          <a:prstGeom prst="rect">
            <a:avLst/>
          </a:prstGeom>
        </p:spPr>
      </p:pic>
    </p:spTree>
    <p:extLst>
      <p:ext uri="{BB962C8B-B14F-4D97-AF65-F5344CB8AC3E}">
        <p14:creationId xmlns:p14="http://schemas.microsoft.com/office/powerpoint/2010/main" val="3520531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A2DF0-42C9-CDFD-66D6-2F6254EC3A39}"/>
              </a:ext>
            </a:extLst>
          </p:cNvPr>
          <p:cNvSpPr>
            <a:spLocks noGrp="1"/>
          </p:cNvSpPr>
          <p:nvPr>
            <p:ph type="title"/>
          </p:nvPr>
        </p:nvSpPr>
        <p:spPr/>
        <p:txBody>
          <a:bodyPr/>
          <a:lstStyle/>
          <a:p>
            <a:r>
              <a:rPr lang="fr-FR" dirty="0"/>
              <a:t>1) Data Providers:</a:t>
            </a:r>
            <a:endParaRPr lang="fr-DZ" dirty="0"/>
          </a:p>
        </p:txBody>
      </p:sp>
      <p:sp>
        <p:nvSpPr>
          <p:cNvPr id="4" name="Slide Number Placeholder 3">
            <a:extLst>
              <a:ext uri="{FF2B5EF4-FFF2-40B4-BE49-F238E27FC236}">
                <a16:creationId xmlns:a16="http://schemas.microsoft.com/office/drawing/2014/main" id="{1974218C-3446-9771-D73E-90BFD85EE68E}"/>
              </a:ext>
            </a:extLst>
          </p:cNvPr>
          <p:cNvSpPr>
            <a:spLocks noGrp="1"/>
          </p:cNvSpPr>
          <p:nvPr>
            <p:ph type="sldNum" sz="quarter" idx="10"/>
          </p:nvPr>
        </p:nvSpPr>
        <p:spPr/>
        <p:txBody>
          <a:bodyPr/>
          <a:lstStyle/>
          <a:p>
            <a:pPr>
              <a:defRPr/>
            </a:pPr>
            <a:fld id="{326C6059-A255-C24B-AAEC-93A3405961B0}" type="slidenum">
              <a:rPr lang="en-US" smtClean="0"/>
              <a:pPr>
                <a:defRPr/>
              </a:pPr>
              <a:t>39</a:t>
            </a:fld>
            <a:endParaRPr lang="en-US" dirty="0"/>
          </a:p>
        </p:txBody>
      </p:sp>
      <p:pic>
        <p:nvPicPr>
          <p:cNvPr id="6" name="Picture 5">
            <a:extLst>
              <a:ext uri="{FF2B5EF4-FFF2-40B4-BE49-F238E27FC236}">
                <a16:creationId xmlns:a16="http://schemas.microsoft.com/office/drawing/2014/main" id="{93DE5C30-5A50-15DD-CA54-FA90A9CAA1CA}"/>
              </a:ext>
            </a:extLst>
          </p:cNvPr>
          <p:cNvPicPr>
            <a:picLocks noChangeAspect="1"/>
          </p:cNvPicPr>
          <p:nvPr/>
        </p:nvPicPr>
        <p:blipFill>
          <a:blip r:embed="rId2"/>
          <a:stretch>
            <a:fillRect/>
          </a:stretch>
        </p:blipFill>
        <p:spPr>
          <a:xfrm>
            <a:off x="2012664" y="1265620"/>
            <a:ext cx="8696156" cy="5282179"/>
          </a:xfrm>
          <a:prstGeom prst="rect">
            <a:avLst/>
          </a:prstGeom>
        </p:spPr>
      </p:pic>
    </p:spTree>
    <p:extLst>
      <p:ext uri="{BB962C8B-B14F-4D97-AF65-F5344CB8AC3E}">
        <p14:creationId xmlns:p14="http://schemas.microsoft.com/office/powerpoint/2010/main" val="3605663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068B8-362C-3DC6-0AF7-3DD7CBC143DF}"/>
              </a:ext>
            </a:extLst>
          </p:cNvPr>
          <p:cNvSpPr>
            <a:spLocks noGrp="1"/>
          </p:cNvSpPr>
          <p:nvPr>
            <p:ph type="title"/>
          </p:nvPr>
        </p:nvSpPr>
        <p:spPr/>
        <p:txBody>
          <a:bodyPr/>
          <a:lstStyle/>
          <a:p>
            <a:r>
              <a:rPr lang="fr-FR" dirty="0"/>
              <a:t>Machine Learning </a:t>
            </a:r>
            <a:r>
              <a:rPr lang="fr-FR" dirty="0" err="1"/>
              <a:t>Development</a:t>
            </a:r>
            <a:r>
              <a:rPr lang="fr-FR" dirty="0"/>
              <a:t> Process</a:t>
            </a:r>
            <a:endParaRPr lang="fr-DZ" dirty="0"/>
          </a:p>
        </p:txBody>
      </p:sp>
      <p:sp>
        <p:nvSpPr>
          <p:cNvPr id="4" name="Slide Number Placeholder 3">
            <a:extLst>
              <a:ext uri="{FF2B5EF4-FFF2-40B4-BE49-F238E27FC236}">
                <a16:creationId xmlns:a16="http://schemas.microsoft.com/office/drawing/2014/main" id="{4791470C-271C-6FCA-791F-B077CC71234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object 3"/>
          <p:cNvSpPr/>
          <p:nvPr/>
        </p:nvSpPr>
        <p:spPr>
          <a:xfrm>
            <a:off x="1609344" y="3108960"/>
            <a:ext cx="1229995" cy="739140"/>
          </a:xfrm>
          <a:custGeom>
            <a:avLst/>
            <a:gdLst/>
            <a:ahLst/>
            <a:cxnLst/>
            <a:rect l="l" t="t" r="r" b="b"/>
            <a:pathLst>
              <a:path w="1229995" h="739139">
                <a:moveTo>
                  <a:pt x="1155954" y="0"/>
                </a:moveTo>
                <a:lnTo>
                  <a:pt x="73913" y="0"/>
                </a:lnTo>
                <a:lnTo>
                  <a:pt x="45166" y="5816"/>
                </a:lnTo>
                <a:lnTo>
                  <a:pt x="21669" y="21669"/>
                </a:lnTo>
                <a:lnTo>
                  <a:pt x="5816" y="45166"/>
                </a:lnTo>
                <a:lnTo>
                  <a:pt x="0" y="73913"/>
                </a:lnTo>
                <a:lnTo>
                  <a:pt x="0" y="665226"/>
                </a:lnTo>
                <a:lnTo>
                  <a:pt x="5816" y="693973"/>
                </a:lnTo>
                <a:lnTo>
                  <a:pt x="21669" y="717470"/>
                </a:lnTo>
                <a:lnTo>
                  <a:pt x="45166" y="733323"/>
                </a:lnTo>
                <a:lnTo>
                  <a:pt x="73913" y="739139"/>
                </a:lnTo>
                <a:lnTo>
                  <a:pt x="1155954" y="739139"/>
                </a:lnTo>
                <a:lnTo>
                  <a:pt x="1184701" y="733323"/>
                </a:lnTo>
                <a:lnTo>
                  <a:pt x="1208198" y="717470"/>
                </a:lnTo>
                <a:lnTo>
                  <a:pt x="1224051" y="693973"/>
                </a:lnTo>
                <a:lnTo>
                  <a:pt x="1229868" y="665226"/>
                </a:lnTo>
                <a:lnTo>
                  <a:pt x="1229868" y="73913"/>
                </a:lnTo>
                <a:lnTo>
                  <a:pt x="1224051" y="45166"/>
                </a:lnTo>
                <a:lnTo>
                  <a:pt x="1208198" y="21669"/>
                </a:lnTo>
                <a:lnTo>
                  <a:pt x="1184701" y="5816"/>
                </a:lnTo>
                <a:lnTo>
                  <a:pt x="1155954"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4"/>
          <p:cNvSpPr/>
          <p:nvPr/>
        </p:nvSpPr>
        <p:spPr>
          <a:xfrm>
            <a:off x="1609344" y="3108960"/>
            <a:ext cx="1229995" cy="739140"/>
          </a:xfrm>
          <a:custGeom>
            <a:avLst/>
            <a:gdLst/>
            <a:ahLst/>
            <a:cxnLst/>
            <a:rect l="l" t="t" r="r" b="b"/>
            <a:pathLst>
              <a:path w="1229995" h="739139">
                <a:moveTo>
                  <a:pt x="0" y="73913"/>
                </a:moveTo>
                <a:lnTo>
                  <a:pt x="5816" y="45166"/>
                </a:lnTo>
                <a:lnTo>
                  <a:pt x="21669" y="21669"/>
                </a:lnTo>
                <a:lnTo>
                  <a:pt x="45166" y="5816"/>
                </a:lnTo>
                <a:lnTo>
                  <a:pt x="73913" y="0"/>
                </a:lnTo>
                <a:lnTo>
                  <a:pt x="1155954" y="0"/>
                </a:lnTo>
                <a:lnTo>
                  <a:pt x="1184701" y="5816"/>
                </a:lnTo>
                <a:lnTo>
                  <a:pt x="1208198" y="21669"/>
                </a:lnTo>
                <a:lnTo>
                  <a:pt x="1224051" y="45166"/>
                </a:lnTo>
                <a:lnTo>
                  <a:pt x="1229868" y="73913"/>
                </a:lnTo>
                <a:lnTo>
                  <a:pt x="1229868" y="665226"/>
                </a:lnTo>
                <a:lnTo>
                  <a:pt x="1224051" y="693973"/>
                </a:lnTo>
                <a:lnTo>
                  <a:pt x="1208198" y="717470"/>
                </a:lnTo>
                <a:lnTo>
                  <a:pt x="1184701" y="733323"/>
                </a:lnTo>
                <a:lnTo>
                  <a:pt x="1155954" y="739139"/>
                </a:lnTo>
                <a:lnTo>
                  <a:pt x="73913" y="739139"/>
                </a:lnTo>
                <a:lnTo>
                  <a:pt x="45166" y="733323"/>
                </a:lnTo>
                <a:lnTo>
                  <a:pt x="21669" y="717470"/>
                </a:lnTo>
                <a:lnTo>
                  <a:pt x="5816" y="693973"/>
                </a:lnTo>
                <a:lnTo>
                  <a:pt x="0" y="665226"/>
                </a:lnTo>
                <a:lnTo>
                  <a:pt x="0" y="73913"/>
                </a:lnTo>
                <a:close/>
              </a:path>
            </a:pathLst>
          </a:custGeom>
          <a:ln w="12700">
            <a:solidFill>
              <a:srgbClr val="E7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5"/>
          <p:cNvSpPr/>
          <p:nvPr/>
        </p:nvSpPr>
        <p:spPr>
          <a:xfrm>
            <a:off x="2962655" y="3326891"/>
            <a:ext cx="260985" cy="304800"/>
          </a:xfrm>
          <a:custGeom>
            <a:avLst/>
            <a:gdLst/>
            <a:ahLst/>
            <a:cxnLst/>
            <a:rect l="l" t="t" r="r" b="b"/>
            <a:pathLst>
              <a:path w="260985" h="304800">
                <a:moveTo>
                  <a:pt x="130301" y="0"/>
                </a:moveTo>
                <a:lnTo>
                  <a:pt x="130301" y="60960"/>
                </a:lnTo>
                <a:lnTo>
                  <a:pt x="0" y="60960"/>
                </a:lnTo>
                <a:lnTo>
                  <a:pt x="0" y="243840"/>
                </a:lnTo>
                <a:lnTo>
                  <a:pt x="130301" y="243840"/>
                </a:lnTo>
                <a:lnTo>
                  <a:pt x="130301" y="304800"/>
                </a:lnTo>
                <a:lnTo>
                  <a:pt x="260604" y="152400"/>
                </a:lnTo>
                <a:lnTo>
                  <a:pt x="130301" y="0"/>
                </a:lnTo>
                <a:close/>
              </a:path>
            </a:pathLst>
          </a:custGeom>
          <a:solidFill>
            <a:srgbClr val="AFB3B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6"/>
          <p:cNvSpPr/>
          <p:nvPr/>
        </p:nvSpPr>
        <p:spPr>
          <a:xfrm>
            <a:off x="3331464" y="3108960"/>
            <a:ext cx="1229995" cy="739140"/>
          </a:xfrm>
          <a:custGeom>
            <a:avLst/>
            <a:gdLst/>
            <a:ahLst/>
            <a:cxnLst/>
            <a:rect l="l" t="t" r="r" b="b"/>
            <a:pathLst>
              <a:path w="1229995" h="739139">
                <a:moveTo>
                  <a:pt x="1155953" y="0"/>
                </a:moveTo>
                <a:lnTo>
                  <a:pt x="73913" y="0"/>
                </a:lnTo>
                <a:lnTo>
                  <a:pt x="45166" y="5816"/>
                </a:lnTo>
                <a:lnTo>
                  <a:pt x="21669" y="21669"/>
                </a:lnTo>
                <a:lnTo>
                  <a:pt x="5816" y="45166"/>
                </a:lnTo>
                <a:lnTo>
                  <a:pt x="0" y="73913"/>
                </a:lnTo>
                <a:lnTo>
                  <a:pt x="0" y="665226"/>
                </a:lnTo>
                <a:lnTo>
                  <a:pt x="5816" y="693973"/>
                </a:lnTo>
                <a:lnTo>
                  <a:pt x="21669" y="717470"/>
                </a:lnTo>
                <a:lnTo>
                  <a:pt x="45166" y="733323"/>
                </a:lnTo>
                <a:lnTo>
                  <a:pt x="73913" y="739139"/>
                </a:lnTo>
                <a:lnTo>
                  <a:pt x="1155953" y="739139"/>
                </a:lnTo>
                <a:lnTo>
                  <a:pt x="1184701" y="733323"/>
                </a:lnTo>
                <a:lnTo>
                  <a:pt x="1208198" y="717470"/>
                </a:lnTo>
                <a:lnTo>
                  <a:pt x="1224051" y="693973"/>
                </a:lnTo>
                <a:lnTo>
                  <a:pt x="1229868" y="665226"/>
                </a:lnTo>
                <a:lnTo>
                  <a:pt x="1229868" y="73913"/>
                </a:lnTo>
                <a:lnTo>
                  <a:pt x="1224051" y="45166"/>
                </a:lnTo>
                <a:lnTo>
                  <a:pt x="1208198" y="21669"/>
                </a:lnTo>
                <a:lnTo>
                  <a:pt x="1184701" y="5816"/>
                </a:lnTo>
                <a:lnTo>
                  <a:pt x="1155953"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7"/>
          <p:cNvSpPr/>
          <p:nvPr/>
        </p:nvSpPr>
        <p:spPr>
          <a:xfrm>
            <a:off x="3331464" y="3108960"/>
            <a:ext cx="1229995" cy="739140"/>
          </a:xfrm>
          <a:custGeom>
            <a:avLst/>
            <a:gdLst/>
            <a:ahLst/>
            <a:cxnLst/>
            <a:rect l="l" t="t" r="r" b="b"/>
            <a:pathLst>
              <a:path w="1229995" h="739139">
                <a:moveTo>
                  <a:pt x="0" y="73913"/>
                </a:moveTo>
                <a:lnTo>
                  <a:pt x="5816" y="45166"/>
                </a:lnTo>
                <a:lnTo>
                  <a:pt x="21669" y="21669"/>
                </a:lnTo>
                <a:lnTo>
                  <a:pt x="45166" y="5816"/>
                </a:lnTo>
                <a:lnTo>
                  <a:pt x="73913" y="0"/>
                </a:lnTo>
                <a:lnTo>
                  <a:pt x="1155953" y="0"/>
                </a:lnTo>
                <a:lnTo>
                  <a:pt x="1184701" y="5816"/>
                </a:lnTo>
                <a:lnTo>
                  <a:pt x="1208198" y="21669"/>
                </a:lnTo>
                <a:lnTo>
                  <a:pt x="1224051" y="45166"/>
                </a:lnTo>
                <a:lnTo>
                  <a:pt x="1229868" y="73913"/>
                </a:lnTo>
                <a:lnTo>
                  <a:pt x="1229868" y="665226"/>
                </a:lnTo>
                <a:lnTo>
                  <a:pt x="1224051" y="693973"/>
                </a:lnTo>
                <a:lnTo>
                  <a:pt x="1208198" y="717470"/>
                </a:lnTo>
                <a:lnTo>
                  <a:pt x="1184701" y="733323"/>
                </a:lnTo>
                <a:lnTo>
                  <a:pt x="1155953" y="739139"/>
                </a:lnTo>
                <a:lnTo>
                  <a:pt x="73913" y="739139"/>
                </a:lnTo>
                <a:lnTo>
                  <a:pt x="45166" y="733323"/>
                </a:lnTo>
                <a:lnTo>
                  <a:pt x="21669" y="717470"/>
                </a:lnTo>
                <a:lnTo>
                  <a:pt x="5816" y="693973"/>
                </a:lnTo>
                <a:lnTo>
                  <a:pt x="0" y="665226"/>
                </a:lnTo>
                <a:lnTo>
                  <a:pt x="0" y="73913"/>
                </a:lnTo>
                <a:close/>
              </a:path>
            </a:pathLst>
          </a:custGeom>
          <a:ln w="12699">
            <a:solidFill>
              <a:srgbClr val="E7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8"/>
          <p:cNvSpPr/>
          <p:nvPr/>
        </p:nvSpPr>
        <p:spPr>
          <a:xfrm>
            <a:off x="4684776" y="3326891"/>
            <a:ext cx="260985" cy="304800"/>
          </a:xfrm>
          <a:custGeom>
            <a:avLst/>
            <a:gdLst/>
            <a:ahLst/>
            <a:cxnLst/>
            <a:rect l="l" t="t" r="r" b="b"/>
            <a:pathLst>
              <a:path w="260985" h="304800">
                <a:moveTo>
                  <a:pt x="130301" y="0"/>
                </a:moveTo>
                <a:lnTo>
                  <a:pt x="130301" y="60960"/>
                </a:lnTo>
                <a:lnTo>
                  <a:pt x="0" y="60960"/>
                </a:lnTo>
                <a:lnTo>
                  <a:pt x="0" y="243840"/>
                </a:lnTo>
                <a:lnTo>
                  <a:pt x="130301" y="243840"/>
                </a:lnTo>
                <a:lnTo>
                  <a:pt x="130301" y="304800"/>
                </a:lnTo>
                <a:lnTo>
                  <a:pt x="260603" y="152400"/>
                </a:lnTo>
                <a:lnTo>
                  <a:pt x="130301" y="0"/>
                </a:lnTo>
                <a:close/>
              </a:path>
            </a:pathLst>
          </a:custGeom>
          <a:solidFill>
            <a:srgbClr val="AFB3B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9"/>
          <p:cNvSpPr/>
          <p:nvPr/>
        </p:nvSpPr>
        <p:spPr>
          <a:xfrm>
            <a:off x="5053584" y="3108960"/>
            <a:ext cx="1229995" cy="739140"/>
          </a:xfrm>
          <a:custGeom>
            <a:avLst/>
            <a:gdLst/>
            <a:ahLst/>
            <a:cxnLst/>
            <a:rect l="l" t="t" r="r" b="b"/>
            <a:pathLst>
              <a:path w="1229995" h="739139">
                <a:moveTo>
                  <a:pt x="1155953" y="0"/>
                </a:moveTo>
                <a:lnTo>
                  <a:pt x="73913" y="0"/>
                </a:lnTo>
                <a:lnTo>
                  <a:pt x="45166" y="5816"/>
                </a:lnTo>
                <a:lnTo>
                  <a:pt x="21669" y="21669"/>
                </a:lnTo>
                <a:lnTo>
                  <a:pt x="5816" y="45166"/>
                </a:lnTo>
                <a:lnTo>
                  <a:pt x="0" y="73913"/>
                </a:lnTo>
                <a:lnTo>
                  <a:pt x="0" y="665226"/>
                </a:lnTo>
                <a:lnTo>
                  <a:pt x="5816" y="693973"/>
                </a:lnTo>
                <a:lnTo>
                  <a:pt x="21669" y="717470"/>
                </a:lnTo>
                <a:lnTo>
                  <a:pt x="45166" y="733323"/>
                </a:lnTo>
                <a:lnTo>
                  <a:pt x="73913" y="739139"/>
                </a:lnTo>
                <a:lnTo>
                  <a:pt x="1155953" y="739139"/>
                </a:lnTo>
                <a:lnTo>
                  <a:pt x="1184701" y="733323"/>
                </a:lnTo>
                <a:lnTo>
                  <a:pt x="1208198" y="717470"/>
                </a:lnTo>
                <a:lnTo>
                  <a:pt x="1224051" y="693973"/>
                </a:lnTo>
                <a:lnTo>
                  <a:pt x="1229867" y="665226"/>
                </a:lnTo>
                <a:lnTo>
                  <a:pt x="1229867" y="73913"/>
                </a:lnTo>
                <a:lnTo>
                  <a:pt x="1224051" y="45166"/>
                </a:lnTo>
                <a:lnTo>
                  <a:pt x="1208198" y="21669"/>
                </a:lnTo>
                <a:lnTo>
                  <a:pt x="1184701" y="5816"/>
                </a:lnTo>
                <a:lnTo>
                  <a:pt x="1155953"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0"/>
          <p:cNvSpPr/>
          <p:nvPr/>
        </p:nvSpPr>
        <p:spPr>
          <a:xfrm>
            <a:off x="5053584" y="3108960"/>
            <a:ext cx="1229995" cy="739140"/>
          </a:xfrm>
          <a:custGeom>
            <a:avLst/>
            <a:gdLst/>
            <a:ahLst/>
            <a:cxnLst/>
            <a:rect l="l" t="t" r="r" b="b"/>
            <a:pathLst>
              <a:path w="1229995" h="739139">
                <a:moveTo>
                  <a:pt x="0" y="73913"/>
                </a:moveTo>
                <a:lnTo>
                  <a:pt x="5816" y="45166"/>
                </a:lnTo>
                <a:lnTo>
                  <a:pt x="21669" y="21669"/>
                </a:lnTo>
                <a:lnTo>
                  <a:pt x="45166" y="5816"/>
                </a:lnTo>
                <a:lnTo>
                  <a:pt x="73913" y="0"/>
                </a:lnTo>
                <a:lnTo>
                  <a:pt x="1155953" y="0"/>
                </a:lnTo>
                <a:lnTo>
                  <a:pt x="1184701" y="5816"/>
                </a:lnTo>
                <a:lnTo>
                  <a:pt x="1208198" y="21669"/>
                </a:lnTo>
                <a:lnTo>
                  <a:pt x="1224051" y="45166"/>
                </a:lnTo>
                <a:lnTo>
                  <a:pt x="1229867" y="73913"/>
                </a:lnTo>
                <a:lnTo>
                  <a:pt x="1229867" y="665226"/>
                </a:lnTo>
                <a:lnTo>
                  <a:pt x="1224051" y="693973"/>
                </a:lnTo>
                <a:lnTo>
                  <a:pt x="1208198" y="717470"/>
                </a:lnTo>
                <a:lnTo>
                  <a:pt x="1184701" y="733323"/>
                </a:lnTo>
                <a:lnTo>
                  <a:pt x="1155953" y="739139"/>
                </a:lnTo>
                <a:lnTo>
                  <a:pt x="73913" y="739139"/>
                </a:lnTo>
                <a:lnTo>
                  <a:pt x="45166" y="733323"/>
                </a:lnTo>
                <a:lnTo>
                  <a:pt x="21669" y="717470"/>
                </a:lnTo>
                <a:lnTo>
                  <a:pt x="5816" y="693973"/>
                </a:lnTo>
                <a:lnTo>
                  <a:pt x="0" y="665226"/>
                </a:lnTo>
                <a:lnTo>
                  <a:pt x="0" y="73913"/>
                </a:lnTo>
                <a:close/>
              </a:path>
            </a:pathLst>
          </a:custGeom>
          <a:ln w="12699">
            <a:solidFill>
              <a:srgbClr val="E7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1"/>
          <p:cNvSpPr/>
          <p:nvPr/>
        </p:nvSpPr>
        <p:spPr>
          <a:xfrm>
            <a:off x="6406896" y="3326891"/>
            <a:ext cx="260985" cy="304800"/>
          </a:xfrm>
          <a:custGeom>
            <a:avLst/>
            <a:gdLst/>
            <a:ahLst/>
            <a:cxnLst/>
            <a:rect l="l" t="t" r="r" b="b"/>
            <a:pathLst>
              <a:path w="260984" h="304800">
                <a:moveTo>
                  <a:pt x="130301" y="0"/>
                </a:moveTo>
                <a:lnTo>
                  <a:pt x="130301" y="60960"/>
                </a:lnTo>
                <a:lnTo>
                  <a:pt x="0" y="60960"/>
                </a:lnTo>
                <a:lnTo>
                  <a:pt x="0" y="243840"/>
                </a:lnTo>
                <a:lnTo>
                  <a:pt x="130301" y="243840"/>
                </a:lnTo>
                <a:lnTo>
                  <a:pt x="130301" y="304800"/>
                </a:lnTo>
                <a:lnTo>
                  <a:pt x="260603" y="152400"/>
                </a:lnTo>
                <a:lnTo>
                  <a:pt x="130301" y="0"/>
                </a:lnTo>
                <a:close/>
              </a:path>
            </a:pathLst>
          </a:custGeom>
          <a:solidFill>
            <a:srgbClr val="AFB3B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2"/>
          <p:cNvSpPr/>
          <p:nvPr/>
        </p:nvSpPr>
        <p:spPr>
          <a:xfrm>
            <a:off x="6775704" y="3108960"/>
            <a:ext cx="1231900" cy="739140"/>
          </a:xfrm>
          <a:custGeom>
            <a:avLst/>
            <a:gdLst/>
            <a:ahLst/>
            <a:cxnLst/>
            <a:rect l="l" t="t" r="r" b="b"/>
            <a:pathLst>
              <a:path w="1231900" h="739139">
                <a:moveTo>
                  <a:pt x="1157477" y="0"/>
                </a:moveTo>
                <a:lnTo>
                  <a:pt x="73914" y="0"/>
                </a:lnTo>
                <a:lnTo>
                  <a:pt x="45166" y="5816"/>
                </a:lnTo>
                <a:lnTo>
                  <a:pt x="21669" y="21669"/>
                </a:lnTo>
                <a:lnTo>
                  <a:pt x="5816" y="45166"/>
                </a:lnTo>
                <a:lnTo>
                  <a:pt x="0" y="73913"/>
                </a:lnTo>
                <a:lnTo>
                  <a:pt x="0" y="665226"/>
                </a:lnTo>
                <a:lnTo>
                  <a:pt x="5816" y="693973"/>
                </a:lnTo>
                <a:lnTo>
                  <a:pt x="21669" y="717470"/>
                </a:lnTo>
                <a:lnTo>
                  <a:pt x="45166" y="733323"/>
                </a:lnTo>
                <a:lnTo>
                  <a:pt x="73914" y="739139"/>
                </a:lnTo>
                <a:lnTo>
                  <a:pt x="1157477" y="739139"/>
                </a:lnTo>
                <a:lnTo>
                  <a:pt x="1186225" y="733323"/>
                </a:lnTo>
                <a:lnTo>
                  <a:pt x="1209722" y="717470"/>
                </a:lnTo>
                <a:lnTo>
                  <a:pt x="1225575" y="693973"/>
                </a:lnTo>
                <a:lnTo>
                  <a:pt x="1231392" y="665226"/>
                </a:lnTo>
                <a:lnTo>
                  <a:pt x="1231392" y="73913"/>
                </a:lnTo>
                <a:lnTo>
                  <a:pt x="1225575" y="45166"/>
                </a:lnTo>
                <a:lnTo>
                  <a:pt x="1209722" y="21669"/>
                </a:lnTo>
                <a:lnTo>
                  <a:pt x="1186225" y="5816"/>
                </a:lnTo>
                <a:lnTo>
                  <a:pt x="1157477"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3"/>
          <p:cNvSpPr/>
          <p:nvPr/>
        </p:nvSpPr>
        <p:spPr>
          <a:xfrm>
            <a:off x="6775704" y="3108960"/>
            <a:ext cx="1231900" cy="739140"/>
          </a:xfrm>
          <a:custGeom>
            <a:avLst/>
            <a:gdLst/>
            <a:ahLst/>
            <a:cxnLst/>
            <a:rect l="l" t="t" r="r" b="b"/>
            <a:pathLst>
              <a:path w="1231900" h="739139">
                <a:moveTo>
                  <a:pt x="0" y="73913"/>
                </a:moveTo>
                <a:lnTo>
                  <a:pt x="5816" y="45166"/>
                </a:lnTo>
                <a:lnTo>
                  <a:pt x="21669" y="21669"/>
                </a:lnTo>
                <a:lnTo>
                  <a:pt x="45166" y="5816"/>
                </a:lnTo>
                <a:lnTo>
                  <a:pt x="73914" y="0"/>
                </a:lnTo>
                <a:lnTo>
                  <a:pt x="1157477" y="0"/>
                </a:lnTo>
                <a:lnTo>
                  <a:pt x="1186225" y="5816"/>
                </a:lnTo>
                <a:lnTo>
                  <a:pt x="1209722" y="21669"/>
                </a:lnTo>
                <a:lnTo>
                  <a:pt x="1225575" y="45166"/>
                </a:lnTo>
                <a:lnTo>
                  <a:pt x="1231392" y="73913"/>
                </a:lnTo>
                <a:lnTo>
                  <a:pt x="1231392" y="665226"/>
                </a:lnTo>
                <a:lnTo>
                  <a:pt x="1225575" y="693973"/>
                </a:lnTo>
                <a:lnTo>
                  <a:pt x="1209722" y="717470"/>
                </a:lnTo>
                <a:lnTo>
                  <a:pt x="1186225" y="733323"/>
                </a:lnTo>
                <a:lnTo>
                  <a:pt x="1157477" y="739139"/>
                </a:lnTo>
                <a:lnTo>
                  <a:pt x="73914" y="739139"/>
                </a:lnTo>
                <a:lnTo>
                  <a:pt x="45166" y="733323"/>
                </a:lnTo>
                <a:lnTo>
                  <a:pt x="21669" y="717470"/>
                </a:lnTo>
                <a:lnTo>
                  <a:pt x="5816" y="693973"/>
                </a:lnTo>
                <a:lnTo>
                  <a:pt x="0" y="665226"/>
                </a:lnTo>
                <a:lnTo>
                  <a:pt x="0" y="73913"/>
                </a:lnTo>
                <a:close/>
              </a:path>
            </a:pathLst>
          </a:custGeom>
          <a:ln w="12700">
            <a:solidFill>
              <a:srgbClr val="E7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4"/>
          <p:cNvSpPr/>
          <p:nvPr/>
        </p:nvSpPr>
        <p:spPr>
          <a:xfrm>
            <a:off x="8129016" y="3326891"/>
            <a:ext cx="260985" cy="304800"/>
          </a:xfrm>
          <a:custGeom>
            <a:avLst/>
            <a:gdLst/>
            <a:ahLst/>
            <a:cxnLst/>
            <a:rect l="l" t="t" r="r" b="b"/>
            <a:pathLst>
              <a:path w="260984" h="304800">
                <a:moveTo>
                  <a:pt x="130301" y="0"/>
                </a:moveTo>
                <a:lnTo>
                  <a:pt x="130301" y="60960"/>
                </a:lnTo>
                <a:lnTo>
                  <a:pt x="0" y="60960"/>
                </a:lnTo>
                <a:lnTo>
                  <a:pt x="0" y="243840"/>
                </a:lnTo>
                <a:lnTo>
                  <a:pt x="130301" y="243840"/>
                </a:lnTo>
                <a:lnTo>
                  <a:pt x="130301" y="304800"/>
                </a:lnTo>
                <a:lnTo>
                  <a:pt x="260603" y="152400"/>
                </a:lnTo>
                <a:lnTo>
                  <a:pt x="130301" y="0"/>
                </a:lnTo>
                <a:close/>
              </a:path>
            </a:pathLst>
          </a:custGeom>
          <a:solidFill>
            <a:srgbClr val="AFB3B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5"/>
          <p:cNvSpPr/>
          <p:nvPr/>
        </p:nvSpPr>
        <p:spPr>
          <a:xfrm>
            <a:off x="8499347" y="3108960"/>
            <a:ext cx="1229995" cy="739140"/>
          </a:xfrm>
          <a:custGeom>
            <a:avLst/>
            <a:gdLst/>
            <a:ahLst/>
            <a:cxnLst/>
            <a:rect l="l" t="t" r="r" b="b"/>
            <a:pathLst>
              <a:path w="1229995" h="739139">
                <a:moveTo>
                  <a:pt x="1155953" y="0"/>
                </a:moveTo>
                <a:lnTo>
                  <a:pt x="73913" y="0"/>
                </a:lnTo>
                <a:lnTo>
                  <a:pt x="45166" y="5816"/>
                </a:lnTo>
                <a:lnTo>
                  <a:pt x="21669" y="21669"/>
                </a:lnTo>
                <a:lnTo>
                  <a:pt x="5816" y="45166"/>
                </a:lnTo>
                <a:lnTo>
                  <a:pt x="0" y="73913"/>
                </a:lnTo>
                <a:lnTo>
                  <a:pt x="0" y="665226"/>
                </a:lnTo>
                <a:lnTo>
                  <a:pt x="5816" y="693973"/>
                </a:lnTo>
                <a:lnTo>
                  <a:pt x="21669" y="717470"/>
                </a:lnTo>
                <a:lnTo>
                  <a:pt x="45166" y="733323"/>
                </a:lnTo>
                <a:lnTo>
                  <a:pt x="73913" y="739139"/>
                </a:lnTo>
                <a:lnTo>
                  <a:pt x="1155953" y="739139"/>
                </a:lnTo>
                <a:lnTo>
                  <a:pt x="1184701" y="733323"/>
                </a:lnTo>
                <a:lnTo>
                  <a:pt x="1208198" y="717470"/>
                </a:lnTo>
                <a:lnTo>
                  <a:pt x="1224051" y="693973"/>
                </a:lnTo>
                <a:lnTo>
                  <a:pt x="1229868" y="665226"/>
                </a:lnTo>
                <a:lnTo>
                  <a:pt x="1229868" y="73913"/>
                </a:lnTo>
                <a:lnTo>
                  <a:pt x="1224051" y="45166"/>
                </a:lnTo>
                <a:lnTo>
                  <a:pt x="1208198" y="21669"/>
                </a:lnTo>
                <a:lnTo>
                  <a:pt x="1184701" y="5816"/>
                </a:lnTo>
                <a:lnTo>
                  <a:pt x="1155953"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6"/>
          <p:cNvSpPr/>
          <p:nvPr/>
        </p:nvSpPr>
        <p:spPr>
          <a:xfrm>
            <a:off x="8499347" y="3108960"/>
            <a:ext cx="1229995" cy="739140"/>
          </a:xfrm>
          <a:custGeom>
            <a:avLst/>
            <a:gdLst/>
            <a:ahLst/>
            <a:cxnLst/>
            <a:rect l="l" t="t" r="r" b="b"/>
            <a:pathLst>
              <a:path w="1229995" h="739139">
                <a:moveTo>
                  <a:pt x="0" y="73913"/>
                </a:moveTo>
                <a:lnTo>
                  <a:pt x="5816" y="45166"/>
                </a:lnTo>
                <a:lnTo>
                  <a:pt x="21669" y="21669"/>
                </a:lnTo>
                <a:lnTo>
                  <a:pt x="45166" y="5816"/>
                </a:lnTo>
                <a:lnTo>
                  <a:pt x="73913" y="0"/>
                </a:lnTo>
                <a:lnTo>
                  <a:pt x="1155953" y="0"/>
                </a:lnTo>
                <a:lnTo>
                  <a:pt x="1184701" y="5816"/>
                </a:lnTo>
                <a:lnTo>
                  <a:pt x="1208198" y="21669"/>
                </a:lnTo>
                <a:lnTo>
                  <a:pt x="1224051" y="45166"/>
                </a:lnTo>
                <a:lnTo>
                  <a:pt x="1229868" y="73913"/>
                </a:lnTo>
                <a:lnTo>
                  <a:pt x="1229868" y="665226"/>
                </a:lnTo>
                <a:lnTo>
                  <a:pt x="1224051" y="693973"/>
                </a:lnTo>
                <a:lnTo>
                  <a:pt x="1208198" y="717470"/>
                </a:lnTo>
                <a:lnTo>
                  <a:pt x="1184701" y="733323"/>
                </a:lnTo>
                <a:lnTo>
                  <a:pt x="1155953" y="739139"/>
                </a:lnTo>
                <a:lnTo>
                  <a:pt x="73913" y="739139"/>
                </a:lnTo>
                <a:lnTo>
                  <a:pt x="45166" y="733323"/>
                </a:lnTo>
                <a:lnTo>
                  <a:pt x="21669" y="717470"/>
                </a:lnTo>
                <a:lnTo>
                  <a:pt x="5816" y="693973"/>
                </a:lnTo>
                <a:lnTo>
                  <a:pt x="0" y="665226"/>
                </a:lnTo>
                <a:lnTo>
                  <a:pt x="0" y="73913"/>
                </a:lnTo>
                <a:close/>
              </a:path>
            </a:pathLst>
          </a:custGeom>
          <a:ln w="12699">
            <a:solidFill>
              <a:srgbClr val="E7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7"/>
          <p:cNvSpPr/>
          <p:nvPr/>
        </p:nvSpPr>
        <p:spPr>
          <a:xfrm>
            <a:off x="1609344" y="4657344"/>
            <a:ext cx="1229995" cy="737870"/>
          </a:xfrm>
          <a:custGeom>
            <a:avLst/>
            <a:gdLst/>
            <a:ahLst/>
            <a:cxnLst/>
            <a:rect l="l" t="t" r="r" b="b"/>
            <a:pathLst>
              <a:path w="1229995" h="737870">
                <a:moveTo>
                  <a:pt x="1156081" y="0"/>
                </a:moveTo>
                <a:lnTo>
                  <a:pt x="73787" y="0"/>
                </a:lnTo>
                <a:lnTo>
                  <a:pt x="45059" y="5796"/>
                </a:lnTo>
                <a:lnTo>
                  <a:pt x="21605" y="21605"/>
                </a:lnTo>
                <a:lnTo>
                  <a:pt x="5796" y="45059"/>
                </a:lnTo>
                <a:lnTo>
                  <a:pt x="0" y="73786"/>
                </a:lnTo>
                <a:lnTo>
                  <a:pt x="0" y="663828"/>
                </a:lnTo>
                <a:lnTo>
                  <a:pt x="5796" y="692556"/>
                </a:lnTo>
                <a:lnTo>
                  <a:pt x="21605" y="716010"/>
                </a:lnTo>
                <a:lnTo>
                  <a:pt x="45059" y="731819"/>
                </a:lnTo>
                <a:lnTo>
                  <a:pt x="73787" y="737615"/>
                </a:lnTo>
                <a:lnTo>
                  <a:pt x="1156081" y="737615"/>
                </a:lnTo>
                <a:lnTo>
                  <a:pt x="1184808" y="731819"/>
                </a:lnTo>
                <a:lnTo>
                  <a:pt x="1208262" y="716010"/>
                </a:lnTo>
                <a:lnTo>
                  <a:pt x="1224071" y="692556"/>
                </a:lnTo>
                <a:lnTo>
                  <a:pt x="1229868" y="663828"/>
                </a:lnTo>
                <a:lnTo>
                  <a:pt x="1229868" y="73786"/>
                </a:lnTo>
                <a:lnTo>
                  <a:pt x="1224071" y="45059"/>
                </a:lnTo>
                <a:lnTo>
                  <a:pt x="1208262" y="21605"/>
                </a:lnTo>
                <a:lnTo>
                  <a:pt x="1184808" y="5796"/>
                </a:lnTo>
                <a:lnTo>
                  <a:pt x="1156081"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18"/>
          <p:cNvSpPr/>
          <p:nvPr/>
        </p:nvSpPr>
        <p:spPr>
          <a:xfrm>
            <a:off x="1609344" y="4657344"/>
            <a:ext cx="1229995" cy="737870"/>
          </a:xfrm>
          <a:custGeom>
            <a:avLst/>
            <a:gdLst/>
            <a:ahLst/>
            <a:cxnLst/>
            <a:rect l="l" t="t" r="r" b="b"/>
            <a:pathLst>
              <a:path w="1229995" h="737870">
                <a:moveTo>
                  <a:pt x="0" y="73786"/>
                </a:moveTo>
                <a:lnTo>
                  <a:pt x="5796" y="45059"/>
                </a:lnTo>
                <a:lnTo>
                  <a:pt x="21605" y="21605"/>
                </a:lnTo>
                <a:lnTo>
                  <a:pt x="45059" y="5796"/>
                </a:lnTo>
                <a:lnTo>
                  <a:pt x="73787" y="0"/>
                </a:lnTo>
                <a:lnTo>
                  <a:pt x="1156081" y="0"/>
                </a:lnTo>
                <a:lnTo>
                  <a:pt x="1184808" y="5796"/>
                </a:lnTo>
                <a:lnTo>
                  <a:pt x="1208262" y="21605"/>
                </a:lnTo>
                <a:lnTo>
                  <a:pt x="1224071" y="45059"/>
                </a:lnTo>
                <a:lnTo>
                  <a:pt x="1229868" y="73786"/>
                </a:lnTo>
                <a:lnTo>
                  <a:pt x="1229868" y="663828"/>
                </a:lnTo>
                <a:lnTo>
                  <a:pt x="1224071" y="692556"/>
                </a:lnTo>
                <a:lnTo>
                  <a:pt x="1208262" y="716010"/>
                </a:lnTo>
                <a:lnTo>
                  <a:pt x="1184808" y="731819"/>
                </a:lnTo>
                <a:lnTo>
                  <a:pt x="1156081" y="737615"/>
                </a:lnTo>
                <a:lnTo>
                  <a:pt x="73787" y="737615"/>
                </a:lnTo>
                <a:lnTo>
                  <a:pt x="45059" y="731819"/>
                </a:lnTo>
                <a:lnTo>
                  <a:pt x="21605" y="716010"/>
                </a:lnTo>
                <a:lnTo>
                  <a:pt x="5796" y="692556"/>
                </a:lnTo>
                <a:lnTo>
                  <a:pt x="0" y="663828"/>
                </a:lnTo>
                <a:lnTo>
                  <a:pt x="0" y="73786"/>
                </a:lnTo>
                <a:close/>
              </a:path>
            </a:pathLst>
          </a:custGeom>
          <a:ln w="12699">
            <a:solidFill>
              <a:srgbClr val="E7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19"/>
          <p:cNvSpPr txBox="1"/>
          <p:nvPr/>
        </p:nvSpPr>
        <p:spPr>
          <a:xfrm>
            <a:off x="1878583" y="4881117"/>
            <a:ext cx="689610" cy="26670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5" normalizeH="0" baseline="0" noProof="0" dirty="0">
                <a:ln>
                  <a:noFill/>
                </a:ln>
                <a:solidFill>
                  <a:srgbClr val="FFFFFF"/>
                </a:solidFill>
                <a:effectLst/>
                <a:uLnTx/>
                <a:uFillTx/>
                <a:latin typeface="Calibri"/>
                <a:ea typeface="+mn-ea"/>
                <a:cs typeface="Calibri"/>
              </a:rPr>
              <a:t>Anal</a:t>
            </a:r>
            <a:r>
              <a:rPr kumimoji="0" sz="1600" b="0" i="0" u="none" strike="noStrike" kern="1200" cap="none" spc="-20" normalizeH="0" baseline="0" noProof="0" dirty="0">
                <a:ln>
                  <a:noFill/>
                </a:ln>
                <a:solidFill>
                  <a:srgbClr val="FFFFFF"/>
                </a:solidFill>
                <a:effectLst/>
                <a:uLnTx/>
                <a:uFillTx/>
                <a:latin typeface="Calibri"/>
                <a:ea typeface="+mn-ea"/>
                <a:cs typeface="Calibri"/>
              </a:rPr>
              <a:t>y</a:t>
            </a:r>
            <a:r>
              <a:rPr kumimoji="0" sz="1600" b="0" i="0" u="none" strike="noStrike" kern="1200" cap="none" spc="-10" normalizeH="0" baseline="0" noProof="0" dirty="0">
                <a:ln>
                  <a:noFill/>
                </a:ln>
                <a:solidFill>
                  <a:srgbClr val="FFFFFF"/>
                </a:solidFill>
                <a:effectLst/>
                <a:uLnTx/>
                <a:uFillTx/>
                <a:latin typeface="Calibri"/>
                <a:ea typeface="+mn-ea"/>
                <a:cs typeface="Calibri"/>
              </a:rPr>
              <a:t>s</a:t>
            </a:r>
            <a:r>
              <a:rPr kumimoji="0" sz="1600" b="0" i="0" u="none" strike="noStrike" kern="1200" cap="none" spc="-5" normalizeH="0" baseline="0" noProof="0" dirty="0">
                <a:ln>
                  <a:noFill/>
                </a:ln>
                <a:solidFill>
                  <a:srgbClr val="FFFFFF"/>
                </a:solidFill>
                <a:effectLst/>
                <a:uLnTx/>
                <a:uFillTx/>
                <a:latin typeface="Calibri"/>
                <a:ea typeface="+mn-ea"/>
                <a:cs typeface="Calibri"/>
              </a:rPr>
              <a:t>is</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22" name="object 20"/>
          <p:cNvSpPr/>
          <p:nvPr/>
        </p:nvSpPr>
        <p:spPr>
          <a:xfrm>
            <a:off x="2962655" y="4873752"/>
            <a:ext cx="260985" cy="304800"/>
          </a:xfrm>
          <a:custGeom>
            <a:avLst/>
            <a:gdLst/>
            <a:ahLst/>
            <a:cxnLst/>
            <a:rect l="l" t="t" r="r" b="b"/>
            <a:pathLst>
              <a:path w="260985" h="304800">
                <a:moveTo>
                  <a:pt x="130301" y="0"/>
                </a:moveTo>
                <a:lnTo>
                  <a:pt x="130301" y="60960"/>
                </a:lnTo>
                <a:lnTo>
                  <a:pt x="0" y="60960"/>
                </a:lnTo>
                <a:lnTo>
                  <a:pt x="0" y="243840"/>
                </a:lnTo>
                <a:lnTo>
                  <a:pt x="130301" y="243840"/>
                </a:lnTo>
                <a:lnTo>
                  <a:pt x="130301" y="304800"/>
                </a:lnTo>
                <a:lnTo>
                  <a:pt x="260604" y="152400"/>
                </a:lnTo>
                <a:lnTo>
                  <a:pt x="130301" y="0"/>
                </a:lnTo>
                <a:close/>
              </a:path>
            </a:pathLst>
          </a:custGeom>
          <a:solidFill>
            <a:srgbClr val="AFB3B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1"/>
          <p:cNvSpPr/>
          <p:nvPr/>
        </p:nvSpPr>
        <p:spPr>
          <a:xfrm>
            <a:off x="3331464" y="4657344"/>
            <a:ext cx="1229995" cy="737870"/>
          </a:xfrm>
          <a:custGeom>
            <a:avLst/>
            <a:gdLst/>
            <a:ahLst/>
            <a:cxnLst/>
            <a:rect l="l" t="t" r="r" b="b"/>
            <a:pathLst>
              <a:path w="1229995" h="737870">
                <a:moveTo>
                  <a:pt x="1156081" y="0"/>
                </a:moveTo>
                <a:lnTo>
                  <a:pt x="73787" y="0"/>
                </a:lnTo>
                <a:lnTo>
                  <a:pt x="45059" y="5796"/>
                </a:lnTo>
                <a:lnTo>
                  <a:pt x="21605" y="21605"/>
                </a:lnTo>
                <a:lnTo>
                  <a:pt x="5796" y="45059"/>
                </a:lnTo>
                <a:lnTo>
                  <a:pt x="0" y="73786"/>
                </a:lnTo>
                <a:lnTo>
                  <a:pt x="0" y="663828"/>
                </a:lnTo>
                <a:lnTo>
                  <a:pt x="5796" y="692556"/>
                </a:lnTo>
                <a:lnTo>
                  <a:pt x="21605" y="716010"/>
                </a:lnTo>
                <a:lnTo>
                  <a:pt x="45059" y="731819"/>
                </a:lnTo>
                <a:lnTo>
                  <a:pt x="73787" y="737615"/>
                </a:lnTo>
                <a:lnTo>
                  <a:pt x="1156081" y="737615"/>
                </a:lnTo>
                <a:lnTo>
                  <a:pt x="1184808" y="731819"/>
                </a:lnTo>
                <a:lnTo>
                  <a:pt x="1208262" y="716010"/>
                </a:lnTo>
                <a:lnTo>
                  <a:pt x="1224071" y="692556"/>
                </a:lnTo>
                <a:lnTo>
                  <a:pt x="1229868" y="663828"/>
                </a:lnTo>
                <a:lnTo>
                  <a:pt x="1229868" y="73786"/>
                </a:lnTo>
                <a:lnTo>
                  <a:pt x="1224071" y="45059"/>
                </a:lnTo>
                <a:lnTo>
                  <a:pt x="1208262" y="21605"/>
                </a:lnTo>
                <a:lnTo>
                  <a:pt x="1184808" y="5796"/>
                </a:lnTo>
                <a:lnTo>
                  <a:pt x="1156081"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2"/>
          <p:cNvSpPr/>
          <p:nvPr/>
        </p:nvSpPr>
        <p:spPr>
          <a:xfrm>
            <a:off x="3331464" y="4657344"/>
            <a:ext cx="1229995" cy="737870"/>
          </a:xfrm>
          <a:custGeom>
            <a:avLst/>
            <a:gdLst/>
            <a:ahLst/>
            <a:cxnLst/>
            <a:rect l="l" t="t" r="r" b="b"/>
            <a:pathLst>
              <a:path w="1229995" h="737870">
                <a:moveTo>
                  <a:pt x="0" y="73786"/>
                </a:moveTo>
                <a:lnTo>
                  <a:pt x="5796" y="45059"/>
                </a:lnTo>
                <a:lnTo>
                  <a:pt x="21605" y="21605"/>
                </a:lnTo>
                <a:lnTo>
                  <a:pt x="45059" y="5796"/>
                </a:lnTo>
                <a:lnTo>
                  <a:pt x="73787" y="0"/>
                </a:lnTo>
                <a:lnTo>
                  <a:pt x="1156081" y="0"/>
                </a:lnTo>
                <a:lnTo>
                  <a:pt x="1184808" y="5796"/>
                </a:lnTo>
                <a:lnTo>
                  <a:pt x="1208262" y="21605"/>
                </a:lnTo>
                <a:lnTo>
                  <a:pt x="1224071" y="45059"/>
                </a:lnTo>
                <a:lnTo>
                  <a:pt x="1229868" y="73786"/>
                </a:lnTo>
                <a:lnTo>
                  <a:pt x="1229868" y="663828"/>
                </a:lnTo>
                <a:lnTo>
                  <a:pt x="1224071" y="692556"/>
                </a:lnTo>
                <a:lnTo>
                  <a:pt x="1208262" y="716010"/>
                </a:lnTo>
                <a:lnTo>
                  <a:pt x="1184808" y="731819"/>
                </a:lnTo>
                <a:lnTo>
                  <a:pt x="1156081" y="737615"/>
                </a:lnTo>
                <a:lnTo>
                  <a:pt x="73787" y="737615"/>
                </a:lnTo>
                <a:lnTo>
                  <a:pt x="45059" y="731819"/>
                </a:lnTo>
                <a:lnTo>
                  <a:pt x="21605" y="716010"/>
                </a:lnTo>
                <a:lnTo>
                  <a:pt x="5796" y="692556"/>
                </a:lnTo>
                <a:lnTo>
                  <a:pt x="0" y="663828"/>
                </a:lnTo>
                <a:lnTo>
                  <a:pt x="0" y="73786"/>
                </a:lnTo>
                <a:close/>
              </a:path>
            </a:pathLst>
          </a:custGeom>
          <a:ln w="12700">
            <a:solidFill>
              <a:srgbClr val="E7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3"/>
          <p:cNvSpPr txBox="1"/>
          <p:nvPr/>
        </p:nvSpPr>
        <p:spPr>
          <a:xfrm>
            <a:off x="3522090" y="4795011"/>
            <a:ext cx="848994" cy="464184"/>
          </a:xfrm>
          <a:prstGeom prst="rect">
            <a:avLst/>
          </a:prstGeom>
        </p:spPr>
        <p:txBody>
          <a:bodyPr vert="horz" wrap="square" lIns="0" tIns="0" rIns="0" bIns="0" rtlCol="0">
            <a:spAutoFit/>
          </a:bodyPr>
          <a:lstStyle/>
          <a:p>
            <a:pPr marL="12700" marR="5080" lvl="0" indent="219075" algn="l" defTabSz="914400" rtl="0" eaLnBrk="1" fontAlgn="auto" latinLnBrk="0" hangingPunct="1">
              <a:lnSpc>
                <a:spcPts val="1750"/>
              </a:lnSpc>
              <a:spcBef>
                <a:spcPts val="0"/>
              </a:spcBef>
              <a:spcAft>
                <a:spcPts val="0"/>
              </a:spcAft>
              <a:buClrTx/>
              <a:buSzTx/>
              <a:buFontTx/>
              <a:buNone/>
              <a:tabLst/>
              <a:defRPr/>
            </a:pPr>
            <a:r>
              <a:rPr kumimoji="0" sz="1600" b="0" i="0" u="none" strike="noStrike" kern="1200" cap="none" spc="-15" normalizeH="0" baseline="0" noProof="0" dirty="0">
                <a:ln>
                  <a:noFill/>
                </a:ln>
                <a:solidFill>
                  <a:srgbClr val="FFFFFF"/>
                </a:solidFill>
                <a:effectLst/>
                <a:uLnTx/>
                <a:uFillTx/>
                <a:latin typeface="Calibri"/>
                <a:ea typeface="+mn-ea"/>
                <a:cs typeface="Calibri"/>
              </a:rPr>
              <a:t>Data  </a:t>
            </a:r>
            <a:r>
              <a:rPr kumimoji="0" sz="1600" b="0" i="0" u="none" strike="noStrike" kern="1200" cap="none" spc="-10" normalizeH="0" baseline="0" noProof="0" dirty="0">
                <a:ln>
                  <a:noFill/>
                </a:ln>
                <a:solidFill>
                  <a:srgbClr val="FFFFFF"/>
                </a:solidFill>
                <a:effectLst/>
                <a:uLnTx/>
                <a:uFillTx/>
                <a:latin typeface="Calibri"/>
                <a:ea typeface="+mn-ea"/>
                <a:cs typeface="Calibri"/>
              </a:rPr>
              <a:t>Co</a:t>
            </a:r>
            <a:r>
              <a:rPr kumimoji="0" sz="1600" b="0" i="0" u="none" strike="noStrike" kern="1200" cap="none" spc="-5" normalizeH="0" baseline="0" noProof="0" dirty="0">
                <a:ln>
                  <a:noFill/>
                </a:ln>
                <a:solidFill>
                  <a:srgbClr val="FFFFFF"/>
                </a:solidFill>
                <a:effectLst/>
                <a:uLnTx/>
                <a:uFillTx/>
                <a:latin typeface="Calibri"/>
                <a:ea typeface="+mn-ea"/>
                <a:cs typeface="Calibri"/>
              </a:rPr>
              <a:t>lle</a:t>
            </a:r>
            <a:r>
              <a:rPr kumimoji="0" sz="1600" b="0" i="0" u="none" strike="noStrike" kern="1200" cap="none" spc="-15" normalizeH="0" baseline="0" noProof="0" dirty="0">
                <a:ln>
                  <a:noFill/>
                </a:ln>
                <a:solidFill>
                  <a:srgbClr val="FFFFFF"/>
                </a:solidFill>
                <a:effectLst/>
                <a:uLnTx/>
                <a:uFillTx/>
                <a:latin typeface="Calibri"/>
                <a:ea typeface="+mn-ea"/>
                <a:cs typeface="Calibri"/>
              </a:rPr>
              <a:t>c</a:t>
            </a:r>
            <a:r>
              <a:rPr kumimoji="0" sz="1600" b="0" i="0" u="none" strike="noStrike" kern="1200" cap="none" spc="-5" normalizeH="0" baseline="0" noProof="0" dirty="0">
                <a:ln>
                  <a:noFill/>
                </a:ln>
                <a:solidFill>
                  <a:srgbClr val="FFFFFF"/>
                </a:solidFill>
                <a:effectLst/>
                <a:uLnTx/>
                <a:uFillTx/>
                <a:latin typeface="Calibri"/>
                <a:ea typeface="+mn-ea"/>
                <a:cs typeface="Calibri"/>
              </a:rPr>
              <a:t>ti</a:t>
            </a:r>
            <a:r>
              <a:rPr kumimoji="0" sz="1600" b="0" i="0" u="none" strike="noStrike" kern="1200" cap="none" spc="-10" normalizeH="0" baseline="0" noProof="0" dirty="0">
                <a:ln>
                  <a:noFill/>
                </a:ln>
                <a:solidFill>
                  <a:srgbClr val="FFFFFF"/>
                </a:solidFill>
                <a:effectLst/>
                <a:uLnTx/>
                <a:uFillTx/>
                <a:latin typeface="Calibri"/>
                <a:ea typeface="+mn-ea"/>
                <a:cs typeface="Calibri"/>
              </a:rPr>
              <a:t>on</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26" name="object 24"/>
          <p:cNvSpPr/>
          <p:nvPr/>
        </p:nvSpPr>
        <p:spPr>
          <a:xfrm>
            <a:off x="4684776" y="4873752"/>
            <a:ext cx="260985" cy="304800"/>
          </a:xfrm>
          <a:custGeom>
            <a:avLst/>
            <a:gdLst/>
            <a:ahLst/>
            <a:cxnLst/>
            <a:rect l="l" t="t" r="r" b="b"/>
            <a:pathLst>
              <a:path w="260985" h="304800">
                <a:moveTo>
                  <a:pt x="130301" y="0"/>
                </a:moveTo>
                <a:lnTo>
                  <a:pt x="130301" y="60960"/>
                </a:lnTo>
                <a:lnTo>
                  <a:pt x="0" y="60960"/>
                </a:lnTo>
                <a:lnTo>
                  <a:pt x="0" y="243840"/>
                </a:lnTo>
                <a:lnTo>
                  <a:pt x="130301" y="243840"/>
                </a:lnTo>
                <a:lnTo>
                  <a:pt x="130301" y="304800"/>
                </a:lnTo>
                <a:lnTo>
                  <a:pt x="260603" y="152400"/>
                </a:lnTo>
                <a:lnTo>
                  <a:pt x="130301" y="0"/>
                </a:lnTo>
                <a:close/>
              </a:path>
            </a:pathLst>
          </a:custGeom>
          <a:solidFill>
            <a:srgbClr val="AFB3B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5"/>
          <p:cNvSpPr/>
          <p:nvPr/>
        </p:nvSpPr>
        <p:spPr>
          <a:xfrm>
            <a:off x="5053584" y="4657344"/>
            <a:ext cx="1229995" cy="737870"/>
          </a:xfrm>
          <a:custGeom>
            <a:avLst/>
            <a:gdLst/>
            <a:ahLst/>
            <a:cxnLst/>
            <a:rect l="l" t="t" r="r" b="b"/>
            <a:pathLst>
              <a:path w="1229995" h="737870">
                <a:moveTo>
                  <a:pt x="1156080" y="0"/>
                </a:moveTo>
                <a:lnTo>
                  <a:pt x="73787" y="0"/>
                </a:lnTo>
                <a:lnTo>
                  <a:pt x="45059" y="5796"/>
                </a:lnTo>
                <a:lnTo>
                  <a:pt x="21605" y="21605"/>
                </a:lnTo>
                <a:lnTo>
                  <a:pt x="5796" y="45059"/>
                </a:lnTo>
                <a:lnTo>
                  <a:pt x="0" y="73786"/>
                </a:lnTo>
                <a:lnTo>
                  <a:pt x="0" y="663828"/>
                </a:lnTo>
                <a:lnTo>
                  <a:pt x="5796" y="692556"/>
                </a:lnTo>
                <a:lnTo>
                  <a:pt x="21605" y="716010"/>
                </a:lnTo>
                <a:lnTo>
                  <a:pt x="45059" y="731819"/>
                </a:lnTo>
                <a:lnTo>
                  <a:pt x="73787" y="737615"/>
                </a:lnTo>
                <a:lnTo>
                  <a:pt x="1156080" y="737615"/>
                </a:lnTo>
                <a:lnTo>
                  <a:pt x="1184808" y="731819"/>
                </a:lnTo>
                <a:lnTo>
                  <a:pt x="1208262" y="716010"/>
                </a:lnTo>
                <a:lnTo>
                  <a:pt x="1224071" y="692556"/>
                </a:lnTo>
                <a:lnTo>
                  <a:pt x="1229867" y="663828"/>
                </a:lnTo>
                <a:lnTo>
                  <a:pt x="1229867" y="73786"/>
                </a:lnTo>
                <a:lnTo>
                  <a:pt x="1224071" y="45059"/>
                </a:lnTo>
                <a:lnTo>
                  <a:pt x="1208262" y="21605"/>
                </a:lnTo>
                <a:lnTo>
                  <a:pt x="1184808" y="5796"/>
                </a:lnTo>
                <a:lnTo>
                  <a:pt x="115608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6"/>
          <p:cNvSpPr/>
          <p:nvPr/>
        </p:nvSpPr>
        <p:spPr>
          <a:xfrm>
            <a:off x="5053584" y="4657344"/>
            <a:ext cx="1229995" cy="737870"/>
          </a:xfrm>
          <a:custGeom>
            <a:avLst/>
            <a:gdLst/>
            <a:ahLst/>
            <a:cxnLst/>
            <a:rect l="l" t="t" r="r" b="b"/>
            <a:pathLst>
              <a:path w="1229995" h="737870">
                <a:moveTo>
                  <a:pt x="0" y="73786"/>
                </a:moveTo>
                <a:lnTo>
                  <a:pt x="5796" y="45059"/>
                </a:lnTo>
                <a:lnTo>
                  <a:pt x="21605" y="21605"/>
                </a:lnTo>
                <a:lnTo>
                  <a:pt x="45059" y="5796"/>
                </a:lnTo>
                <a:lnTo>
                  <a:pt x="73787" y="0"/>
                </a:lnTo>
                <a:lnTo>
                  <a:pt x="1156080" y="0"/>
                </a:lnTo>
                <a:lnTo>
                  <a:pt x="1184808" y="5796"/>
                </a:lnTo>
                <a:lnTo>
                  <a:pt x="1208262" y="21605"/>
                </a:lnTo>
                <a:lnTo>
                  <a:pt x="1224071" y="45059"/>
                </a:lnTo>
                <a:lnTo>
                  <a:pt x="1229867" y="73786"/>
                </a:lnTo>
                <a:lnTo>
                  <a:pt x="1229867" y="663828"/>
                </a:lnTo>
                <a:lnTo>
                  <a:pt x="1224071" y="692556"/>
                </a:lnTo>
                <a:lnTo>
                  <a:pt x="1208262" y="716010"/>
                </a:lnTo>
                <a:lnTo>
                  <a:pt x="1184808" y="731819"/>
                </a:lnTo>
                <a:lnTo>
                  <a:pt x="1156080" y="737615"/>
                </a:lnTo>
                <a:lnTo>
                  <a:pt x="73787" y="737615"/>
                </a:lnTo>
                <a:lnTo>
                  <a:pt x="45059" y="731819"/>
                </a:lnTo>
                <a:lnTo>
                  <a:pt x="21605" y="716010"/>
                </a:lnTo>
                <a:lnTo>
                  <a:pt x="5796" y="692556"/>
                </a:lnTo>
                <a:lnTo>
                  <a:pt x="0" y="663828"/>
                </a:lnTo>
                <a:lnTo>
                  <a:pt x="0" y="73786"/>
                </a:lnTo>
                <a:close/>
              </a:path>
            </a:pathLst>
          </a:custGeom>
          <a:ln w="12700">
            <a:solidFill>
              <a:srgbClr val="E7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7"/>
          <p:cNvSpPr txBox="1"/>
          <p:nvPr/>
        </p:nvSpPr>
        <p:spPr>
          <a:xfrm>
            <a:off x="5330190" y="4881117"/>
            <a:ext cx="678180" cy="26670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100" normalizeH="0" baseline="0" noProof="0" dirty="0">
                <a:ln>
                  <a:noFill/>
                </a:ln>
                <a:solidFill>
                  <a:srgbClr val="FFFFFF"/>
                </a:solidFill>
                <a:effectLst/>
                <a:uLnTx/>
                <a:uFillTx/>
                <a:latin typeface="Calibri"/>
                <a:ea typeface="+mn-ea"/>
                <a:cs typeface="Calibri"/>
              </a:rPr>
              <a:t>T</a:t>
            </a:r>
            <a:r>
              <a:rPr kumimoji="0" sz="1600" b="0" i="0" u="none" strike="noStrike" kern="1200" cap="none" spc="-50" normalizeH="0" baseline="0" noProof="0" dirty="0">
                <a:ln>
                  <a:noFill/>
                </a:ln>
                <a:solidFill>
                  <a:srgbClr val="FFFFFF"/>
                </a:solidFill>
                <a:effectLst/>
                <a:uLnTx/>
                <a:uFillTx/>
                <a:latin typeface="Calibri"/>
                <a:ea typeface="+mn-ea"/>
                <a:cs typeface="Calibri"/>
              </a:rPr>
              <a:t>r</a:t>
            </a:r>
            <a:r>
              <a:rPr kumimoji="0" sz="1600" b="0" i="0" u="none" strike="noStrike" kern="1200" cap="none" spc="-5" normalizeH="0" baseline="0" noProof="0" dirty="0">
                <a:ln>
                  <a:noFill/>
                </a:ln>
                <a:solidFill>
                  <a:srgbClr val="FFFFFF"/>
                </a:solidFill>
                <a:effectLst/>
                <a:uLnTx/>
                <a:uFillTx/>
                <a:latin typeface="Calibri"/>
                <a:ea typeface="+mn-ea"/>
                <a:cs typeface="Calibri"/>
              </a:rPr>
              <a:t>a</a:t>
            </a:r>
            <a:r>
              <a:rPr kumimoji="0" sz="1600" b="0" i="0" u="none" strike="noStrike" kern="1200" cap="none" spc="0" normalizeH="0" baseline="0" noProof="0" dirty="0">
                <a:ln>
                  <a:noFill/>
                </a:ln>
                <a:solidFill>
                  <a:srgbClr val="FFFFFF"/>
                </a:solidFill>
                <a:effectLst/>
                <a:uLnTx/>
                <a:uFillTx/>
                <a:latin typeface="Calibri"/>
                <a:ea typeface="+mn-ea"/>
                <a:cs typeface="Calibri"/>
              </a:rPr>
              <a:t>i</a:t>
            </a:r>
            <a:r>
              <a:rPr kumimoji="0" sz="1600" b="0" i="0" u="none" strike="noStrike" kern="1200" cap="none" spc="-10" normalizeH="0" baseline="0" noProof="0" dirty="0">
                <a:ln>
                  <a:noFill/>
                </a:ln>
                <a:solidFill>
                  <a:srgbClr val="FFFFFF"/>
                </a:solidFill>
                <a:effectLst/>
                <a:uLnTx/>
                <a:uFillTx/>
                <a:latin typeface="Calibri"/>
                <a:ea typeface="+mn-ea"/>
                <a:cs typeface="Calibri"/>
              </a:rPr>
              <a:t>n</a:t>
            </a:r>
            <a:r>
              <a:rPr kumimoji="0" sz="1600" b="0" i="0" u="none" strike="noStrike" kern="1200" cap="none" spc="0" normalizeH="0" baseline="0" noProof="0" dirty="0">
                <a:ln>
                  <a:noFill/>
                </a:ln>
                <a:solidFill>
                  <a:srgbClr val="FFFFFF"/>
                </a:solidFill>
                <a:effectLst/>
                <a:uLnTx/>
                <a:uFillTx/>
                <a:latin typeface="Calibri"/>
                <a:ea typeface="+mn-ea"/>
                <a:cs typeface="Calibri"/>
              </a:rPr>
              <a:t>i</a:t>
            </a:r>
            <a:r>
              <a:rPr kumimoji="0" sz="1600" b="0" i="0" u="none" strike="noStrike" kern="1200" cap="none" spc="-10" normalizeH="0" baseline="0" noProof="0" dirty="0">
                <a:ln>
                  <a:noFill/>
                </a:ln>
                <a:solidFill>
                  <a:srgbClr val="FFFFFF"/>
                </a:solidFill>
                <a:effectLst/>
                <a:uLnTx/>
                <a:uFillTx/>
                <a:latin typeface="Calibri"/>
                <a:ea typeface="+mn-ea"/>
                <a:cs typeface="Calibri"/>
              </a:rPr>
              <a:t>ng</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30" name="object 28"/>
          <p:cNvSpPr/>
          <p:nvPr/>
        </p:nvSpPr>
        <p:spPr>
          <a:xfrm>
            <a:off x="6406896" y="4873752"/>
            <a:ext cx="260985" cy="304800"/>
          </a:xfrm>
          <a:custGeom>
            <a:avLst/>
            <a:gdLst/>
            <a:ahLst/>
            <a:cxnLst/>
            <a:rect l="l" t="t" r="r" b="b"/>
            <a:pathLst>
              <a:path w="260984" h="304800">
                <a:moveTo>
                  <a:pt x="130301" y="0"/>
                </a:moveTo>
                <a:lnTo>
                  <a:pt x="130301" y="60960"/>
                </a:lnTo>
                <a:lnTo>
                  <a:pt x="0" y="60960"/>
                </a:lnTo>
                <a:lnTo>
                  <a:pt x="0" y="243840"/>
                </a:lnTo>
                <a:lnTo>
                  <a:pt x="130301" y="243840"/>
                </a:lnTo>
                <a:lnTo>
                  <a:pt x="130301" y="304800"/>
                </a:lnTo>
                <a:lnTo>
                  <a:pt x="260603" y="152400"/>
                </a:lnTo>
                <a:lnTo>
                  <a:pt x="130301" y="0"/>
                </a:lnTo>
                <a:close/>
              </a:path>
            </a:pathLst>
          </a:custGeom>
          <a:solidFill>
            <a:srgbClr val="AFB3B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29"/>
          <p:cNvSpPr/>
          <p:nvPr/>
        </p:nvSpPr>
        <p:spPr>
          <a:xfrm>
            <a:off x="6775704" y="4657344"/>
            <a:ext cx="1231900" cy="737870"/>
          </a:xfrm>
          <a:custGeom>
            <a:avLst/>
            <a:gdLst/>
            <a:ahLst/>
            <a:cxnLst/>
            <a:rect l="l" t="t" r="r" b="b"/>
            <a:pathLst>
              <a:path w="1231900" h="737870">
                <a:moveTo>
                  <a:pt x="1157604" y="0"/>
                </a:moveTo>
                <a:lnTo>
                  <a:pt x="73787" y="0"/>
                </a:lnTo>
                <a:lnTo>
                  <a:pt x="45059" y="5796"/>
                </a:lnTo>
                <a:lnTo>
                  <a:pt x="21605" y="21605"/>
                </a:lnTo>
                <a:lnTo>
                  <a:pt x="5796" y="45059"/>
                </a:lnTo>
                <a:lnTo>
                  <a:pt x="0" y="73786"/>
                </a:lnTo>
                <a:lnTo>
                  <a:pt x="0" y="663828"/>
                </a:lnTo>
                <a:lnTo>
                  <a:pt x="5796" y="692556"/>
                </a:lnTo>
                <a:lnTo>
                  <a:pt x="21605" y="716010"/>
                </a:lnTo>
                <a:lnTo>
                  <a:pt x="45059" y="731819"/>
                </a:lnTo>
                <a:lnTo>
                  <a:pt x="73787" y="737615"/>
                </a:lnTo>
                <a:lnTo>
                  <a:pt x="1157604" y="737615"/>
                </a:lnTo>
                <a:lnTo>
                  <a:pt x="1186332" y="731819"/>
                </a:lnTo>
                <a:lnTo>
                  <a:pt x="1209786" y="716010"/>
                </a:lnTo>
                <a:lnTo>
                  <a:pt x="1225595" y="692556"/>
                </a:lnTo>
                <a:lnTo>
                  <a:pt x="1231392" y="663828"/>
                </a:lnTo>
                <a:lnTo>
                  <a:pt x="1231392" y="73786"/>
                </a:lnTo>
                <a:lnTo>
                  <a:pt x="1225595" y="45059"/>
                </a:lnTo>
                <a:lnTo>
                  <a:pt x="1209786" y="21605"/>
                </a:lnTo>
                <a:lnTo>
                  <a:pt x="1186332" y="5796"/>
                </a:lnTo>
                <a:lnTo>
                  <a:pt x="1157604"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0"/>
          <p:cNvSpPr/>
          <p:nvPr/>
        </p:nvSpPr>
        <p:spPr>
          <a:xfrm>
            <a:off x="6775704" y="4657344"/>
            <a:ext cx="1231900" cy="737870"/>
          </a:xfrm>
          <a:custGeom>
            <a:avLst/>
            <a:gdLst/>
            <a:ahLst/>
            <a:cxnLst/>
            <a:rect l="l" t="t" r="r" b="b"/>
            <a:pathLst>
              <a:path w="1231900" h="737870">
                <a:moveTo>
                  <a:pt x="0" y="73786"/>
                </a:moveTo>
                <a:lnTo>
                  <a:pt x="5796" y="45059"/>
                </a:lnTo>
                <a:lnTo>
                  <a:pt x="21605" y="21605"/>
                </a:lnTo>
                <a:lnTo>
                  <a:pt x="45059" y="5796"/>
                </a:lnTo>
                <a:lnTo>
                  <a:pt x="73787" y="0"/>
                </a:lnTo>
                <a:lnTo>
                  <a:pt x="1157604" y="0"/>
                </a:lnTo>
                <a:lnTo>
                  <a:pt x="1186332" y="5796"/>
                </a:lnTo>
                <a:lnTo>
                  <a:pt x="1209786" y="21605"/>
                </a:lnTo>
                <a:lnTo>
                  <a:pt x="1225595" y="45059"/>
                </a:lnTo>
                <a:lnTo>
                  <a:pt x="1231392" y="73786"/>
                </a:lnTo>
                <a:lnTo>
                  <a:pt x="1231392" y="663828"/>
                </a:lnTo>
                <a:lnTo>
                  <a:pt x="1225595" y="692556"/>
                </a:lnTo>
                <a:lnTo>
                  <a:pt x="1209786" y="716010"/>
                </a:lnTo>
                <a:lnTo>
                  <a:pt x="1186332" y="731819"/>
                </a:lnTo>
                <a:lnTo>
                  <a:pt x="1157604" y="737615"/>
                </a:lnTo>
                <a:lnTo>
                  <a:pt x="73787" y="737615"/>
                </a:lnTo>
                <a:lnTo>
                  <a:pt x="45059" y="731819"/>
                </a:lnTo>
                <a:lnTo>
                  <a:pt x="21605" y="716010"/>
                </a:lnTo>
                <a:lnTo>
                  <a:pt x="5796" y="692556"/>
                </a:lnTo>
                <a:lnTo>
                  <a:pt x="0" y="663828"/>
                </a:lnTo>
                <a:lnTo>
                  <a:pt x="0" y="73786"/>
                </a:lnTo>
                <a:close/>
              </a:path>
            </a:pathLst>
          </a:custGeom>
          <a:ln w="12700">
            <a:solidFill>
              <a:srgbClr val="E7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1"/>
          <p:cNvSpPr txBox="1"/>
          <p:nvPr/>
        </p:nvSpPr>
        <p:spPr>
          <a:xfrm>
            <a:off x="7090918" y="4881117"/>
            <a:ext cx="601980" cy="26670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30" normalizeH="0" baseline="0" noProof="0" dirty="0">
                <a:ln>
                  <a:noFill/>
                </a:ln>
                <a:solidFill>
                  <a:srgbClr val="FFFFFF"/>
                </a:solidFill>
                <a:effectLst/>
                <a:uLnTx/>
                <a:uFillTx/>
                <a:latin typeface="Calibri"/>
                <a:ea typeface="+mn-ea"/>
                <a:cs typeface="Calibri"/>
              </a:rPr>
              <a:t>Testing</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34" name="object 32"/>
          <p:cNvSpPr/>
          <p:nvPr/>
        </p:nvSpPr>
        <p:spPr>
          <a:xfrm>
            <a:off x="8129016" y="4873752"/>
            <a:ext cx="260985" cy="304800"/>
          </a:xfrm>
          <a:custGeom>
            <a:avLst/>
            <a:gdLst/>
            <a:ahLst/>
            <a:cxnLst/>
            <a:rect l="l" t="t" r="r" b="b"/>
            <a:pathLst>
              <a:path w="260984" h="304800">
                <a:moveTo>
                  <a:pt x="130301" y="0"/>
                </a:moveTo>
                <a:lnTo>
                  <a:pt x="130301" y="60960"/>
                </a:lnTo>
                <a:lnTo>
                  <a:pt x="0" y="60960"/>
                </a:lnTo>
                <a:lnTo>
                  <a:pt x="0" y="243840"/>
                </a:lnTo>
                <a:lnTo>
                  <a:pt x="130301" y="243840"/>
                </a:lnTo>
                <a:lnTo>
                  <a:pt x="130301" y="304800"/>
                </a:lnTo>
                <a:lnTo>
                  <a:pt x="260603" y="152400"/>
                </a:lnTo>
                <a:lnTo>
                  <a:pt x="130301" y="0"/>
                </a:lnTo>
                <a:close/>
              </a:path>
            </a:pathLst>
          </a:custGeom>
          <a:solidFill>
            <a:srgbClr val="AFB3B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3"/>
          <p:cNvSpPr/>
          <p:nvPr/>
        </p:nvSpPr>
        <p:spPr>
          <a:xfrm>
            <a:off x="8499347" y="4657344"/>
            <a:ext cx="1229995" cy="737870"/>
          </a:xfrm>
          <a:custGeom>
            <a:avLst/>
            <a:gdLst/>
            <a:ahLst/>
            <a:cxnLst/>
            <a:rect l="l" t="t" r="r" b="b"/>
            <a:pathLst>
              <a:path w="1229995" h="737870">
                <a:moveTo>
                  <a:pt x="1156080" y="0"/>
                </a:moveTo>
                <a:lnTo>
                  <a:pt x="73786" y="0"/>
                </a:lnTo>
                <a:lnTo>
                  <a:pt x="45059" y="5796"/>
                </a:lnTo>
                <a:lnTo>
                  <a:pt x="21605" y="21605"/>
                </a:lnTo>
                <a:lnTo>
                  <a:pt x="5796" y="45059"/>
                </a:lnTo>
                <a:lnTo>
                  <a:pt x="0" y="73786"/>
                </a:lnTo>
                <a:lnTo>
                  <a:pt x="0" y="663828"/>
                </a:lnTo>
                <a:lnTo>
                  <a:pt x="5796" y="692556"/>
                </a:lnTo>
                <a:lnTo>
                  <a:pt x="21605" y="716010"/>
                </a:lnTo>
                <a:lnTo>
                  <a:pt x="45059" y="731819"/>
                </a:lnTo>
                <a:lnTo>
                  <a:pt x="73786" y="737615"/>
                </a:lnTo>
                <a:lnTo>
                  <a:pt x="1156080" y="737615"/>
                </a:lnTo>
                <a:lnTo>
                  <a:pt x="1184808" y="731819"/>
                </a:lnTo>
                <a:lnTo>
                  <a:pt x="1208262" y="716010"/>
                </a:lnTo>
                <a:lnTo>
                  <a:pt x="1224071" y="692556"/>
                </a:lnTo>
                <a:lnTo>
                  <a:pt x="1229868" y="663828"/>
                </a:lnTo>
                <a:lnTo>
                  <a:pt x="1229868" y="73786"/>
                </a:lnTo>
                <a:lnTo>
                  <a:pt x="1224071" y="45059"/>
                </a:lnTo>
                <a:lnTo>
                  <a:pt x="1208262" y="21605"/>
                </a:lnTo>
                <a:lnTo>
                  <a:pt x="1184808" y="5796"/>
                </a:lnTo>
                <a:lnTo>
                  <a:pt x="115608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4"/>
          <p:cNvSpPr/>
          <p:nvPr/>
        </p:nvSpPr>
        <p:spPr>
          <a:xfrm>
            <a:off x="8499347" y="4657344"/>
            <a:ext cx="1229995" cy="737870"/>
          </a:xfrm>
          <a:custGeom>
            <a:avLst/>
            <a:gdLst/>
            <a:ahLst/>
            <a:cxnLst/>
            <a:rect l="l" t="t" r="r" b="b"/>
            <a:pathLst>
              <a:path w="1229995" h="737870">
                <a:moveTo>
                  <a:pt x="0" y="73786"/>
                </a:moveTo>
                <a:lnTo>
                  <a:pt x="5796" y="45059"/>
                </a:lnTo>
                <a:lnTo>
                  <a:pt x="21605" y="21605"/>
                </a:lnTo>
                <a:lnTo>
                  <a:pt x="45059" y="5796"/>
                </a:lnTo>
                <a:lnTo>
                  <a:pt x="73786" y="0"/>
                </a:lnTo>
                <a:lnTo>
                  <a:pt x="1156080" y="0"/>
                </a:lnTo>
                <a:lnTo>
                  <a:pt x="1184808" y="5796"/>
                </a:lnTo>
                <a:lnTo>
                  <a:pt x="1208262" y="21605"/>
                </a:lnTo>
                <a:lnTo>
                  <a:pt x="1224071" y="45059"/>
                </a:lnTo>
                <a:lnTo>
                  <a:pt x="1229868" y="73786"/>
                </a:lnTo>
                <a:lnTo>
                  <a:pt x="1229868" y="663828"/>
                </a:lnTo>
                <a:lnTo>
                  <a:pt x="1224071" y="692556"/>
                </a:lnTo>
                <a:lnTo>
                  <a:pt x="1208262" y="716010"/>
                </a:lnTo>
                <a:lnTo>
                  <a:pt x="1184808" y="731819"/>
                </a:lnTo>
                <a:lnTo>
                  <a:pt x="1156080" y="737615"/>
                </a:lnTo>
                <a:lnTo>
                  <a:pt x="73786" y="737615"/>
                </a:lnTo>
                <a:lnTo>
                  <a:pt x="45059" y="731819"/>
                </a:lnTo>
                <a:lnTo>
                  <a:pt x="21605" y="716010"/>
                </a:lnTo>
                <a:lnTo>
                  <a:pt x="5796" y="692556"/>
                </a:lnTo>
                <a:lnTo>
                  <a:pt x="0" y="663828"/>
                </a:lnTo>
                <a:lnTo>
                  <a:pt x="0" y="73786"/>
                </a:lnTo>
                <a:close/>
              </a:path>
            </a:pathLst>
          </a:custGeom>
          <a:ln w="12700">
            <a:solidFill>
              <a:srgbClr val="E7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5"/>
          <p:cNvSpPr txBox="1"/>
          <p:nvPr/>
        </p:nvSpPr>
        <p:spPr>
          <a:xfrm>
            <a:off x="8595486" y="4881117"/>
            <a:ext cx="1036955" cy="266700"/>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10" normalizeH="0" baseline="0" noProof="0" dirty="0">
                <a:ln>
                  <a:noFill/>
                </a:ln>
                <a:solidFill>
                  <a:srgbClr val="FFFFFF"/>
                </a:solidFill>
                <a:effectLst/>
                <a:uLnTx/>
                <a:uFillTx/>
                <a:latin typeface="Calibri"/>
                <a:ea typeface="+mn-ea"/>
                <a:cs typeface="Calibri"/>
              </a:rPr>
              <a:t>Deployment</a:t>
            </a:r>
            <a:endParaRPr kumimoji="0" sz="1600" b="0" i="0" u="none" strike="noStrike" kern="1200" cap="none" spc="0" normalizeH="0" baseline="0" noProof="0">
              <a:ln>
                <a:noFill/>
              </a:ln>
              <a:solidFill>
                <a:prstClr val="black"/>
              </a:solidFill>
              <a:effectLst/>
              <a:uLnTx/>
              <a:uFillTx/>
              <a:latin typeface="Calibri"/>
              <a:ea typeface="+mn-ea"/>
              <a:cs typeface="Calibri"/>
            </a:endParaRPr>
          </a:p>
        </p:txBody>
      </p:sp>
      <p:sp>
        <p:nvSpPr>
          <p:cNvPr id="38" name="object 36"/>
          <p:cNvSpPr/>
          <p:nvPr/>
        </p:nvSpPr>
        <p:spPr>
          <a:xfrm>
            <a:off x="3227832" y="3022092"/>
            <a:ext cx="4846320" cy="914400"/>
          </a:xfrm>
          <a:custGeom>
            <a:avLst/>
            <a:gdLst/>
            <a:ahLst/>
            <a:cxnLst/>
            <a:rect l="l" t="t" r="r" b="b"/>
            <a:pathLst>
              <a:path w="4846320" h="914400">
                <a:moveTo>
                  <a:pt x="0" y="152400"/>
                </a:moveTo>
                <a:lnTo>
                  <a:pt x="7766" y="104217"/>
                </a:lnTo>
                <a:lnTo>
                  <a:pt x="29394" y="62380"/>
                </a:lnTo>
                <a:lnTo>
                  <a:pt x="62380" y="29394"/>
                </a:lnTo>
                <a:lnTo>
                  <a:pt x="104217" y="7766"/>
                </a:lnTo>
                <a:lnTo>
                  <a:pt x="152400" y="0"/>
                </a:lnTo>
                <a:lnTo>
                  <a:pt x="4693920" y="0"/>
                </a:lnTo>
                <a:lnTo>
                  <a:pt x="4742102" y="7766"/>
                </a:lnTo>
                <a:lnTo>
                  <a:pt x="4783939" y="29394"/>
                </a:lnTo>
                <a:lnTo>
                  <a:pt x="4816925" y="62380"/>
                </a:lnTo>
                <a:lnTo>
                  <a:pt x="4838553" y="104217"/>
                </a:lnTo>
                <a:lnTo>
                  <a:pt x="4846320" y="152400"/>
                </a:lnTo>
                <a:lnTo>
                  <a:pt x="4846320" y="762000"/>
                </a:lnTo>
                <a:lnTo>
                  <a:pt x="4838553" y="810182"/>
                </a:lnTo>
                <a:lnTo>
                  <a:pt x="4816925" y="852019"/>
                </a:lnTo>
                <a:lnTo>
                  <a:pt x="4783939" y="885005"/>
                </a:lnTo>
                <a:lnTo>
                  <a:pt x="4742102" y="906633"/>
                </a:lnTo>
                <a:lnTo>
                  <a:pt x="4693920" y="914400"/>
                </a:lnTo>
                <a:lnTo>
                  <a:pt x="152400" y="914400"/>
                </a:lnTo>
                <a:lnTo>
                  <a:pt x="104217" y="906633"/>
                </a:lnTo>
                <a:lnTo>
                  <a:pt x="62380" y="885005"/>
                </a:lnTo>
                <a:lnTo>
                  <a:pt x="29394" y="852019"/>
                </a:lnTo>
                <a:lnTo>
                  <a:pt x="7766" y="810182"/>
                </a:lnTo>
                <a:lnTo>
                  <a:pt x="0" y="762000"/>
                </a:lnTo>
                <a:lnTo>
                  <a:pt x="0" y="152400"/>
                </a:lnTo>
                <a:close/>
              </a:path>
            </a:pathLst>
          </a:custGeom>
          <a:ln w="12700">
            <a:solidFill>
              <a:srgbClr val="2E528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7"/>
          <p:cNvSpPr/>
          <p:nvPr/>
        </p:nvSpPr>
        <p:spPr>
          <a:xfrm>
            <a:off x="3227832" y="4544567"/>
            <a:ext cx="4846320" cy="914400"/>
          </a:xfrm>
          <a:custGeom>
            <a:avLst/>
            <a:gdLst/>
            <a:ahLst/>
            <a:cxnLst/>
            <a:rect l="l" t="t" r="r" b="b"/>
            <a:pathLst>
              <a:path w="4846320" h="914400">
                <a:moveTo>
                  <a:pt x="0" y="152399"/>
                </a:moveTo>
                <a:lnTo>
                  <a:pt x="7766" y="104217"/>
                </a:lnTo>
                <a:lnTo>
                  <a:pt x="29394" y="62380"/>
                </a:lnTo>
                <a:lnTo>
                  <a:pt x="62380" y="29394"/>
                </a:lnTo>
                <a:lnTo>
                  <a:pt x="104217" y="7766"/>
                </a:lnTo>
                <a:lnTo>
                  <a:pt x="152400" y="0"/>
                </a:lnTo>
                <a:lnTo>
                  <a:pt x="4693920" y="0"/>
                </a:lnTo>
                <a:lnTo>
                  <a:pt x="4742102" y="7766"/>
                </a:lnTo>
                <a:lnTo>
                  <a:pt x="4783939" y="29394"/>
                </a:lnTo>
                <a:lnTo>
                  <a:pt x="4816925" y="62380"/>
                </a:lnTo>
                <a:lnTo>
                  <a:pt x="4838553" y="104217"/>
                </a:lnTo>
                <a:lnTo>
                  <a:pt x="4846320" y="152399"/>
                </a:lnTo>
                <a:lnTo>
                  <a:pt x="4846320" y="761999"/>
                </a:lnTo>
                <a:lnTo>
                  <a:pt x="4838553" y="810182"/>
                </a:lnTo>
                <a:lnTo>
                  <a:pt x="4816925" y="852019"/>
                </a:lnTo>
                <a:lnTo>
                  <a:pt x="4783939" y="885005"/>
                </a:lnTo>
                <a:lnTo>
                  <a:pt x="4742102" y="906633"/>
                </a:lnTo>
                <a:lnTo>
                  <a:pt x="4693920" y="914399"/>
                </a:lnTo>
                <a:lnTo>
                  <a:pt x="152400" y="914399"/>
                </a:lnTo>
                <a:lnTo>
                  <a:pt x="104217" y="906633"/>
                </a:lnTo>
                <a:lnTo>
                  <a:pt x="62380" y="885005"/>
                </a:lnTo>
                <a:lnTo>
                  <a:pt x="29394" y="852019"/>
                </a:lnTo>
                <a:lnTo>
                  <a:pt x="7766" y="810182"/>
                </a:lnTo>
                <a:lnTo>
                  <a:pt x="0" y="761999"/>
                </a:lnTo>
                <a:lnTo>
                  <a:pt x="0" y="152399"/>
                </a:lnTo>
                <a:close/>
              </a:path>
            </a:pathLst>
          </a:custGeom>
          <a:ln w="12700">
            <a:solidFill>
              <a:srgbClr val="2E528F"/>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38"/>
          <p:cNvSpPr/>
          <p:nvPr/>
        </p:nvSpPr>
        <p:spPr>
          <a:xfrm>
            <a:off x="7819621" y="2363749"/>
            <a:ext cx="2249805" cy="624840"/>
          </a:xfrm>
          <a:custGeom>
            <a:avLst/>
            <a:gdLst/>
            <a:ahLst/>
            <a:cxnLst/>
            <a:rect l="l" t="t" r="r" b="b"/>
            <a:pathLst>
              <a:path w="2249804" h="624839">
                <a:moveTo>
                  <a:pt x="1140758" y="0"/>
                </a:moveTo>
                <a:lnTo>
                  <a:pt x="1085008" y="119"/>
                </a:lnTo>
                <a:lnTo>
                  <a:pt x="974024" y="1945"/>
                </a:lnTo>
                <a:lnTo>
                  <a:pt x="864457" y="5871"/>
                </a:lnTo>
                <a:lnTo>
                  <a:pt x="810478" y="8615"/>
                </a:lnTo>
                <a:lnTo>
                  <a:pt x="757181" y="11878"/>
                </a:lnTo>
                <a:lnTo>
                  <a:pt x="704676" y="15655"/>
                </a:lnTo>
                <a:lnTo>
                  <a:pt x="653071" y="19946"/>
                </a:lnTo>
                <a:lnTo>
                  <a:pt x="602475" y="24747"/>
                </a:lnTo>
                <a:lnTo>
                  <a:pt x="552998" y="30056"/>
                </a:lnTo>
                <a:lnTo>
                  <a:pt x="504750" y="35871"/>
                </a:lnTo>
                <a:lnTo>
                  <a:pt x="457838" y="42190"/>
                </a:lnTo>
                <a:lnTo>
                  <a:pt x="412374" y="49010"/>
                </a:lnTo>
                <a:lnTo>
                  <a:pt x="368465" y="56329"/>
                </a:lnTo>
                <a:lnTo>
                  <a:pt x="326220" y="64144"/>
                </a:lnTo>
                <a:lnTo>
                  <a:pt x="285751" y="72453"/>
                </a:lnTo>
                <a:lnTo>
                  <a:pt x="247164" y="81254"/>
                </a:lnTo>
                <a:lnTo>
                  <a:pt x="194832" y="94906"/>
                </a:lnTo>
                <a:lnTo>
                  <a:pt x="148808" y="109077"/>
                </a:lnTo>
                <a:lnTo>
                  <a:pt x="109052" y="123698"/>
                </a:lnTo>
                <a:lnTo>
                  <a:pt x="48194" y="154019"/>
                </a:lnTo>
                <a:lnTo>
                  <a:pt x="11946" y="185328"/>
                </a:lnTo>
                <a:lnTo>
                  <a:pt x="0" y="217081"/>
                </a:lnTo>
                <a:lnTo>
                  <a:pt x="3042" y="232954"/>
                </a:lnTo>
                <a:lnTo>
                  <a:pt x="26966" y="264357"/>
                </a:lnTo>
                <a:lnTo>
                  <a:pt x="74416" y="294849"/>
                </a:lnTo>
                <a:lnTo>
                  <a:pt x="145082" y="323887"/>
                </a:lnTo>
                <a:lnTo>
                  <a:pt x="189024" y="337691"/>
                </a:lnTo>
                <a:lnTo>
                  <a:pt x="238653" y="350928"/>
                </a:lnTo>
                <a:lnTo>
                  <a:pt x="293932" y="363531"/>
                </a:lnTo>
                <a:lnTo>
                  <a:pt x="354821" y="375431"/>
                </a:lnTo>
                <a:lnTo>
                  <a:pt x="421281" y="386562"/>
                </a:lnTo>
                <a:lnTo>
                  <a:pt x="16024" y="624560"/>
                </a:lnTo>
                <a:lnTo>
                  <a:pt x="801138" y="425170"/>
                </a:lnTo>
                <a:lnTo>
                  <a:pt x="1446452" y="425170"/>
                </a:lnTo>
                <a:lnTo>
                  <a:pt x="1458871" y="424487"/>
                </a:lnTo>
                <a:lnTo>
                  <a:pt x="1510845" y="421095"/>
                </a:lnTo>
                <a:lnTo>
                  <a:pt x="1561929" y="417217"/>
                </a:lnTo>
                <a:lnTo>
                  <a:pt x="1612023" y="412860"/>
                </a:lnTo>
                <a:lnTo>
                  <a:pt x="1661032" y="408029"/>
                </a:lnTo>
                <a:lnTo>
                  <a:pt x="1708856" y="402730"/>
                </a:lnTo>
                <a:lnTo>
                  <a:pt x="1755400" y="396970"/>
                </a:lnTo>
                <a:lnTo>
                  <a:pt x="1800566" y="390753"/>
                </a:lnTo>
                <a:lnTo>
                  <a:pt x="1844255" y="384086"/>
                </a:lnTo>
                <a:lnTo>
                  <a:pt x="1886371" y="376974"/>
                </a:lnTo>
                <a:lnTo>
                  <a:pt x="1926816" y="369425"/>
                </a:lnTo>
                <a:lnTo>
                  <a:pt x="1965493" y="361442"/>
                </a:lnTo>
                <a:lnTo>
                  <a:pt x="2054636" y="339381"/>
                </a:lnTo>
                <a:lnTo>
                  <a:pt x="2100661" y="325210"/>
                </a:lnTo>
                <a:lnTo>
                  <a:pt x="2140416" y="310589"/>
                </a:lnTo>
                <a:lnTo>
                  <a:pt x="2201275" y="280268"/>
                </a:lnTo>
                <a:lnTo>
                  <a:pt x="2237522" y="248959"/>
                </a:lnTo>
                <a:lnTo>
                  <a:pt x="2249469" y="217207"/>
                </a:lnTo>
                <a:lnTo>
                  <a:pt x="2246426" y="201333"/>
                </a:lnTo>
                <a:lnTo>
                  <a:pt x="2222502" y="169930"/>
                </a:lnTo>
                <a:lnTo>
                  <a:pt x="2175052" y="139438"/>
                </a:lnTo>
                <a:lnTo>
                  <a:pt x="2104387" y="110401"/>
                </a:lnTo>
                <a:lnTo>
                  <a:pt x="2060445" y="96596"/>
                </a:lnTo>
                <a:lnTo>
                  <a:pt x="2010815" y="83359"/>
                </a:lnTo>
                <a:lnTo>
                  <a:pt x="1955536" y="70756"/>
                </a:lnTo>
                <a:lnTo>
                  <a:pt x="1894647" y="58856"/>
                </a:lnTo>
                <a:lnTo>
                  <a:pt x="1828187" y="47726"/>
                </a:lnTo>
                <a:lnTo>
                  <a:pt x="1780609" y="40743"/>
                </a:lnTo>
                <a:lnTo>
                  <a:pt x="1731747" y="34321"/>
                </a:lnTo>
                <a:lnTo>
                  <a:pt x="1681710" y="28458"/>
                </a:lnTo>
                <a:lnTo>
                  <a:pt x="1630607" y="23150"/>
                </a:lnTo>
                <a:lnTo>
                  <a:pt x="1578549" y="18395"/>
                </a:lnTo>
                <a:lnTo>
                  <a:pt x="1525643" y="14192"/>
                </a:lnTo>
                <a:lnTo>
                  <a:pt x="1471999" y="10537"/>
                </a:lnTo>
                <a:lnTo>
                  <a:pt x="1417727" y="7429"/>
                </a:lnTo>
                <a:lnTo>
                  <a:pt x="1362935" y="4865"/>
                </a:lnTo>
                <a:lnTo>
                  <a:pt x="1252230" y="1359"/>
                </a:lnTo>
                <a:lnTo>
                  <a:pt x="1140758" y="0"/>
                </a:lnTo>
                <a:close/>
              </a:path>
              <a:path w="2249804" h="624839">
                <a:moveTo>
                  <a:pt x="1446452" y="425170"/>
                </a:moveTo>
                <a:lnTo>
                  <a:pt x="801138" y="425170"/>
                </a:lnTo>
                <a:lnTo>
                  <a:pt x="856205" y="428064"/>
                </a:lnTo>
                <a:lnTo>
                  <a:pt x="911551" y="430403"/>
                </a:lnTo>
                <a:lnTo>
                  <a:pt x="1022687" y="433435"/>
                </a:lnTo>
                <a:lnTo>
                  <a:pt x="1133767" y="434312"/>
                </a:lnTo>
                <a:lnTo>
                  <a:pt x="1244011" y="433081"/>
                </a:lnTo>
                <a:lnTo>
                  <a:pt x="1352639" y="429791"/>
                </a:lnTo>
                <a:lnTo>
                  <a:pt x="1406103" y="427387"/>
                </a:lnTo>
                <a:lnTo>
                  <a:pt x="1446452" y="42517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39"/>
          <p:cNvSpPr/>
          <p:nvPr/>
        </p:nvSpPr>
        <p:spPr>
          <a:xfrm>
            <a:off x="7819621" y="2363749"/>
            <a:ext cx="2249805" cy="624840"/>
          </a:xfrm>
          <a:custGeom>
            <a:avLst/>
            <a:gdLst/>
            <a:ahLst/>
            <a:cxnLst/>
            <a:rect l="l" t="t" r="r" b="b"/>
            <a:pathLst>
              <a:path w="2249804" h="624839">
                <a:moveTo>
                  <a:pt x="16024" y="624560"/>
                </a:moveTo>
                <a:lnTo>
                  <a:pt x="421281" y="386562"/>
                </a:lnTo>
                <a:lnTo>
                  <a:pt x="354821" y="375431"/>
                </a:lnTo>
                <a:lnTo>
                  <a:pt x="293932" y="363531"/>
                </a:lnTo>
                <a:lnTo>
                  <a:pt x="238653" y="350928"/>
                </a:lnTo>
                <a:lnTo>
                  <a:pt x="189024" y="337691"/>
                </a:lnTo>
                <a:lnTo>
                  <a:pt x="145082" y="323887"/>
                </a:lnTo>
                <a:lnTo>
                  <a:pt x="106866" y="309583"/>
                </a:lnTo>
                <a:lnTo>
                  <a:pt x="47770" y="279751"/>
                </a:lnTo>
                <a:lnTo>
                  <a:pt x="12044" y="248736"/>
                </a:lnTo>
                <a:lnTo>
                  <a:pt x="0" y="217081"/>
                </a:lnTo>
                <a:lnTo>
                  <a:pt x="2954" y="201183"/>
                </a:lnTo>
                <a:lnTo>
                  <a:pt x="27013" y="169584"/>
                </a:lnTo>
                <a:lnTo>
                  <a:pt x="75527" y="138702"/>
                </a:lnTo>
                <a:lnTo>
                  <a:pt x="148808" y="109077"/>
                </a:lnTo>
                <a:lnTo>
                  <a:pt x="194832" y="94906"/>
                </a:lnTo>
                <a:lnTo>
                  <a:pt x="247164" y="81254"/>
                </a:lnTo>
                <a:lnTo>
                  <a:pt x="285751" y="72453"/>
                </a:lnTo>
                <a:lnTo>
                  <a:pt x="326220" y="64144"/>
                </a:lnTo>
                <a:lnTo>
                  <a:pt x="368465" y="56329"/>
                </a:lnTo>
                <a:lnTo>
                  <a:pt x="412374" y="49010"/>
                </a:lnTo>
                <a:lnTo>
                  <a:pt x="457838" y="42190"/>
                </a:lnTo>
                <a:lnTo>
                  <a:pt x="504750" y="35871"/>
                </a:lnTo>
                <a:lnTo>
                  <a:pt x="552998" y="30056"/>
                </a:lnTo>
                <a:lnTo>
                  <a:pt x="602475" y="24747"/>
                </a:lnTo>
                <a:lnTo>
                  <a:pt x="653071" y="19946"/>
                </a:lnTo>
                <a:lnTo>
                  <a:pt x="704676" y="15655"/>
                </a:lnTo>
                <a:lnTo>
                  <a:pt x="757181" y="11878"/>
                </a:lnTo>
                <a:lnTo>
                  <a:pt x="810478" y="8615"/>
                </a:lnTo>
                <a:lnTo>
                  <a:pt x="864457" y="5871"/>
                </a:lnTo>
                <a:lnTo>
                  <a:pt x="919009" y="3647"/>
                </a:lnTo>
                <a:lnTo>
                  <a:pt x="974024" y="1945"/>
                </a:lnTo>
                <a:lnTo>
                  <a:pt x="1029393" y="769"/>
                </a:lnTo>
                <a:lnTo>
                  <a:pt x="1085008" y="119"/>
                </a:lnTo>
                <a:lnTo>
                  <a:pt x="1140758" y="0"/>
                </a:lnTo>
                <a:lnTo>
                  <a:pt x="1196536" y="412"/>
                </a:lnTo>
                <a:lnTo>
                  <a:pt x="1252230" y="1359"/>
                </a:lnTo>
                <a:lnTo>
                  <a:pt x="1307733" y="2842"/>
                </a:lnTo>
                <a:lnTo>
                  <a:pt x="1362935" y="4865"/>
                </a:lnTo>
                <a:lnTo>
                  <a:pt x="1417727" y="7429"/>
                </a:lnTo>
                <a:lnTo>
                  <a:pt x="1471999" y="10537"/>
                </a:lnTo>
                <a:lnTo>
                  <a:pt x="1525643" y="14192"/>
                </a:lnTo>
                <a:lnTo>
                  <a:pt x="1578549" y="18395"/>
                </a:lnTo>
                <a:lnTo>
                  <a:pt x="1630607" y="23150"/>
                </a:lnTo>
                <a:lnTo>
                  <a:pt x="1681710" y="28458"/>
                </a:lnTo>
                <a:lnTo>
                  <a:pt x="1731747" y="34321"/>
                </a:lnTo>
                <a:lnTo>
                  <a:pt x="1780609" y="40743"/>
                </a:lnTo>
                <a:lnTo>
                  <a:pt x="1828187" y="47726"/>
                </a:lnTo>
                <a:lnTo>
                  <a:pt x="1894647" y="58856"/>
                </a:lnTo>
                <a:lnTo>
                  <a:pt x="1955536" y="70756"/>
                </a:lnTo>
                <a:lnTo>
                  <a:pt x="2010815" y="83359"/>
                </a:lnTo>
                <a:lnTo>
                  <a:pt x="2060445" y="96596"/>
                </a:lnTo>
                <a:lnTo>
                  <a:pt x="2104387" y="110401"/>
                </a:lnTo>
                <a:lnTo>
                  <a:pt x="2142602" y="124704"/>
                </a:lnTo>
                <a:lnTo>
                  <a:pt x="2201699" y="154536"/>
                </a:lnTo>
                <a:lnTo>
                  <a:pt x="2237424" y="185551"/>
                </a:lnTo>
                <a:lnTo>
                  <a:pt x="2249469" y="217207"/>
                </a:lnTo>
                <a:lnTo>
                  <a:pt x="2246514" y="233105"/>
                </a:lnTo>
                <a:lnTo>
                  <a:pt x="2222455" y="264703"/>
                </a:lnTo>
                <a:lnTo>
                  <a:pt x="2173941" y="295586"/>
                </a:lnTo>
                <a:lnTo>
                  <a:pt x="2100661" y="325210"/>
                </a:lnTo>
                <a:lnTo>
                  <a:pt x="2054636" y="339381"/>
                </a:lnTo>
                <a:lnTo>
                  <a:pt x="2002304" y="353034"/>
                </a:lnTo>
                <a:lnTo>
                  <a:pt x="1926816" y="369425"/>
                </a:lnTo>
                <a:lnTo>
                  <a:pt x="1886371" y="376974"/>
                </a:lnTo>
                <a:lnTo>
                  <a:pt x="1844255" y="384086"/>
                </a:lnTo>
                <a:lnTo>
                  <a:pt x="1800566" y="390753"/>
                </a:lnTo>
                <a:lnTo>
                  <a:pt x="1755400" y="396970"/>
                </a:lnTo>
                <a:lnTo>
                  <a:pt x="1708856" y="402730"/>
                </a:lnTo>
                <a:lnTo>
                  <a:pt x="1661032" y="408029"/>
                </a:lnTo>
                <a:lnTo>
                  <a:pt x="1612023" y="412860"/>
                </a:lnTo>
                <a:lnTo>
                  <a:pt x="1561929" y="417217"/>
                </a:lnTo>
                <a:lnTo>
                  <a:pt x="1510845" y="421095"/>
                </a:lnTo>
                <a:lnTo>
                  <a:pt x="1458871" y="424487"/>
                </a:lnTo>
                <a:lnTo>
                  <a:pt x="1406103" y="427387"/>
                </a:lnTo>
                <a:lnTo>
                  <a:pt x="1352639" y="429791"/>
                </a:lnTo>
                <a:lnTo>
                  <a:pt x="1298575" y="431691"/>
                </a:lnTo>
                <a:lnTo>
                  <a:pt x="1244011" y="433081"/>
                </a:lnTo>
                <a:lnTo>
                  <a:pt x="1189042" y="433957"/>
                </a:lnTo>
                <a:lnTo>
                  <a:pt x="1133767" y="434312"/>
                </a:lnTo>
                <a:lnTo>
                  <a:pt x="1078283" y="434139"/>
                </a:lnTo>
                <a:lnTo>
                  <a:pt x="1022687" y="433435"/>
                </a:lnTo>
                <a:lnTo>
                  <a:pt x="967077" y="432191"/>
                </a:lnTo>
                <a:lnTo>
                  <a:pt x="911551" y="430403"/>
                </a:lnTo>
                <a:lnTo>
                  <a:pt x="856205" y="428064"/>
                </a:lnTo>
                <a:lnTo>
                  <a:pt x="801138" y="425170"/>
                </a:lnTo>
                <a:lnTo>
                  <a:pt x="16024" y="624560"/>
                </a:lnTo>
                <a:close/>
              </a:path>
            </a:pathLst>
          </a:custGeom>
          <a:ln w="127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0"/>
          <p:cNvSpPr/>
          <p:nvPr/>
        </p:nvSpPr>
        <p:spPr>
          <a:xfrm>
            <a:off x="7664957" y="3936504"/>
            <a:ext cx="2471420" cy="558800"/>
          </a:xfrm>
          <a:custGeom>
            <a:avLst/>
            <a:gdLst/>
            <a:ahLst/>
            <a:cxnLst/>
            <a:rect l="l" t="t" r="r" b="b"/>
            <a:pathLst>
              <a:path w="2471420" h="558800">
                <a:moveTo>
                  <a:pt x="1353993" y="0"/>
                </a:moveTo>
                <a:lnTo>
                  <a:pt x="1246080" y="845"/>
                </a:lnTo>
                <a:lnTo>
                  <a:pt x="1138800" y="3681"/>
                </a:lnTo>
                <a:lnTo>
                  <a:pt x="1032952" y="8516"/>
                </a:lnTo>
                <a:lnTo>
                  <a:pt x="980815" y="11685"/>
                </a:lnTo>
                <a:lnTo>
                  <a:pt x="929334" y="15358"/>
                </a:lnTo>
                <a:lnTo>
                  <a:pt x="878611" y="19534"/>
                </a:lnTo>
                <a:lnTo>
                  <a:pt x="828744" y="24215"/>
                </a:lnTo>
                <a:lnTo>
                  <a:pt x="779834" y="29402"/>
                </a:lnTo>
                <a:lnTo>
                  <a:pt x="731981" y="35097"/>
                </a:lnTo>
                <a:lnTo>
                  <a:pt x="685283" y="41299"/>
                </a:lnTo>
                <a:lnTo>
                  <a:pt x="639842" y="48011"/>
                </a:lnTo>
                <a:lnTo>
                  <a:pt x="595757" y="55232"/>
                </a:lnTo>
                <a:lnTo>
                  <a:pt x="529558" y="67610"/>
                </a:lnTo>
                <a:lnTo>
                  <a:pt x="469736" y="80765"/>
                </a:lnTo>
                <a:lnTo>
                  <a:pt x="416314" y="94618"/>
                </a:lnTo>
                <a:lnTo>
                  <a:pt x="369314" y="109090"/>
                </a:lnTo>
                <a:lnTo>
                  <a:pt x="328759" y="124104"/>
                </a:lnTo>
                <a:lnTo>
                  <a:pt x="267069" y="155440"/>
                </a:lnTo>
                <a:lnTo>
                  <a:pt x="231424" y="187997"/>
                </a:lnTo>
                <a:lnTo>
                  <a:pt x="222002" y="221146"/>
                </a:lnTo>
                <a:lnTo>
                  <a:pt x="227180" y="237746"/>
                </a:lnTo>
                <a:lnTo>
                  <a:pt x="257426" y="270606"/>
                </a:lnTo>
                <a:lnTo>
                  <a:pt x="314341" y="302486"/>
                </a:lnTo>
                <a:lnTo>
                  <a:pt x="352854" y="317862"/>
                </a:lnTo>
                <a:lnTo>
                  <a:pt x="398102" y="332758"/>
                </a:lnTo>
                <a:lnTo>
                  <a:pt x="450106" y="347095"/>
                </a:lnTo>
                <a:lnTo>
                  <a:pt x="508889" y="360794"/>
                </a:lnTo>
                <a:lnTo>
                  <a:pt x="0" y="558533"/>
                </a:lnTo>
                <a:lnTo>
                  <a:pt x="851026" y="410705"/>
                </a:lnTo>
                <a:lnTo>
                  <a:pt x="1841459" y="410705"/>
                </a:lnTo>
                <a:lnTo>
                  <a:pt x="1875931" y="407365"/>
                </a:lnTo>
                <a:lnTo>
                  <a:pt x="1922547" y="402298"/>
                </a:lnTo>
                <a:lnTo>
                  <a:pt x="1968067" y="396781"/>
                </a:lnTo>
                <a:lnTo>
                  <a:pt x="2012400" y="390818"/>
                </a:lnTo>
                <a:lnTo>
                  <a:pt x="2055458" y="384409"/>
                </a:lnTo>
                <a:lnTo>
                  <a:pt x="2097151" y="377558"/>
                </a:lnTo>
                <a:lnTo>
                  <a:pt x="2163349" y="365180"/>
                </a:lnTo>
                <a:lnTo>
                  <a:pt x="2223171" y="352026"/>
                </a:lnTo>
                <a:lnTo>
                  <a:pt x="2276593" y="338173"/>
                </a:lnTo>
                <a:lnTo>
                  <a:pt x="2323593" y="323700"/>
                </a:lnTo>
                <a:lnTo>
                  <a:pt x="2364148" y="308687"/>
                </a:lnTo>
                <a:lnTo>
                  <a:pt x="2425838" y="277351"/>
                </a:lnTo>
                <a:lnTo>
                  <a:pt x="2461483" y="244794"/>
                </a:lnTo>
                <a:lnTo>
                  <a:pt x="2470905" y="211644"/>
                </a:lnTo>
                <a:lnTo>
                  <a:pt x="2465727" y="195044"/>
                </a:lnTo>
                <a:lnTo>
                  <a:pt x="2435481" y="162185"/>
                </a:lnTo>
                <a:lnTo>
                  <a:pt x="2378566" y="130304"/>
                </a:lnTo>
                <a:lnTo>
                  <a:pt x="2340053" y="114928"/>
                </a:lnTo>
                <a:lnTo>
                  <a:pt x="2294805" y="100032"/>
                </a:lnTo>
                <a:lnTo>
                  <a:pt x="2242801" y="85695"/>
                </a:lnTo>
                <a:lnTo>
                  <a:pt x="2184019" y="71996"/>
                </a:lnTo>
                <a:lnTo>
                  <a:pt x="2144304" y="63889"/>
                </a:lnTo>
                <a:lnTo>
                  <a:pt x="2102952" y="56261"/>
                </a:lnTo>
                <a:lnTo>
                  <a:pt x="2060062" y="49112"/>
                </a:lnTo>
                <a:lnTo>
                  <a:pt x="2015734" y="42444"/>
                </a:lnTo>
                <a:lnTo>
                  <a:pt x="1970068" y="36258"/>
                </a:lnTo>
                <a:lnTo>
                  <a:pt x="1923163" y="30556"/>
                </a:lnTo>
                <a:lnTo>
                  <a:pt x="1875118" y="25337"/>
                </a:lnTo>
                <a:lnTo>
                  <a:pt x="1826035" y="20603"/>
                </a:lnTo>
                <a:lnTo>
                  <a:pt x="1776013" y="16355"/>
                </a:lnTo>
                <a:lnTo>
                  <a:pt x="1725151" y="12595"/>
                </a:lnTo>
                <a:lnTo>
                  <a:pt x="1673549" y="9322"/>
                </a:lnTo>
                <a:lnTo>
                  <a:pt x="1568526" y="4247"/>
                </a:lnTo>
                <a:lnTo>
                  <a:pt x="1461741" y="1136"/>
                </a:lnTo>
                <a:lnTo>
                  <a:pt x="1353993" y="0"/>
                </a:lnTo>
                <a:close/>
              </a:path>
              <a:path w="2471420" h="558800">
                <a:moveTo>
                  <a:pt x="1841459" y="410705"/>
                </a:moveTo>
                <a:lnTo>
                  <a:pt x="851026" y="410705"/>
                </a:lnTo>
                <a:lnTo>
                  <a:pt x="900795" y="415120"/>
                </a:lnTo>
                <a:lnTo>
                  <a:pt x="951256" y="419038"/>
                </a:lnTo>
                <a:lnTo>
                  <a:pt x="1002319" y="422462"/>
                </a:lnTo>
                <a:lnTo>
                  <a:pt x="1053896" y="425395"/>
                </a:lnTo>
                <a:lnTo>
                  <a:pt x="1158231" y="429794"/>
                </a:lnTo>
                <a:lnTo>
                  <a:pt x="1263545" y="432256"/>
                </a:lnTo>
                <a:lnTo>
                  <a:pt x="1369124" y="432797"/>
                </a:lnTo>
                <a:lnTo>
                  <a:pt x="1474250" y="431438"/>
                </a:lnTo>
                <a:lnTo>
                  <a:pt x="1578210" y="428196"/>
                </a:lnTo>
                <a:lnTo>
                  <a:pt x="1680287" y="423091"/>
                </a:lnTo>
                <a:lnTo>
                  <a:pt x="1730396" y="419845"/>
                </a:lnTo>
                <a:lnTo>
                  <a:pt x="1779766" y="416141"/>
                </a:lnTo>
                <a:lnTo>
                  <a:pt x="1828307" y="411980"/>
                </a:lnTo>
                <a:lnTo>
                  <a:pt x="1841459" y="41070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1"/>
          <p:cNvSpPr/>
          <p:nvPr/>
        </p:nvSpPr>
        <p:spPr>
          <a:xfrm>
            <a:off x="7664957" y="3936504"/>
            <a:ext cx="2471420" cy="558800"/>
          </a:xfrm>
          <a:custGeom>
            <a:avLst/>
            <a:gdLst/>
            <a:ahLst/>
            <a:cxnLst/>
            <a:rect l="l" t="t" r="r" b="b"/>
            <a:pathLst>
              <a:path w="2471420" h="558800">
                <a:moveTo>
                  <a:pt x="0" y="558533"/>
                </a:moveTo>
                <a:lnTo>
                  <a:pt x="508889" y="360794"/>
                </a:lnTo>
                <a:lnTo>
                  <a:pt x="450106" y="347095"/>
                </a:lnTo>
                <a:lnTo>
                  <a:pt x="398102" y="332758"/>
                </a:lnTo>
                <a:lnTo>
                  <a:pt x="352854" y="317862"/>
                </a:lnTo>
                <a:lnTo>
                  <a:pt x="314341" y="302486"/>
                </a:lnTo>
                <a:lnTo>
                  <a:pt x="257426" y="270606"/>
                </a:lnTo>
                <a:lnTo>
                  <a:pt x="227180" y="237746"/>
                </a:lnTo>
                <a:lnTo>
                  <a:pt x="222002" y="221146"/>
                </a:lnTo>
                <a:lnTo>
                  <a:pt x="223424" y="204537"/>
                </a:lnTo>
                <a:lnTo>
                  <a:pt x="245980" y="171605"/>
                </a:lnTo>
                <a:lnTo>
                  <a:pt x="294670" y="139580"/>
                </a:lnTo>
                <a:lnTo>
                  <a:pt x="369314" y="109090"/>
                </a:lnTo>
                <a:lnTo>
                  <a:pt x="416314" y="94618"/>
                </a:lnTo>
                <a:lnTo>
                  <a:pt x="469736" y="80765"/>
                </a:lnTo>
                <a:lnTo>
                  <a:pt x="529558" y="67610"/>
                </a:lnTo>
                <a:lnTo>
                  <a:pt x="595757" y="55232"/>
                </a:lnTo>
                <a:lnTo>
                  <a:pt x="639842" y="48011"/>
                </a:lnTo>
                <a:lnTo>
                  <a:pt x="685283" y="41299"/>
                </a:lnTo>
                <a:lnTo>
                  <a:pt x="731981" y="35097"/>
                </a:lnTo>
                <a:lnTo>
                  <a:pt x="779834" y="29402"/>
                </a:lnTo>
                <a:lnTo>
                  <a:pt x="828744" y="24215"/>
                </a:lnTo>
                <a:lnTo>
                  <a:pt x="878611" y="19534"/>
                </a:lnTo>
                <a:lnTo>
                  <a:pt x="929334" y="15358"/>
                </a:lnTo>
                <a:lnTo>
                  <a:pt x="980815" y="11685"/>
                </a:lnTo>
                <a:lnTo>
                  <a:pt x="1032952" y="8516"/>
                </a:lnTo>
                <a:lnTo>
                  <a:pt x="1085647" y="5848"/>
                </a:lnTo>
                <a:lnTo>
                  <a:pt x="1138800" y="3681"/>
                </a:lnTo>
                <a:lnTo>
                  <a:pt x="1192311" y="2014"/>
                </a:lnTo>
                <a:lnTo>
                  <a:pt x="1246080" y="845"/>
                </a:lnTo>
                <a:lnTo>
                  <a:pt x="1300007" y="174"/>
                </a:lnTo>
                <a:lnTo>
                  <a:pt x="1353993" y="0"/>
                </a:lnTo>
                <a:lnTo>
                  <a:pt x="1407937" y="321"/>
                </a:lnTo>
                <a:lnTo>
                  <a:pt x="1461741" y="1136"/>
                </a:lnTo>
                <a:lnTo>
                  <a:pt x="1515304" y="2445"/>
                </a:lnTo>
                <a:lnTo>
                  <a:pt x="1568526" y="4247"/>
                </a:lnTo>
                <a:lnTo>
                  <a:pt x="1621308" y="6539"/>
                </a:lnTo>
                <a:lnTo>
                  <a:pt x="1673549" y="9322"/>
                </a:lnTo>
                <a:lnTo>
                  <a:pt x="1725151" y="12595"/>
                </a:lnTo>
                <a:lnTo>
                  <a:pt x="1776013" y="16355"/>
                </a:lnTo>
                <a:lnTo>
                  <a:pt x="1826035" y="20603"/>
                </a:lnTo>
                <a:lnTo>
                  <a:pt x="1875118" y="25337"/>
                </a:lnTo>
                <a:lnTo>
                  <a:pt x="1923163" y="30556"/>
                </a:lnTo>
                <a:lnTo>
                  <a:pt x="1970068" y="36258"/>
                </a:lnTo>
                <a:lnTo>
                  <a:pt x="2015734" y="42444"/>
                </a:lnTo>
                <a:lnTo>
                  <a:pt x="2060062" y="49112"/>
                </a:lnTo>
                <a:lnTo>
                  <a:pt x="2102952" y="56261"/>
                </a:lnTo>
                <a:lnTo>
                  <a:pt x="2144304" y="63889"/>
                </a:lnTo>
                <a:lnTo>
                  <a:pt x="2184019" y="71996"/>
                </a:lnTo>
                <a:lnTo>
                  <a:pt x="2242801" y="85695"/>
                </a:lnTo>
                <a:lnTo>
                  <a:pt x="2294805" y="100032"/>
                </a:lnTo>
                <a:lnTo>
                  <a:pt x="2340053" y="114928"/>
                </a:lnTo>
                <a:lnTo>
                  <a:pt x="2378566" y="130304"/>
                </a:lnTo>
                <a:lnTo>
                  <a:pt x="2435481" y="162185"/>
                </a:lnTo>
                <a:lnTo>
                  <a:pt x="2465727" y="195044"/>
                </a:lnTo>
                <a:lnTo>
                  <a:pt x="2470905" y="211644"/>
                </a:lnTo>
                <a:lnTo>
                  <a:pt x="2469483" y="228254"/>
                </a:lnTo>
                <a:lnTo>
                  <a:pt x="2446927" y="261186"/>
                </a:lnTo>
                <a:lnTo>
                  <a:pt x="2398237" y="293211"/>
                </a:lnTo>
                <a:lnTo>
                  <a:pt x="2323593" y="323700"/>
                </a:lnTo>
                <a:lnTo>
                  <a:pt x="2276593" y="338173"/>
                </a:lnTo>
                <a:lnTo>
                  <a:pt x="2223171" y="352026"/>
                </a:lnTo>
                <a:lnTo>
                  <a:pt x="2163349" y="365180"/>
                </a:lnTo>
                <a:lnTo>
                  <a:pt x="2097151" y="377558"/>
                </a:lnTo>
                <a:lnTo>
                  <a:pt x="2055458" y="384409"/>
                </a:lnTo>
                <a:lnTo>
                  <a:pt x="2012400" y="390818"/>
                </a:lnTo>
                <a:lnTo>
                  <a:pt x="1968067" y="396781"/>
                </a:lnTo>
                <a:lnTo>
                  <a:pt x="1922547" y="402298"/>
                </a:lnTo>
                <a:lnTo>
                  <a:pt x="1875931" y="407365"/>
                </a:lnTo>
                <a:lnTo>
                  <a:pt x="1828307" y="411980"/>
                </a:lnTo>
                <a:lnTo>
                  <a:pt x="1779766" y="416141"/>
                </a:lnTo>
                <a:lnTo>
                  <a:pt x="1730396" y="419845"/>
                </a:lnTo>
                <a:lnTo>
                  <a:pt x="1680287" y="423091"/>
                </a:lnTo>
                <a:lnTo>
                  <a:pt x="1629528" y="425875"/>
                </a:lnTo>
                <a:lnTo>
                  <a:pt x="1578210" y="428196"/>
                </a:lnTo>
                <a:lnTo>
                  <a:pt x="1526421" y="430051"/>
                </a:lnTo>
                <a:lnTo>
                  <a:pt x="1474250" y="431438"/>
                </a:lnTo>
                <a:lnTo>
                  <a:pt x="1421788" y="432354"/>
                </a:lnTo>
                <a:lnTo>
                  <a:pt x="1369124" y="432797"/>
                </a:lnTo>
                <a:lnTo>
                  <a:pt x="1316346" y="432765"/>
                </a:lnTo>
                <a:lnTo>
                  <a:pt x="1263545" y="432256"/>
                </a:lnTo>
                <a:lnTo>
                  <a:pt x="1210810" y="431266"/>
                </a:lnTo>
                <a:lnTo>
                  <a:pt x="1158231" y="429794"/>
                </a:lnTo>
                <a:lnTo>
                  <a:pt x="1105896" y="427838"/>
                </a:lnTo>
                <a:lnTo>
                  <a:pt x="1053896" y="425395"/>
                </a:lnTo>
                <a:lnTo>
                  <a:pt x="1002319" y="422462"/>
                </a:lnTo>
                <a:lnTo>
                  <a:pt x="951256" y="419038"/>
                </a:lnTo>
                <a:lnTo>
                  <a:pt x="900795" y="415120"/>
                </a:lnTo>
                <a:lnTo>
                  <a:pt x="851026" y="410705"/>
                </a:lnTo>
                <a:lnTo>
                  <a:pt x="0" y="558533"/>
                </a:lnTo>
                <a:close/>
              </a:path>
            </a:pathLst>
          </a:custGeom>
          <a:ln w="127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2"/>
          <p:cNvSpPr txBox="1"/>
          <p:nvPr/>
        </p:nvSpPr>
        <p:spPr>
          <a:xfrm>
            <a:off x="1428114" y="1748916"/>
            <a:ext cx="8590915" cy="2577629"/>
          </a:xfrm>
          <a:prstGeom prst="rect">
            <a:avLst/>
          </a:prstGeom>
        </p:spPr>
        <p:txBody>
          <a:bodyPr vert="horz" wrap="square" lIns="0" tIns="0" rIns="0" bIns="0" rtlCol="0">
            <a:spAutoFit/>
          </a:bodyPr>
          <a:lstStyle/>
          <a:p>
            <a:pPr marL="12700" marR="0" lvl="0" indent="0" algn="l" defTabSz="914400" rtl="0" eaLnBrk="1" fontAlgn="auto" latinLnBrk="0" hangingPunct="1">
              <a:lnSpc>
                <a:spcPts val="2740"/>
              </a:lnSpc>
              <a:spcBef>
                <a:spcPts val="0"/>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Calibri"/>
                <a:ea typeface="+mn-ea"/>
                <a:cs typeface="Calibri"/>
              </a:rPr>
              <a:t>Machine learning </a:t>
            </a:r>
            <a:r>
              <a:rPr kumimoji="0" sz="2400" b="0" i="0" u="none" strike="noStrike" kern="1200" cap="none" spc="-15" normalizeH="0" baseline="0" noProof="0" dirty="0">
                <a:ln>
                  <a:noFill/>
                </a:ln>
                <a:solidFill>
                  <a:prstClr val="black"/>
                </a:solidFill>
                <a:effectLst/>
                <a:uLnTx/>
                <a:uFillTx/>
                <a:latin typeface="Calibri"/>
                <a:ea typeface="+mn-ea"/>
                <a:cs typeface="Calibri"/>
              </a:rPr>
              <a:t>software </a:t>
            </a:r>
            <a:r>
              <a:rPr kumimoji="0" sz="2400" b="0" i="0" u="none" strike="noStrike" kern="1200" cap="none" spc="-10" normalizeH="0" baseline="0" noProof="0" dirty="0">
                <a:ln>
                  <a:noFill/>
                </a:ln>
                <a:solidFill>
                  <a:prstClr val="black"/>
                </a:solidFill>
                <a:effectLst/>
                <a:uLnTx/>
                <a:uFillTx/>
                <a:latin typeface="Calibri"/>
                <a:ea typeface="+mn-ea"/>
                <a:cs typeface="Calibri"/>
              </a:rPr>
              <a:t>development </a:t>
            </a:r>
            <a:r>
              <a:rPr kumimoji="0" sz="2400" b="1" i="0" u="heavy" strike="noStrike" kern="1200" cap="none" spc="-10" normalizeH="0" baseline="0" noProof="0" dirty="0">
                <a:ln>
                  <a:noFill/>
                </a:ln>
                <a:solidFill>
                  <a:prstClr val="black"/>
                </a:solidFill>
                <a:effectLst/>
                <a:uLnTx/>
                <a:uFillTx/>
                <a:latin typeface="Calibri"/>
                <a:ea typeface="+mn-ea"/>
                <a:cs typeface="Calibri"/>
              </a:rPr>
              <a:t>requires </a:t>
            </a:r>
            <a:r>
              <a:rPr kumimoji="0" sz="2400" b="1" i="0" u="heavy" strike="noStrike" kern="1200" cap="none" spc="-15" normalizeH="0" baseline="0" noProof="0" dirty="0">
                <a:ln>
                  <a:noFill/>
                </a:ln>
                <a:solidFill>
                  <a:prstClr val="black"/>
                </a:solidFill>
                <a:effectLst/>
                <a:uLnTx/>
                <a:uFillTx/>
                <a:latin typeface="Calibri"/>
                <a:ea typeface="+mn-ea"/>
                <a:cs typeface="Calibri"/>
              </a:rPr>
              <a:t>different</a:t>
            </a:r>
            <a:r>
              <a:rPr kumimoji="0" sz="2400" b="1" i="0" u="heavy" strike="noStrike" kern="1200" cap="none" spc="25" normalizeH="0" baseline="0" noProof="0" dirty="0">
                <a:ln>
                  <a:noFill/>
                </a:ln>
                <a:solidFill>
                  <a:prstClr val="black"/>
                </a:solidFill>
                <a:effectLst/>
                <a:uLnTx/>
                <a:uFillTx/>
                <a:latin typeface="Calibri"/>
                <a:ea typeface="+mn-ea"/>
                <a:cs typeface="Calibri"/>
              </a:rPr>
              <a:t> </a:t>
            </a:r>
            <a:r>
              <a:rPr kumimoji="0" sz="2400" b="1" i="0" u="heavy" strike="noStrike" kern="1200" cap="none" spc="-5" normalizeH="0" baseline="0" noProof="0" dirty="0">
                <a:ln>
                  <a:noFill/>
                </a:ln>
                <a:solidFill>
                  <a:prstClr val="black"/>
                </a:solidFill>
                <a:effectLst/>
                <a:uLnTx/>
                <a:uFillTx/>
                <a:latin typeface="Calibri"/>
                <a:ea typeface="+mn-ea"/>
                <a:cs typeface="Calibri"/>
              </a:rPr>
              <a:t>approach</a:t>
            </a:r>
            <a:endParaRPr kumimoji="0" sz="2400" b="0" i="0" u="none" strike="noStrike" kern="1200" cap="none" spc="0" normalizeH="0" baseline="0" noProof="0" dirty="0">
              <a:ln>
                <a:noFill/>
              </a:ln>
              <a:solidFill>
                <a:prstClr val="black"/>
              </a:solidFill>
              <a:effectLst/>
              <a:uLnTx/>
              <a:uFillTx/>
              <a:latin typeface="Calibri"/>
              <a:ea typeface="+mn-ea"/>
              <a:cs typeface="Calibri"/>
            </a:endParaRPr>
          </a:p>
          <a:p>
            <a:pPr marL="12700" marR="0" lvl="0" indent="0" algn="l" defTabSz="914400" rtl="0" eaLnBrk="1" fontAlgn="auto" latinLnBrk="0" hangingPunct="1">
              <a:lnSpc>
                <a:spcPts val="2675"/>
              </a:lnSpc>
              <a:spcBef>
                <a:spcPts val="0"/>
              </a:spcBef>
              <a:spcAft>
                <a:spcPts val="0"/>
              </a:spcAft>
              <a:buClrTx/>
              <a:buSzTx/>
              <a:buFontTx/>
              <a:buNone/>
              <a:tabLst/>
              <a:defRPr/>
            </a:pPr>
            <a:r>
              <a:rPr kumimoji="0" sz="2400" b="0" i="0" u="none" strike="noStrike" kern="1200" cap="none" spc="-10" normalizeH="0" baseline="0" noProof="0" dirty="0">
                <a:ln>
                  <a:noFill/>
                </a:ln>
                <a:solidFill>
                  <a:prstClr val="black"/>
                </a:solidFill>
                <a:effectLst/>
                <a:uLnTx/>
                <a:uFillTx/>
                <a:latin typeface="Calibri"/>
                <a:ea typeface="+mn-ea"/>
                <a:cs typeface="Calibri"/>
              </a:rPr>
              <a:t>compared </a:t>
            </a:r>
            <a:r>
              <a:rPr kumimoji="0" sz="2400" b="0" i="0" u="none" strike="noStrike" kern="1200" cap="none" spc="-15" normalizeH="0" baseline="0" noProof="0" dirty="0">
                <a:ln>
                  <a:noFill/>
                </a:ln>
                <a:solidFill>
                  <a:prstClr val="black"/>
                </a:solidFill>
                <a:effectLst/>
                <a:uLnTx/>
                <a:uFillTx/>
                <a:latin typeface="Calibri"/>
                <a:ea typeface="+mn-ea"/>
                <a:cs typeface="Calibri"/>
              </a:rPr>
              <a:t>to </a:t>
            </a:r>
            <a:r>
              <a:rPr kumimoji="0" sz="2400" b="0" i="0" u="none" strike="noStrike" kern="1200" cap="none" spc="-5" normalizeH="0" baseline="0" noProof="0" dirty="0">
                <a:ln>
                  <a:noFill/>
                </a:ln>
                <a:solidFill>
                  <a:prstClr val="black"/>
                </a:solidFill>
                <a:effectLst/>
                <a:uLnTx/>
                <a:uFillTx/>
                <a:latin typeface="Calibri"/>
                <a:ea typeface="+mn-ea"/>
                <a:cs typeface="Calibri"/>
              </a:rPr>
              <a:t>traditional </a:t>
            </a:r>
            <a:r>
              <a:rPr kumimoji="0" sz="2400" b="0" i="0" u="none" strike="noStrike" kern="1200" cap="none" spc="-15" normalizeH="0" baseline="0" noProof="0" dirty="0">
                <a:ln>
                  <a:noFill/>
                </a:ln>
                <a:solidFill>
                  <a:prstClr val="black"/>
                </a:solidFill>
                <a:effectLst/>
                <a:uLnTx/>
                <a:uFillTx/>
                <a:latin typeface="Calibri"/>
                <a:ea typeface="+mn-ea"/>
                <a:cs typeface="Calibri"/>
              </a:rPr>
              <a:t>software</a:t>
            </a:r>
            <a:r>
              <a:rPr kumimoji="0" sz="2400" b="0" i="0" u="none" strike="noStrike" kern="1200" cap="none" spc="-5" normalizeH="0" baseline="0" noProof="0" dirty="0">
                <a:ln>
                  <a:noFill/>
                </a:ln>
                <a:solidFill>
                  <a:prstClr val="black"/>
                </a:solidFill>
                <a:effectLst/>
                <a:uLnTx/>
                <a:uFillTx/>
                <a:latin typeface="Calibri"/>
                <a:ea typeface="+mn-ea"/>
                <a:cs typeface="Calibri"/>
              </a:rPr>
              <a:t> </a:t>
            </a:r>
            <a:r>
              <a:rPr kumimoji="0" sz="2400" b="0" i="0" u="none" strike="noStrike" kern="1200" cap="none" spc="-10" normalizeH="0" baseline="0" noProof="0" dirty="0">
                <a:ln>
                  <a:noFill/>
                </a:ln>
                <a:solidFill>
                  <a:prstClr val="black"/>
                </a:solidFill>
                <a:effectLst/>
                <a:uLnTx/>
                <a:uFillTx/>
                <a:latin typeface="Calibri"/>
                <a:ea typeface="+mn-ea"/>
                <a:cs typeface="Calibri"/>
              </a:rPr>
              <a:t>development.</a:t>
            </a:r>
            <a:endParaRPr kumimoji="0" sz="2400" b="0" i="0" u="none" strike="noStrike" kern="1200" cap="none" spc="0" normalizeH="0" baseline="0" noProof="0" dirty="0">
              <a:ln>
                <a:noFill/>
              </a:ln>
              <a:solidFill>
                <a:prstClr val="black"/>
              </a:solidFill>
              <a:effectLst/>
              <a:uLnTx/>
              <a:uFillTx/>
              <a:latin typeface="Calibri"/>
              <a:ea typeface="+mn-ea"/>
              <a:cs typeface="Calibri"/>
            </a:endParaRPr>
          </a:p>
          <a:p>
            <a:pPr marL="6847205" marR="0" lvl="0" indent="0" algn="l" defTabSz="914400" rtl="0" eaLnBrk="1" fontAlgn="auto" latinLnBrk="0" hangingPunct="1">
              <a:lnSpc>
                <a:spcPts val="210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libri"/>
                <a:ea typeface="+mn-ea"/>
                <a:cs typeface="Calibri"/>
              </a:rPr>
              <a:t>Code-oriented</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a:p>
            <a:pPr marL="199390" marR="0" lvl="0" indent="0" algn="l" defTabSz="914400" rtl="0" eaLnBrk="1" fontAlgn="auto" latinLnBrk="0" hangingPunct="1">
              <a:lnSpc>
                <a:spcPct val="100000"/>
              </a:lnSpc>
              <a:spcBef>
                <a:spcPts val="10"/>
              </a:spcBef>
              <a:spcAft>
                <a:spcPts val="0"/>
              </a:spcAft>
              <a:buClrTx/>
              <a:buSzTx/>
              <a:buFontTx/>
              <a:buNone/>
              <a:tabLst/>
              <a:defRPr/>
            </a:pPr>
            <a:r>
              <a:rPr kumimoji="0" sz="2200" b="0" i="0" u="none" strike="noStrike" kern="1200" cap="none" spc="-20" normalizeH="0" baseline="0" noProof="0" dirty="0">
                <a:ln>
                  <a:noFill/>
                </a:ln>
                <a:solidFill>
                  <a:srgbClr val="404040"/>
                </a:solidFill>
                <a:effectLst/>
                <a:uLnTx/>
                <a:uFillTx/>
                <a:latin typeface="Calibri"/>
                <a:ea typeface="+mn-ea"/>
                <a:cs typeface="Calibri"/>
              </a:rPr>
              <a:t>Traditional</a:t>
            </a:r>
            <a:r>
              <a:rPr kumimoji="0" sz="2200" b="0" i="0" u="none" strike="noStrike" kern="1200" cap="none" spc="-90" normalizeH="0" baseline="0" noProof="0" dirty="0">
                <a:ln>
                  <a:noFill/>
                </a:ln>
                <a:solidFill>
                  <a:srgbClr val="404040"/>
                </a:solidFill>
                <a:effectLst/>
                <a:uLnTx/>
                <a:uFillTx/>
                <a:latin typeface="Calibri"/>
                <a:ea typeface="+mn-ea"/>
                <a:cs typeface="Calibri"/>
              </a:rPr>
              <a:t> </a:t>
            </a:r>
            <a:r>
              <a:rPr kumimoji="0" sz="2200" b="0" i="0" u="none" strike="noStrike" kern="1200" cap="none" spc="-10" normalizeH="0" baseline="0" noProof="0" dirty="0">
                <a:ln>
                  <a:noFill/>
                </a:ln>
                <a:solidFill>
                  <a:srgbClr val="404040"/>
                </a:solidFill>
                <a:effectLst/>
                <a:uLnTx/>
                <a:uFillTx/>
                <a:latin typeface="Calibri"/>
                <a:ea typeface="+mn-ea"/>
                <a:cs typeface="Calibri"/>
              </a:rPr>
              <a:t>Software:</a:t>
            </a:r>
            <a:endParaRPr kumimoji="0" sz="22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0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391795" lvl="0" indent="0" algn="r" defTabSz="914400" rtl="0" eaLnBrk="1" fontAlgn="auto" latinLnBrk="0" hangingPunct="1">
              <a:lnSpc>
                <a:spcPct val="100000"/>
              </a:lnSpc>
              <a:spcBef>
                <a:spcPts val="5"/>
              </a:spcBef>
              <a:spcAft>
                <a:spcPts val="0"/>
              </a:spcAft>
              <a:buClrTx/>
              <a:buSzTx/>
              <a:buFontTx/>
              <a:buNone/>
              <a:tabLst>
                <a:tab pos="1777364" algn="l"/>
                <a:tab pos="3248660" algn="l"/>
                <a:tab pos="5212080" algn="l"/>
                <a:tab pos="6716395" algn="l"/>
              </a:tabLst>
              <a:defRPr/>
            </a:pPr>
            <a:r>
              <a:rPr kumimoji="0" sz="1600" b="0" i="0" u="none" strike="noStrike" kern="1200" cap="none" spc="-5" normalizeH="0" baseline="0" noProof="0" dirty="0">
                <a:ln>
                  <a:noFill/>
                </a:ln>
                <a:solidFill>
                  <a:srgbClr val="FFFFFF"/>
                </a:solidFill>
                <a:effectLst/>
                <a:uLnTx/>
                <a:uFillTx/>
                <a:latin typeface="Calibri"/>
                <a:ea typeface="+mn-ea"/>
                <a:cs typeface="Calibri"/>
              </a:rPr>
              <a:t>Anal</a:t>
            </a:r>
            <a:r>
              <a:rPr kumimoji="0" sz="1600" b="0" i="0" u="none" strike="noStrike" kern="1200" cap="none" spc="-25" normalizeH="0" baseline="0" noProof="0" dirty="0">
                <a:ln>
                  <a:noFill/>
                </a:ln>
                <a:solidFill>
                  <a:srgbClr val="FFFFFF"/>
                </a:solidFill>
                <a:effectLst/>
                <a:uLnTx/>
                <a:uFillTx/>
                <a:latin typeface="Calibri"/>
                <a:ea typeface="+mn-ea"/>
                <a:cs typeface="Calibri"/>
              </a:rPr>
              <a:t>y</a:t>
            </a:r>
            <a:r>
              <a:rPr kumimoji="0" sz="1600" b="0" i="0" u="none" strike="noStrike" kern="1200" cap="none" spc="-10" normalizeH="0" baseline="0" noProof="0" dirty="0">
                <a:ln>
                  <a:noFill/>
                </a:ln>
                <a:solidFill>
                  <a:srgbClr val="FFFFFF"/>
                </a:solidFill>
                <a:effectLst/>
                <a:uLnTx/>
                <a:uFillTx/>
                <a:latin typeface="Calibri"/>
                <a:ea typeface="+mn-ea"/>
                <a:cs typeface="Calibri"/>
              </a:rPr>
              <a:t>si</a:t>
            </a:r>
            <a:r>
              <a:rPr kumimoji="0" sz="1600" b="0" i="0" u="none" strike="noStrike" kern="1200" cap="none" spc="-5" normalizeH="0" baseline="0" noProof="0" dirty="0">
                <a:ln>
                  <a:noFill/>
                </a:ln>
                <a:solidFill>
                  <a:srgbClr val="FFFFFF"/>
                </a:solidFill>
                <a:effectLst/>
                <a:uLnTx/>
                <a:uFillTx/>
                <a:latin typeface="Calibri"/>
                <a:ea typeface="+mn-ea"/>
                <a:cs typeface="Calibri"/>
              </a:rPr>
              <a:t>s</a:t>
            </a:r>
            <a:r>
              <a:rPr kumimoji="0" sz="1600" b="0" i="0" u="none" strike="noStrike" kern="1200" cap="none" spc="0" normalizeH="0" baseline="0" noProof="0" dirty="0">
                <a:ln>
                  <a:noFill/>
                </a:ln>
                <a:solidFill>
                  <a:srgbClr val="FFFFFF"/>
                </a:solidFill>
                <a:effectLst/>
                <a:uLnTx/>
                <a:uFillTx/>
                <a:latin typeface="Calibri"/>
                <a:ea typeface="+mn-ea"/>
                <a:cs typeface="Calibri"/>
              </a:rPr>
              <a:t>	</a:t>
            </a:r>
            <a:r>
              <a:rPr kumimoji="0" sz="1600" b="0" i="0" u="none" strike="noStrike" kern="1200" cap="none" spc="-10" normalizeH="0" baseline="0" noProof="0" dirty="0">
                <a:ln>
                  <a:noFill/>
                </a:ln>
                <a:solidFill>
                  <a:srgbClr val="FFFFFF"/>
                </a:solidFill>
                <a:effectLst/>
                <a:uLnTx/>
                <a:uFillTx/>
                <a:latin typeface="Calibri"/>
                <a:ea typeface="+mn-ea"/>
                <a:cs typeface="Calibri"/>
              </a:rPr>
              <a:t>Desig</a:t>
            </a:r>
            <a:r>
              <a:rPr kumimoji="0" sz="1600" b="0" i="0" u="none" strike="noStrike" kern="1200" cap="none" spc="-5" normalizeH="0" baseline="0" noProof="0" dirty="0">
                <a:ln>
                  <a:noFill/>
                </a:ln>
                <a:solidFill>
                  <a:srgbClr val="FFFFFF"/>
                </a:solidFill>
                <a:effectLst/>
                <a:uLnTx/>
                <a:uFillTx/>
                <a:latin typeface="Calibri"/>
                <a:ea typeface="+mn-ea"/>
                <a:cs typeface="Calibri"/>
              </a:rPr>
              <a:t>n</a:t>
            </a:r>
            <a:r>
              <a:rPr kumimoji="0" sz="1600" b="0" i="0" u="none" strike="noStrike" kern="1200" cap="none" spc="0" normalizeH="0" baseline="0" noProof="0" dirty="0">
                <a:ln>
                  <a:noFill/>
                </a:ln>
                <a:solidFill>
                  <a:srgbClr val="FFFFFF"/>
                </a:solidFill>
                <a:effectLst/>
                <a:uLnTx/>
                <a:uFillTx/>
                <a:latin typeface="Calibri"/>
                <a:ea typeface="+mn-ea"/>
                <a:cs typeface="Calibri"/>
              </a:rPr>
              <a:t>	</a:t>
            </a:r>
            <a:r>
              <a:rPr kumimoji="0" sz="1600" b="0" i="0" u="none" strike="noStrike" kern="1200" cap="none" spc="-10" normalizeH="0" baseline="0" noProof="0" dirty="0">
                <a:ln>
                  <a:noFill/>
                </a:ln>
                <a:solidFill>
                  <a:srgbClr val="FFFFFF"/>
                </a:solidFill>
                <a:effectLst/>
                <a:uLnTx/>
                <a:uFillTx/>
                <a:latin typeface="Calibri"/>
                <a:ea typeface="+mn-ea"/>
                <a:cs typeface="Calibri"/>
              </a:rPr>
              <a:t>Con</a:t>
            </a:r>
            <a:r>
              <a:rPr kumimoji="0" sz="1600" b="0" i="0" u="none" strike="noStrike" kern="1200" cap="none" spc="-20" normalizeH="0" baseline="0" noProof="0" dirty="0">
                <a:ln>
                  <a:noFill/>
                </a:ln>
                <a:solidFill>
                  <a:srgbClr val="FFFFFF"/>
                </a:solidFill>
                <a:effectLst/>
                <a:uLnTx/>
                <a:uFillTx/>
                <a:latin typeface="Calibri"/>
                <a:ea typeface="+mn-ea"/>
                <a:cs typeface="Calibri"/>
              </a:rPr>
              <a:t>s</a:t>
            </a:r>
            <a:r>
              <a:rPr kumimoji="0" sz="1600" b="0" i="0" u="none" strike="noStrike" kern="1200" cap="none" spc="-5" normalizeH="0" baseline="0" noProof="0" dirty="0">
                <a:ln>
                  <a:noFill/>
                </a:ln>
                <a:solidFill>
                  <a:srgbClr val="FFFFFF"/>
                </a:solidFill>
                <a:effectLst/>
                <a:uLnTx/>
                <a:uFillTx/>
                <a:latin typeface="Calibri"/>
                <a:ea typeface="+mn-ea"/>
                <a:cs typeface="Calibri"/>
              </a:rPr>
              <a:t>truction</a:t>
            </a:r>
            <a:r>
              <a:rPr kumimoji="0" sz="1600" b="0" i="0" u="none" strike="noStrike" kern="1200" cap="none" spc="0" normalizeH="0" baseline="0" noProof="0" dirty="0">
                <a:ln>
                  <a:noFill/>
                </a:ln>
                <a:solidFill>
                  <a:srgbClr val="FFFFFF"/>
                </a:solidFill>
                <a:effectLst/>
                <a:uLnTx/>
                <a:uFillTx/>
                <a:latin typeface="Calibri"/>
                <a:ea typeface="+mn-ea"/>
                <a:cs typeface="Calibri"/>
              </a:rPr>
              <a:t>	</a:t>
            </a:r>
            <a:r>
              <a:rPr kumimoji="0" sz="1600" b="0" i="0" u="none" strike="noStrike" kern="1200" cap="none" spc="-150" normalizeH="0" baseline="0" noProof="0" dirty="0">
                <a:ln>
                  <a:noFill/>
                </a:ln>
                <a:solidFill>
                  <a:srgbClr val="FFFFFF"/>
                </a:solidFill>
                <a:effectLst/>
                <a:uLnTx/>
                <a:uFillTx/>
                <a:latin typeface="Calibri"/>
                <a:ea typeface="+mn-ea"/>
                <a:cs typeface="Calibri"/>
              </a:rPr>
              <a:t>T</a:t>
            </a:r>
            <a:r>
              <a:rPr kumimoji="0" sz="1600" b="0" i="0" u="none" strike="noStrike" kern="1200" cap="none" spc="-5" normalizeH="0" baseline="0" noProof="0" dirty="0">
                <a:ln>
                  <a:noFill/>
                </a:ln>
                <a:solidFill>
                  <a:srgbClr val="FFFFFF"/>
                </a:solidFill>
                <a:effectLst/>
                <a:uLnTx/>
                <a:uFillTx/>
                <a:latin typeface="Calibri"/>
                <a:ea typeface="+mn-ea"/>
                <a:cs typeface="Calibri"/>
              </a:rPr>
              <a:t>e</a:t>
            </a:r>
            <a:r>
              <a:rPr kumimoji="0" sz="1600" b="0" i="0" u="none" strike="noStrike" kern="1200" cap="none" spc="-25" normalizeH="0" baseline="0" noProof="0" dirty="0">
                <a:ln>
                  <a:noFill/>
                </a:ln>
                <a:solidFill>
                  <a:srgbClr val="FFFFFF"/>
                </a:solidFill>
                <a:effectLst/>
                <a:uLnTx/>
                <a:uFillTx/>
                <a:latin typeface="Calibri"/>
                <a:ea typeface="+mn-ea"/>
                <a:cs typeface="Calibri"/>
              </a:rPr>
              <a:t>s</a:t>
            </a:r>
            <a:r>
              <a:rPr kumimoji="0" sz="1600" b="0" i="0" u="none" strike="noStrike" kern="1200" cap="none" spc="-5" normalizeH="0" baseline="0" noProof="0" dirty="0">
                <a:ln>
                  <a:noFill/>
                </a:ln>
                <a:solidFill>
                  <a:srgbClr val="FFFFFF"/>
                </a:solidFill>
                <a:effectLst/>
                <a:uLnTx/>
                <a:uFillTx/>
                <a:latin typeface="Calibri"/>
                <a:ea typeface="+mn-ea"/>
                <a:cs typeface="Calibri"/>
              </a:rPr>
              <a:t>t</a:t>
            </a:r>
            <a:r>
              <a:rPr kumimoji="0" sz="1600" b="0" i="0" u="none" strike="noStrike" kern="1200" cap="none" spc="0" normalizeH="0" baseline="0" noProof="0" dirty="0">
                <a:ln>
                  <a:noFill/>
                </a:ln>
                <a:solidFill>
                  <a:srgbClr val="FFFFFF"/>
                </a:solidFill>
                <a:effectLst/>
                <a:uLnTx/>
                <a:uFillTx/>
                <a:latin typeface="Calibri"/>
                <a:ea typeface="+mn-ea"/>
                <a:cs typeface="Calibri"/>
              </a:rPr>
              <a:t>i</a:t>
            </a:r>
            <a:r>
              <a:rPr kumimoji="0" sz="1600" b="0" i="0" u="none" strike="noStrike" kern="1200" cap="none" spc="-10" normalizeH="0" baseline="0" noProof="0" dirty="0">
                <a:ln>
                  <a:noFill/>
                </a:ln>
                <a:solidFill>
                  <a:srgbClr val="FFFFFF"/>
                </a:solidFill>
                <a:effectLst/>
                <a:uLnTx/>
                <a:uFillTx/>
                <a:latin typeface="Calibri"/>
                <a:ea typeface="+mn-ea"/>
                <a:cs typeface="Calibri"/>
              </a:rPr>
              <a:t>n</a:t>
            </a:r>
            <a:r>
              <a:rPr kumimoji="0" sz="1600" b="0" i="0" u="none" strike="noStrike" kern="1200" cap="none" spc="-5" normalizeH="0" baseline="0" noProof="0" dirty="0">
                <a:ln>
                  <a:noFill/>
                </a:ln>
                <a:solidFill>
                  <a:srgbClr val="FFFFFF"/>
                </a:solidFill>
                <a:effectLst/>
                <a:uLnTx/>
                <a:uFillTx/>
                <a:latin typeface="Calibri"/>
                <a:ea typeface="+mn-ea"/>
                <a:cs typeface="Calibri"/>
              </a:rPr>
              <a:t>g</a:t>
            </a:r>
            <a:r>
              <a:rPr kumimoji="0" sz="1600" b="0" i="0" u="none" strike="noStrike" kern="1200" cap="none" spc="0" normalizeH="0" baseline="0" noProof="0" dirty="0">
                <a:ln>
                  <a:noFill/>
                </a:ln>
                <a:solidFill>
                  <a:srgbClr val="FFFFFF"/>
                </a:solidFill>
                <a:effectLst/>
                <a:uLnTx/>
                <a:uFillTx/>
                <a:latin typeface="Calibri"/>
                <a:ea typeface="+mn-ea"/>
                <a:cs typeface="Calibri"/>
              </a:rPr>
              <a:t>	</a:t>
            </a:r>
            <a:r>
              <a:rPr kumimoji="0" sz="1600" b="0" i="0" u="none" strike="noStrike" kern="1200" cap="none" spc="-10" normalizeH="0" baseline="0" noProof="0" dirty="0">
                <a:ln>
                  <a:noFill/>
                </a:ln>
                <a:solidFill>
                  <a:srgbClr val="FFFFFF"/>
                </a:solidFill>
                <a:effectLst/>
                <a:uLnTx/>
                <a:uFillTx/>
                <a:latin typeface="Calibri"/>
                <a:ea typeface="+mn-ea"/>
                <a:cs typeface="Calibri"/>
              </a:rPr>
              <a:t>Depl</a:t>
            </a:r>
            <a:r>
              <a:rPr kumimoji="0" sz="1600" b="0" i="0" u="none" strike="noStrike" kern="1200" cap="none" spc="-20" normalizeH="0" baseline="0" noProof="0" dirty="0">
                <a:ln>
                  <a:noFill/>
                </a:ln>
                <a:solidFill>
                  <a:srgbClr val="FFFFFF"/>
                </a:solidFill>
                <a:effectLst/>
                <a:uLnTx/>
                <a:uFillTx/>
                <a:latin typeface="Calibri"/>
                <a:ea typeface="+mn-ea"/>
                <a:cs typeface="Calibri"/>
              </a:rPr>
              <a:t>o</a:t>
            </a:r>
            <a:r>
              <a:rPr kumimoji="0" sz="1600" b="0" i="0" u="none" strike="noStrike" kern="1200" cap="none" spc="-5" normalizeH="0" baseline="0" noProof="0" dirty="0">
                <a:ln>
                  <a:noFill/>
                </a:ln>
                <a:solidFill>
                  <a:srgbClr val="FFFFFF"/>
                </a:solidFill>
                <a:effectLst/>
                <a:uLnTx/>
                <a:uFillTx/>
                <a:latin typeface="Calibri"/>
                <a:ea typeface="+mn-ea"/>
                <a:cs typeface="Calibri"/>
              </a:rPr>
              <a:t>y</a:t>
            </a:r>
            <a:r>
              <a:rPr kumimoji="0" sz="1600" b="0" i="0" u="none" strike="noStrike" kern="1200" cap="none" spc="-15" normalizeH="0" baseline="0" noProof="0" dirty="0">
                <a:ln>
                  <a:noFill/>
                </a:ln>
                <a:solidFill>
                  <a:srgbClr val="FFFFFF"/>
                </a:solidFill>
                <a:effectLst/>
                <a:uLnTx/>
                <a:uFillTx/>
                <a:latin typeface="Calibri"/>
                <a:ea typeface="+mn-ea"/>
                <a:cs typeface="Calibri"/>
              </a:rPr>
              <a:t>m</a:t>
            </a:r>
            <a:r>
              <a:rPr kumimoji="0" sz="1600" b="0" i="0" u="none" strike="noStrike" kern="1200" cap="none" spc="-5" normalizeH="0" baseline="0" noProof="0" dirty="0">
                <a:ln>
                  <a:noFill/>
                </a:ln>
                <a:solidFill>
                  <a:srgbClr val="FFFFFF"/>
                </a:solidFill>
                <a:effectLst/>
                <a:uLnTx/>
                <a:uFillTx/>
                <a:latin typeface="Calibri"/>
                <a:ea typeface="+mn-ea"/>
                <a:cs typeface="Calibri"/>
              </a:rPr>
              <a:t>e</a:t>
            </a:r>
            <a:r>
              <a:rPr kumimoji="0" sz="1600" b="0" i="0" u="none" strike="noStrike" kern="1200" cap="none" spc="-20" normalizeH="0" baseline="0" noProof="0" dirty="0">
                <a:ln>
                  <a:noFill/>
                </a:ln>
                <a:solidFill>
                  <a:srgbClr val="FFFFFF"/>
                </a:solidFill>
                <a:effectLst/>
                <a:uLnTx/>
                <a:uFillTx/>
                <a:latin typeface="Calibri"/>
                <a:ea typeface="+mn-ea"/>
                <a:cs typeface="Calibri"/>
              </a:rPr>
              <a:t>n</a:t>
            </a:r>
            <a:r>
              <a:rPr kumimoji="0" sz="1600" b="0" i="0" u="none" strike="noStrike" kern="1200" cap="none" spc="-5" normalizeH="0" baseline="0" noProof="0" dirty="0">
                <a:ln>
                  <a:noFill/>
                </a:ln>
                <a:solidFill>
                  <a:srgbClr val="FFFFFF"/>
                </a:solidFill>
                <a:effectLst/>
                <a:uLnTx/>
                <a:uFillTx/>
                <a:latin typeface="Calibri"/>
                <a:ea typeface="+mn-ea"/>
                <a:cs typeface="Calibri"/>
              </a:rPr>
              <a:t>t</a:t>
            </a:r>
            <a:endParaRPr kumimoji="0" sz="1600" b="0" i="0"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00" b="0" i="0" u="none" strike="noStrike" kern="1200" cap="none" spc="0" normalizeH="0" baseline="0" noProof="0" dirty="0">
              <a:ln>
                <a:noFill/>
              </a:ln>
              <a:solidFill>
                <a:prstClr val="black"/>
              </a:solidFill>
              <a:effectLst/>
              <a:uLnTx/>
              <a:uFillTx/>
              <a:latin typeface="Times New Roman"/>
              <a:ea typeface="+mn-ea"/>
              <a:cs typeface="Times New Roman"/>
            </a:endParaRPr>
          </a:p>
          <a:p>
            <a:pPr marL="0" marR="351790" lvl="0" indent="0" algn="r"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FFFFFF"/>
                </a:solidFill>
                <a:effectLst/>
                <a:uLnTx/>
                <a:uFillTx/>
                <a:latin typeface="Calibri"/>
                <a:ea typeface="+mn-ea"/>
                <a:cs typeface="Calibri"/>
              </a:rPr>
              <a:t>D</a:t>
            </a:r>
            <a:r>
              <a:rPr kumimoji="0" sz="1800" b="0" i="0" u="none" strike="noStrike" kern="1200" cap="none" spc="-15" normalizeH="0" baseline="0" noProof="0" dirty="0">
                <a:ln>
                  <a:noFill/>
                </a:ln>
                <a:solidFill>
                  <a:srgbClr val="FFFFFF"/>
                </a:solidFill>
                <a:effectLst/>
                <a:uLnTx/>
                <a:uFillTx/>
                <a:latin typeface="Calibri"/>
                <a:ea typeface="+mn-ea"/>
                <a:cs typeface="Calibri"/>
              </a:rPr>
              <a:t>a</a:t>
            </a:r>
            <a:r>
              <a:rPr kumimoji="0" sz="1800" b="0" i="0" u="none" strike="noStrike" kern="1200" cap="none" spc="-30" normalizeH="0" baseline="0" noProof="0" dirty="0">
                <a:ln>
                  <a:noFill/>
                </a:ln>
                <a:solidFill>
                  <a:srgbClr val="FFFFFF"/>
                </a:solidFill>
                <a:effectLst/>
                <a:uLnTx/>
                <a:uFillTx/>
                <a:latin typeface="Calibri"/>
                <a:ea typeface="+mn-ea"/>
                <a:cs typeface="Calibri"/>
              </a:rPr>
              <a:t>t</a:t>
            </a:r>
            <a:r>
              <a:rPr kumimoji="0" sz="1800" b="0" i="0" u="none" strike="noStrike" kern="1200" cap="none" spc="0" normalizeH="0" baseline="0" noProof="0" dirty="0">
                <a:ln>
                  <a:noFill/>
                </a:ln>
                <a:solidFill>
                  <a:srgbClr val="FFFFFF"/>
                </a:solidFill>
                <a:effectLst/>
                <a:uLnTx/>
                <a:uFillTx/>
                <a:latin typeface="Calibri"/>
                <a:ea typeface="+mn-ea"/>
                <a:cs typeface="Calibri"/>
              </a:rPr>
              <a:t>a-</a:t>
            </a:r>
            <a:r>
              <a:rPr kumimoji="0" sz="1800" b="0" i="0" u="none" strike="noStrike" kern="1200" cap="none" spc="-5" normalizeH="0" baseline="0" noProof="0" dirty="0">
                <a:ln>
                  <a:noFill/>
                </a:ln>
                <a:solidFill>
                  <a:srgbClr val="FFFFFF"/>
                </a:solidFill>
                <a:effectLst/>
                <a:uLnTx/>
                <a:uFillTx/>
                <a:latin typeface="Calibri"/>
                <a:ea typeface="+mn-ea"/>
                <a:cs typeface="Calibri"/>
              </a:rPr>
              <a:t>or</a:t>
            </a:r>
            <a:r>
              <a:rPr kumimoji="0" sz="1800" b="0" i="0" u="none" strike="noStrike" kern="1200" cap="none" spc="-10" normalizeH="0" baseline="0" noProof="0" dirty="0">
                <a:ln>
                  <a:noFill/>
                </a:ln>
                <a:solidFill>
                  <a:srgbClr val="FFFFFF"/>
                </a:solidFill>
                <a:effectLst/>
                <a:uLnTx/>
                <a:uFillTx/>
                <a:latin typeface="Calibri"/>
                <a:ea typeface="+mn-ea"/>
                <a:cs typeface="Calibri"/>
              </a:rPr>
              <a:t>i</a:t>
            </a:r>
            <a:r>
              <a:rPr kumimoji="0" sz="1800" b="0" i="0" u="none" strike="noStrike" kern="1200" cap="none" spc="0" normalizeH="0" baseline="0" noProof="0" dirty="0">
                <a:ln>
                  <a:noFill/>
                </a:ln>
                <a:solidFill>
                  <a:srgbClr val="FFFFFF"/>
                </a:solidFill>
                <a:effectLst/>
                <a:uLnTx/>
                <a:uFillTx/>
                <a:latin typeface="Calibri"/>
                <a:ea typeface="+mn-ea"/>
                <a:cs typeface="Calibri"/>
              </a:rPr>
              <a:t>e</a:t>
            </a:r>
            <a:r>
              <a:rPr kumimoji="0" sz="1800" b="0" i="0" u="none" strike="noStrike" kern="1200" cap="none" spc="-10" normalizeH="0" baseline="0" noProof="0" dirty="0">
                <a:ln>
                  <a:noFill/>
                </a:ln>
                <a:solidFill>
                  <a:srgbClr val="FFFFFF"/>
                </a:solidFill>
                <a:effectLst/>
                <a:uLnTx/>
                <a:uFillTx/>
                <a:latin typeface="Calibri"/>
                <a:ea typeface="+mn-ea"/>
                <a:cs typeface="Calibri"/>
              </a:rPr>
              <a:t>n</a:t>
            </a:r>
            <a:r>
              <a:rPr kumimoji="0" sz="1800" b="0" i="0" u="none" strike="noStrike" kern="1200" cap="none" spc="-30" normalizeH="0" baseline="0" noProof="0" dirty="0">
                <a:ln>
                  <a:noFill/>
                </a:ln>
                <a:solidFill>
                  <a:srgbClr val="FFFFFF"/>
                </a:solidFill>
                <a:effectLst/>
                <a:uLnTx/>
                <a:uFillTx/>
                <a:latin typeface="Calibri"/>
                <a:ea typeface="+mn-ea"/>
                <a:cs typeface="Calibri"/>
              </a:rPr>
              <a:t>t</a:t>
            </a:r>
            <a:r>
              <a:rPr kumimoji="0" sz="1800" b="0" i="0" u="none" strike="noStrike" kern="1200" cap="none" spc="0" normalizeH="0" baseline="0" noProof="0" dirty="0">
                <a:ln>
                  <a:noFill/>
                </a:ln>
                <a:solidFill>
                  <a:srgbClr val="FFFFFF"/>
                </a:solidFill>
                <a:effectLst/>
                <a:uLnTx/>
                <a:uFillTx/>
                <a:latin typeface="Calibri"/>
                <a:ea typeface="+mn-ea"/>
                <a:cs typeface="Calibri"/>
              </a:rPr>
              <a:t>ed</a:t>
            </a:r>
            <a:endParaRPr kumimoji="0" sz="1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45" name="object 42">
            <a:extLst>
              <a:ext uri="{FF2B5EF4-FFF2-40B4-BE49-F238E27FC236}">
                <a16:creationId xmlns:a16="http://schemas.microsoft.com/office/drawing/2014/main" id="{0AB7E07D-DDAB-9407-7504-E60D7DDB921E}"/>
              </a:ext>
            </a:extLst>
          </p:cNvPr>
          <p:cNvSpPr txBox="1"/>
          <p:nvPr/>
        </p:nvSpPr>
        <p:spPr>
          <a:xfrm>
            <a:off x="1428114" y="4261594"/>
            <a:ext cx="3029331" cy="338554"/>
          </a:xfrm>
          <a:prstGeom prst="rect">
            <a:avLst/>
          </a:prstGeom>
        </p:spPr>
        <p:txBody>
          <a:bodyPr vert="horz" wrap="square" lIns="0" tIns="0" rIns="0" bIns="0" rtlCol="0">
            <a:spAutoFit/>
          </a:bodyPr>
          <a:lstStyle/>
          <a:p>
            <a:pPr marL="202565" marR="0" lvl="0" indent="0" algn="l" defTabSz="914400" rtl="0" eaLnBrk="1" fontAlgn="auto" latinLnBrk="0" hangingPunct="1">
              <a:lnSpc>
                <a:spcPct val="100000"/>
              </a:lnSpc>
              <a:spcBef>
                <a:spcPts val="85"/>
              </a:spcBef>
              <a:spcAft>
                <a:spcPts val="0"/>
              </a:spcAft>
              <a:buClrTx/>
              <a:buSzTx/>
              <a:buFontTx/>
              <a:buNone/>
              <a:tabLst/>
              <a:defRPr/>
            </a:pPr>
            <a:r>
              <a:rPr kumimoji="0" sz="2200" b="0" i="0" u="none" strike="noStrike" kern="1200" cap="none" spc="-5" normalizeH="0" baseline="0" noProof="0" dirty="0">
                <a:ln>
                  <a:noFill/>
                </a:ln>
                <a:solidFill>
                  <a:prstClr val="black"/>
                </a:solidFill>
                <a:effectLst/>
                <a:uLnTx/>
                <a:uFillTx/>
                <a:latin typeface="Calibri"/>
                <a:ea typeface="+mn-ea"/>
                <a:cs typeface="Calibri"/>
              </a:rPr>
              <a:t>ML</a:t>
            </a:r>
            <a:r>
              <a:rPr kumimoji="0" sz="2200" b="0" i="0" u="none" strike="noStrike" kern="1200" cap="none" spc="-85" normalizeH="0" baseline="0" noProof="0" dirty="0">
                <a:ln>
                  <a:noFill/>
                </a:ln>
                <a:solidFill>
                  <a:prstClr val="black"/>
                </a:solidFill>
                <a:effectLst/>
                <a:uLnTx/>
                <a:uFillTx/>
                <a:latin typeface="Calibri"/>
                <a:ea typeface="+mn-ea"/>
                <a:cs typeface="Calibri"/>
              </a:rPr>
              <a:t> </a:t>
            </a:r>
            <a:r>
              <a:rPr kumimoji="0" sz="2200" b="0" i="0" u="none" strike="noStrike" kern="1200" cap="none" spc="-10" normalizeH="0" baseline="0" noProof="0" dirty="0">
                <a:ln>
                  <a:noFill/>
                </a:ln>
                <a:solidFill>
                  <a:prstClr val="black"/>
                </a:solidFill>
                <a:effectLst/>
                <a:uLnTx/>
                <a:uFillTx/>
                <a:latin typeface="Calibri"/>
                <a:ea typeface="+mn-ea"/>
                <a:cs typeface="Calibri"/>
              </a:rPr>
              <a:t>Software:</a:t>
            </a:r>
            <a:endParaRPr kumimoji="0" sz="2200" b="0" i="0" u="none" strike="noStrike" kern="1200" cap="none" spc="0" normalizeH="0" baseline="0" noProof="0" dirty="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82152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fade">
                                      <p:cBhvr>
                                        <p:cTn id="7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animBg="1"/>
      <p:bldP spid="23" grpId="0" animBg="1"/>
      <p:bldP spid="24" grpId="0" animBg="1"/>
      <p:bldP spid="25" grpId="0"/>
      <p:bldP spid="26" grpId="0" animBg="1"/>
      <p:bldP spid="27" grpId="0" animBg="1"/>
      <p:bldP spid="28" grpId="0" animBg="1"/>
      <p:bldP spid="29" grpId="0"/>
      <p:bldP spid="30" grpId="0" animBg="1"/>
      <p:bldP spid="31" grpId="0" animBg="1"/>
      <p:bldP spid="32" grpId="0" animBg="1"/>
      <p:bldP spid="33" grpId="0"/>
      <p:bldP spid="34" grpId="0" animBg="1"/>
      <p:bldP spid="35" grpId="0" animBg="1"/>
      <p:bldP spid="36" grpId="0" animBg="1"/>
      <p:bldP spid="37" grpId="0"/>
      <p:bldP spid="39" grpId="0" animBg="1"/>
      <p:bldP spid="42" grpId="0" animBg="1"/>
      <p:bldP spid="43" grpId="0" animBg="1"/>
      <p:bldP spid="4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3B2B7-7FA9-3652-151F-D1C2B64AA835}"/>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2) Data </a:t>
            </a:r>
            <a:r>
              <a:rPr lang="fr-FR" dirty="0" err="1">
                <a:latin typeface="Arial" panose="020B0604020202020204" pitchFamily="34" charset="0"/>
                <a:cs typeface="Arial" panose="020B0604020202020204" pitchFamily="34" charset="0"/>
              </a:rPr>
              <a:t>Users</a:t>
            </a:r>
            <a:r>
              <a:rPr lang="fr-FR" dirty="0">
                <a:latin typeface="Arial" panose="020B0604020202020204" pitchFamily="34" charset="0"/>
                <a:cs typeface="Arial" panose="020B0604020202020204" pitchFamily="34" charset="0"/>
              </a:rPr>
              <a:t>:</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E89F9CB-D22B-2448-8C0E-B87E95DF0157}"/>
              </a:ext>
            </a:extLst>
          </p:cNvPr>
          <p:cNvSpPr>
            <a:spLocks noGrp="1"/>
          </p:cNvSpPr>
          <p:nvPr>
            <p:ph idx="1"/>
          </p:nvPr>
        </p:nvSpPr>
        <p:spPr>
          <a:xfrm>
            <a:off x="609600" y="1388282"/>
            <a:ext cx="10972800" cy="5058078"/>
          </a:xfrm>
        </p:spPr>
        <p:txBody>
          <a:bodyPr/>
          <a:lstStyle/>
          <a:p>
            <a:r>
              <a:rPr lang="en-US" sz="3600" b="0" i="0" dirty="0">
                <a:solidFill>
                  <a:srgbClr val="000000"/>
                </a:solidFill>
                <a:effectLst/>
                <a:latin typeface="Arial" panose="020B0604020202020204" pitchFamily="34" charset="0"/>
                <a:cs typeface="Arial" panose="020B0604020202020204" pitchFamily="34" charset="0"/>
              </a:rPr>
              <a:t>Ask yourself who are the users of the solution you are</a:t>
            </a:r>
            <a:br>
              <a:rPr lang="en-US" sz="3600" b="0" i="0" dirty="0">
                <a:solidFill>
                  <a:srgbClr val="000000"/>
                </a:solidFill>
                <a:effectLst/>
                <a:latin typeface="Arial" panose="020B0604020202020204" pitchFamily="34" charset="0"/>
                <a:cs typeface="Arial" panose="020B0604020202020204" pitchFamily="34" charset="0"/>
              </a:rPr>
            </a:br>
            <a:r>
              <a:rPr lang="en-US" sz="3600" b="0" i="0" dirty="0">
                <a:solidFill>
                  <a:srgbClr val="000000"/>
                </a:solidFill>
                <a:effectLst/>
                <a:latin typeface="Arial" panose="020B0604020202020204" pitchFamily="34" charset="0"/>
                <a:cs typeface="Arial" panose="020B0604020202020204" pitchFamily="34" charset="0"/>
              </a:rPr>
              <a:t>developing?</a:t>
            </a:r>
            <a:br>
              <a:rPr lang="en-US" sz="3600" b="0" i="0" dirty="0">
                <a:solidFill>
                  <a:srgbClr val="000000"/>
                </a:solidFill>
                <a:effectLst/>
                <a:latin typeface="Arial" panose="020B0604020202020204" pitchFamily="34" charset="0"/>
                <a:cs typeface="Arial" panose="020B0604020202020204" pitchFamily="34" charset="0"/>
              </a:rPr>
            </a:br>
            <a:r>
              <a:rPr lang="en-US" sz="3600" b="0" i="0" dirty="0">
                <a:solidFill>
                  <a:srgbClr val="000000"/>
                </a:solidFill>
                <a:effectLst/>
                <a:latin typeface="Arial" panose="020B0604020202020204" pitchFamily="34" charset="0"/>
                <a:cs typeface="Arial" panose="020B0604020202020204" pitchFamily="34" charset="0"/>
              </a:rPr>
              <a:t>– Who are they?</a:t>
            </a:r>
            <a:br>
              <a:rPr lang="en-US" sz="3600" b="0" i="0" dirty="0">
                <a:solidFill>
                  <a:srgbClr val="000000"/>
                </a:solidFill>
                <a:effectLst/>
                <a:latin typeface="Arial" panose="020B0604020202020204" pitchFamily="34" charset="0"/>
                <a:cs typeface="Arial" panose="020B0604020202020204" pitchFamily="34" charset="0"/>
              </a:rPr>
            </a:br>
            <a:r>
              <a:rPr lang="en-US" sz="3600" b="0" i="0" dirty="0">
                <a:solidFill>
                  <a:srgbClr val="000000"/>
                </a:solidFill>
                <a:effectLst/>
                <a:latin typeface="Arial" panose="020B0604020202020204" pitchFamily="34" charset="0"/>
                <a:cs typeface="Arial" panose="020B0604020202020204" pitchFamily="34" charset="0"/>
              </a:rPr>
              <a:t>– What are their roles?</a:t>
            </a:r>
            <a:br>
              <a:rPr lang="en-US" sz="3600" b="0" i="0" dirty="0">
                <a:solidFill>
                  <a:srgbClr val="000000"/>
                </a:solidFill>
                <a:effectLst/>
                <a:latin typeface="Arial" panose="020B0604020202020204" pitchFamily="34" charset="0"/>
                <a:cs typeface="Arial" panose="020B0604020202020204" pitchFamily="34" charset="0"/>
              </a:rPr>
            </a:br>
            <a:r>
              <a:rPr lang="en-US" sz="3600" b="0" i="0" dirty="0">
                <a:solidFill>
                  <a:srgbClr val="000000"/>
                </a:solidFill>
                <a:effectLst/>
                <a:latin typeface="Arial" panose="020B0604020202020204" pitchFamily="34" charset="0"/>
                <a:cs typeface="Arial" panose="020B0604020202020204" pitchFamily="34" charset="0"/>
              </a:rPr>
              <a:t>– What are their goals?</a:t>
            </a:r>
            <a:r>
              <a:rPr lang="en-US" sz="4400" dirty="0">
                <a:latin typeface="Arial" panose="020B0604020202020204" pitchFamily="34" charset="0"/>
                <a:cs typeface="Arial" panose="020B0604020202020204" pitchFamily="34" charset="0"/>
              </a:rPr>
              <a:t> </a:t>
            </a:r>
            <a:br>
              <a:rPr lang="en-US" dirty="0"/>
            </a:br>
            <a:endParaRPr lang="fr-DZ" dirty="0"/>
          </a:p>
        </p:txBody>
      </p:sp>
      <p:sp>
        <p:nvSpPr>
          <p:cNvPr id="4" name="Slide Number Placeholder 3">
            <a:extLst>
              <a:ext uri="{FF2B5EF4-FFF2-40B4-BE49-F238E27FC236}">
                <a16:creationId xmlns:a16="http://schemas.microsoft.com/office/drawing/2014/main" id="{CA661BEC-7F4F-524D-251F-16A1F770D0CA}"/>
              </a:ext>
            </a:extLst>
          </p:cNvPr>
          <p:cNvSpPr>
            <a:spLocks noGrp="1"/>
          </p:cNvSpPr>
          <p:nvPr>
            <p:ph type="sldNum" sz="quarter" idx="10"/>
          </p:nvPr>
        </p:nvSpPr>
        <p:spPr/>
        <p:txBody>
          <a:bodyPr/>
          <a:lstStyle/>
          <a:p>
            <a:pPr>
              <a:defRPr/>
            </a:pPr>
            <a:fld id="{326C6059-A255-C24B-AAEC-93A3405961B0}" type="slidenum">
              <a:rPr lang="en-US" smtClean="0"/>
              <a:pPr>
                <a:defRPr/>
              </a:pPr>
              <a:t>40</a:t>
            </a:fld>
            <a:endParaRPr lang="en-US" dirty="0"/>
          </a:p>
        </p:txBody>
      </p:sp>
    </p:spTree>
    <p:extLst>
      <p:ext uri="{BB962C8B-B14F-4D97-AF65-F5344CB8AC3E}">
        <p14:creationId xmlns:p14="http://schemas.microsoft.com/office/powerpoint/2010/main" val="25969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565F-4DEC-AC6C-7F89-17E59BEC2FAB}"/>
              </a:ext>
            </a:extLst>
          </p:cNvPr>
          <p:cNvSpPr>
            <a:spLocks noGrp="1"/>
          </p:cNvSpPr>
          <p:nvPr>
            <p:ph type="title"/>
          </p:nvPr>
        </p:nvSpPr>
        <p:spPr>
          <a:xfrm>
            <a:off x="0" y="310201"/>
            <a:ext cx="11976410" cy="790787"/>
          </a:xfrm>
        </p:spPr>
        <p:txBody>
          <a:bodyPr/>
          <a:lstStyle/>
          <a:p>
            <a:r>
              <a:rPr lang="en-US" sz="4400" dirty="0">
                <a:latin typeface="Arial" panose="020B0604020202020204" pitchFamily="34" charset="0"/>
                <a:cs typeface="Arial" panose="020B0604020202020204" pitchFamily="34" charset="0"/>
              </a:rPr>
              <a:t>3) Value Propositions: Project Data Science</a:t>
            </a:r>
            <a:endParaRPr lang="fr-DZ" sz="4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C92D3D6-E6DC-649D-7E62-045994E8A1A2}"/>
              </a:ext>
            </a:extLst>
          </p:cNvPr>
          <p:cNvSpPr>
            <a:spLocks noGrp="1"/>
          </p:cNvSpPr>
          <p:nvPr>
            <p:ph type="sldNum" sz="quarter" idx="10"/>
          </p:nvPr>
        </p:nvSpPr>
        <p:spPr/>
        <p:txBody>
          <a:bodyPr/>
          <a:lstStyle/>
          <a:p>
            <a:pPr>
              <a:defRPr/>
            </a:pPr>
            <a:fld id="{326C6059-A255-C24B-AAEC-93A3405961B0}" type="slidenum">
              <a:rPr lang="en-US" smtClean="0"/>
              <a:pPr>
                <a:defRPr/>
              </a:pPr>
              <a:t>41</a:t>
            </a:fld>
            <a:endParaRPr lang="en-US" dirty="0"/>
          </a:p>
        </p:txBody>
      </p:sp>
      <p:pic>
        <p:nvPicPr>
          <p:cNvPr id="1026" name="Picture 2" descr="The Value Proposition in the Business Model Canvas">
            <a:extLst>
              <a:ext uri="{FF2B5EF4-FFF2-40B4-BE49-F238E27FC236}">
                <a16:creationId xmlns:a16="http://schemas.microsoft.com/office/drawing/2014/main" id="{AF1E304F-9160-3BB7-DE7D-52A92A31E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666" y="1460853"/>
            <a:ext cx="7950970" cy="477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5821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0F11-C8C0-D90D-508E-953BE4FC628E}"/>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Data Science Code structure</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B0B7203-9456-7EBD-EAF8-51462CC679B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825"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1543671D-EF43-82C9-FD6B-759152B419EB}"/>
              </a:ext>
            </a:extLst>
          </p:cNvPr>
          <p:cNvPicPr>
            <a:picLocks noChangeAspect="1"/>
          </p:cNvPicPr>
          <p:nvPr/>
        </p:nvPicPr>
        <p:blipFill>
          <a:blip r:embed="rId2"/>
          <a:stretch>
            <a:fillRect/>
          </a:stretch>
        </p:blipFill>
        <p:spPr>
          <a:xfrm>
            <a:off x="2261743" y="1388281"/>
            <a:ext cx="6008198" cy="4802133"/>
          </a:xfrm>
          <a:prstGeom prst="rect">
            <a:avLst/>
          </a:prstGeom>
        </p:spPr>
      </p:pic>
    </p:spTree>
    <p:extLst>
      <p:ext uri="{BB962C8B-B14F-4D97-AF65-F5344CB8AC3E}">
        <p14:creationId xmlns:p14="http://schemas.microsoft.com/office/powerpoint/2010/main" val="4264766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D21C-B674-361F-AEDF-3605CEC73559}"/>
              </a:ext>
            </a:extLst>
          </p:cNvPr>
          <p:cNvSpPr>
            <a:spLocks noGrp="1"/>
          </p:cNvSpPr>
          <p:nvPr>
            <p:ph type="title"/>
          </p:nvPr>
        </p:nvSpPr>
        <p:spPr>
          <a:xfrm>
            <a:off x="609600" y="2792143"/>
            <a:ext cx="10972800" cy="790787"/>
          </a:xfrm>
        </p:spPr>
        <p:txBody>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Preprocessing</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A8A75FF-233E-FAD5-21E9-1B6089458466}"/>
              </a:ext>
            </a:extLst>
          </p:cNvPr>
          <p:cNvSpPr>
            <a:spLocks noGrp="1"/>
          </p:cNvSpPr>
          <p:nvPr>
            <p:ph type="sldNum" sz="quarter" idx="10"/>
          </p:nvPr>
        </p:nvSpPr>
        <p:spPr/>
        <p:txBody>
          <a:bodyPr/>
          <a:lstStyle/>
          <a:p>
            <a:pPr>
              <a:defRPr/>
            </a:pPr>
            <a:fld id="{326C6059-A255-C24B-AAEC-93A3405961B0}" type="slidenum">
              <a:rPr lang="en-US" smtClean="0"/>
              <a:pPr>
                <a:defRPr/>
              </a:pPr>
              <a:t>43</a:t>
            </a:fld>
            <a:endParaRPr lang="en-US" dirty="0"/>
          </a:p>
        </p:txBody>
      </p:sp>
    </p:spTree>
    <p:extLst>
      <p:ext uri="{BB962C8B-B14F-4D97-AF65-F5344CB8AC3E}">
        <p14:creationId xmlns:p14="http://schemas.microsoft.com/office/powerpoint/2010/main" val="2858509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2FBAB-3A9B-25D5-2DD4-ECDAC9FB956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Steps in a machine learning pipeline</a:t>
            </a:r>
            <a:endParaRPr lang="fr-DZ" dirty="0"/>
          </a:p>
        </p:txBody>
      </p:sp>
      <p:sp>
        <p:nvSpPr>
          <p:cNvPr id="4" name="Slide Number Placeholder 3">
            <a:extLst>
              <a:ext uri="{FF2B5EF4-FFF2-40B4-BE49-F238E27FC236}">
                <a16:creationId xmlns:a16="http://schemas.microsoft.com/office/drawing/2014/main" id="{A6526C5B-9B46-823D-46D3-3DCD52E09C2A}"/>
              </a:ext>
            </a:extLst>
          </p:cNvPr>
          <p:cNvSpPr>
            <a:spLocks noGrp="1"/>
          </p:cNvSpPr>
          <p:nvPr>
            <p:ph type="sldNum" sz="quarter" idx="10"/>
          </p:nvPr>
        </p:nvSpPr>
        <p:spPr/>
        <p:txBody>
          <a:bodyPr/>
          <a:lstStyle/>
          <a:p>
            <a:pPr>
              <a:defRPr/>
            </a:pPr>
            <a:fld id="{326C6059-A255-C24B-AAEC-93A3405961B0}" type="slidenum">
              <a:rPr lang="en-US" smtClean="0"/>
              <a:pPr>
                <a:defRPr/>
              </a:pPr>
              <a:t>44</a:t>
            </a:fld>
            <a:endParaRPr lang="en-US" dirty="0"/>
          </a:p>
        </p:txBody>
      </p:sp>
      <p:cxnSp>
        <p:nvCxnSpPr>
          <p:cNvPr id="9" name="Connector: Elbow 8">
            <a:extLst>
              <a:ext uri="{FF2B5EF4-FFF2-40B4-BE49-F238E27FC236}">
                <a16:creationId xmlns:a16="http://schemas.microsoft.com/office/drawing/2014/main" id="{3B60F5C0-2441-D383-C62F-3EC88BCDE323}"/>
              </a:ext>
            </a:extLst>
          </p:cNvPr>
          <p:cNvCxnSpPr>
            <a:cxnSpLocks/>
          </p:cNvCxnSpPr>
          <p:nvPr/>
        </p:nvCxnSpPr>
        <p:spPr>
          <a:xfrm rot="5400000" flipH="1">
            <a:off x="6217182" y="3188077"/>
            <a:ext cx="4382" cy="1407887"/>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1DB88A52-BEA8-AE11-2A77-ED250E3BD262}"/>
              </a:ext>
            </a:extLst>
          </p:cNvPr>
          <p:cNvCxnSpPr>
            <a:cxnSpLocks/>
          </p:cNvCxnSpPr>
          <p:nvPr/>
        </p:nvCxnSpPr>
        <p:spPr>
          <a:xfrm rot="5400000" flipH="1">
            <a:off x="5625126" y="2596020"/>
            <a:ext cx="4382" cy="2592000"/>
          </a:xfrm>
          <a:prstGeom prst="bentConnector3">
            <a:avLst>
              <a:gd name="adj1" fmla="val -5216796"/>
            </a:avLst>
          </a:prstGeom>
          <a:ln>
            <a:tailEnd type="triangle"/>
          </a:ln>
        </p:spPr>
        <p:style>
          <a:lnRef idx="2">
            <a:schemeClr val="accent1"/>
          </a:lnRef>
          <a:fillRef idx="0">
            <a:schemeClr val="accent1"/>
          </a:fillRef>
          <a:effectRef idx="1">
            <a:schemeClr val="accent1"/>
          </a:effectRef>
          <a:fontRef idx="minor">
            <a:schemeClr val="tx1"/>
          </a:fontRef>
        </p:style>
      </p:cxnSp>
      <p:pic>
        <p:nvPicPr>
          <p:cNvPr id="30" name="Picture 29">
            <a:extLst>
              <a:ext uri="{FF2B5EF4-FFF2-40B4-BE49-F238E27FC236}">
                <a16:creationId xmlns:a16="http://schemas.microsoft.com/office/drawing/2014/main" id="{9F461674-BFBA-FDC4-73D5-9D8F92F44B2B}"/>
              </a:ext>
            </a:extLst>
          </p:cNvPr>
          <p:cNvPicPr>
            <a:picLocks noChangeAspect="1"/>
          </p:cNvPicPr>
          <p:nvPr/>
        </p:nvPicPr>
        <p:blipFill>
          <a:blip r:embed="rId2"/>
          <a:stretch>
            <a:fillRect/>
          </a:stretch>
        </p:blipFill>
        <p:spPr>
          <a:xfrm>
            <a:off x="5777910" y="2774406"/>
            <a:ext cx="495369" cy="495369"/>
          </a:xfrm>
          <a:prstGeom prst="rect">
            <a:avLst/>
          </a:prstGeom>
        </p:spPr>
      </p:pic>
      <p:pic>
        <p:nvPicPr>
          <p:cNvPr id="31" name="Picture 30">
            <a:extLst>
              <a:ext uri="{FF2B5EF4-FFF2-40B4-BE49-F238E27FC236}">
                <a16:creationId xmlns:a16="http://schemas.microsoft.com/office/drawing/2014/main" id="{6A592CE7-1550-81A8-CF47-C826538BB5AE}"/>
              </a:ext>
            </a:extLst>
          </p:cNvPr>
          <p:cNvPicPr>
            <a:picLocks noChangeAspect="1"/>
          </p:cNvPicPr>
          <p:nvPr/>
        </p:nvPicPr>
        <p:blipFill>
          <a:blip r:embed="rId2"/>
          <a:stretch>
            <a:fillRect/>
          </a:stretch>
        </p:blipFill>
        <p:spPr>
          <a:xfrm>
            <a:off x="7160988" y="2745827"/>
            <a:ext cx="495369" cy="495369"/>
          </a:xfrm>
          <a:prstGeom prst="rect">
            <a:avLst/>
          </a:prstGeom>
        </p:spPr>
      </p:pic>
      <p:pic>
        <p:nvPicPr>
          <p:cNvPr id="32" name="Picture 31">
            <a:extLst>
              <a:ext uri="{FF2B5EF4-FFF2-40B4-BE49-F238E27FC236}">
                <a16:creationId xmlns:a16="http://schemas.microsoft.com/office/drawing/2014/main" id="{72728665-7D1E-7295-E783-6A7886E0D032}"/>
              </a:ext>
            </a:extLst>
          </p:cNvPr>
          <p:cNvPicPr>
            <a:picLocks noChangeAspect="1"/>
          </p:cNvPicPr>
          <p:nvPr/>
        </p:nvPicPr>
        <p:blipFill>
          <a:blip r:embed="rId2"/>
          <a:stretch>
            <a:fillRect/>
          </a:stretch>
        </p:blipFill>
        <p:spPr>
          <a:xfrm>
            <a:off x="8137119" y="2745826"/>
            <a:ext cx="495369" cy="495369"/>
          </a:xfrm>
          <a:prstGeom prst="rect">
            <a:avLst/>
          </a:prstGeom>
        </p:spPr>
      </p:pic>
      <p:sp>
        <p:nvSpPr>
          <p:cNvPr id="6" name="Flowchart: Off-page Connector 5">
            <a:extLst>
              <a:ext uri="{FF2B5EF4-FFF2-40B4-BE49-F238E27FC236}">
                <a16:creationId xmlns:a16="http://schemas.microsoft.com/office/drawing/2014/main" id="{4D9602E8-10BA-B486-C84D-C34E9975A031}"/>
              </a:ext>
            </a:extLst>
          </p:cNvPr>
          <p:cNvSpPr/>
          <p:nvPr/>
        </p:nvSpPr>
        <p:spPr>
          <a:xfrm rot="16200000">
            <a:off x="584976" y="2861566"/>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Requirements</a:t>
            </a:r>
            <a:endParaRPr lang="fr-FR" sz="1200" b="1" dirty="0">
              <a:solidFill>
                <a:srgbClr val="000000"/>
              </a:solidFill>
              <a:latin typeface="Arial" panose="020B0604020202020204" pitchFamily="34" charset="0"/>
              <a:cs typeface="Arial" panose="020B0604020202020204" pitchFamily="34" charset="0"/>
            </a:endParaRPr>
          </a:p>
          <a:p>
            <a:pPr algn="ctr"/>
            <a:r>
              <a:rPr lang="fr-FR" sz="1200" b="1" dirty="0" err="1">
                <a:solidFill>
                  <a:srgbClr val="000000"/>
                </a:solidFill>
                <a:latin typeface="Arial" panose="020B0604020202020204" pitchFamily="34" charset="0"/>
                <a:cs typeface="Arial" panose="020B0604020202020204" pitchFamily="34" charset="0"/>
              </a:rPr>
              <a:t>Analysis</a:t>
            </a:r>
            <a:endParaRPr lang="fr-FR" sz="1200" b="1" dirty="0">
              <a:solidFill>
                <a:srgbClr val="000000"/>
              </a:solidFill>
              <a:latin typeface="Arial" panose="020B0604020202020204" pitchFamily="34" charset="0"/>
              <a:cs typeface="Arial" panose="020B0604020202020204" pitchFamily="34" charset="0"/>
            </a:endParaRPr>
          </a:p>
        </p:txBody>
      </p:sp>
      <p:sp>
        <p:nvSpPr>
          <p:cNvPr id="7" name="Flowchart: Off-page Connector 6">
            <a:extLst>
              <a:ext uri="{FF2B5EF4-FFF2-40B4-BE49-F238E27FC236}">
                <a16:creationId xmlns:a16="http://schemas.microsoft.com/office/drawing/2014/main" id="{D90E722C-3C35-9B77-30A0-EC4A29D25781}"/>
              </a:ext>
            </a:extLst>
          </p:cNvPr>
          <p:cNvSpPr/>
          <p:nvPr/>
        </p:nvSpPr>
        <p:spPr>
          <a:xfrm rot="16200000">
            <a:off x="2133224" y="289014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Data</a:t>
            </a:r>
          </a:p>
          <a:p>
            <a:pPr algn="ctr"/>
            <a:r>
              <a:rPr lang="fr-FR" sz="1200" b="1" dirty="0">
                <a:solidFill>
                  <a:srgbClr val="000000"/>
                </a:solidFill>
                <a:latin typeface="Arial" panose="020B0604020202020204" pitchFamily="34" charset="0"/>
                <a:cs typeface="Arial" panose="020B0604020202020204" pitchFamily="34" charset="0"/>
              </a:rPr>
              <a:t>Acquisition</a:t>
            </a:r>
          </a:p>
        </p:txBody>
      </p:sp>
      <p:sp>
        <p:nvSpPr>
          <p:cNvPr id="8" name="Flowchart: Off-page Connector 7">
            <a:extLst>
              <a:ext uri="{FF2B5EF4-FFF2-40B4-BE49-F238E27FC236}">
                <a16:creationId xmlns:a16="http://schemas.microsoft.com/office/drawing/2014/main" id="{58C8A9F9-DD99-FF8A-2AA1-7B9172DE3B3E}"/>
              </a:ext>
            </a:extLst>
          </p:cNvPr>
          <p:cNvSpPr/>
          <p:nvPr/>
        </p:nvSpPr>
        <p:spPr>
          <a:xfrm rot="16200000">
            <a:off x="3717831" y="2811324"/>
            <a:ext cx="648634" cy="1563359"/>
          </a:xfrm>
          <a:prstGeom prst="flowChartOffpageConnector">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chemeClr val="bg1"/>
                </a:solidFill>
                <a:latin typeface="Arial" panose="020B0604020202020204" pitchFamily="34" charset="0"/>
                <a:cs typeface="Arial" panose="020B0604020202020204" pitchFamily="34" charset="0"/>
              </a:rPr>
              <a:t>Data</a:t>
            </a:r>
          </a:p>
          <a:p>
            <a:pPr algn="ctr"/>
            <a:r>
              <a:rPr lang="fr-FR" sz="1200" b="1" dirty="0">
                <a:solidFill>
                  <a:schemeClr val="bg1"/>
                </a:solidFill>
                <a:latin typeface="Arial" panose="020B0604020202020204" pitchFamily="34" charset="0"/>
                <a:cs typeface="Arial" panose="020B0604020202020204" pitchFamily="34" charset="0"/>
              </a:rPr>
              <a:t>Pre </a:t>
            </a:r>
            <a:r>
              <a:rPr lang="fr-FR" sz="1200" b="1" dirty="0" err="1">
                <a:solidFill>
                  <a:schemeClr val="bg1"/>
                </a:solidFill>
                <a:latin typeface="Arial" panose="020B0604020202020204" pitchFamily="34" charset="0"/>
                <a:cs typeface="Arial" panose="020B0604020202020204" pitchFamily="34" charset="0"/>
              </a:rPr>
              <a:t>processing</a:t>
            </a:r>
            <a:endParaRPr lang="fr-FR" sz="1200" b="1" dirty="0">
              <a:solidFill>
                <a:schemeClr val="bg1"/>
              </a:solidFill>
              <a:latin typeface="Arial" panose="020B0604020202020204" pitchFamily="34" charset="0"/>
              <a:cs typeface="Arial" panose="020B0604020202020204" pitchFamily="34" charset="0"/>
            </a:endParaRPr>
          </a:p>
          <a:p>
            <a:pPr algn="ctr"/>
            <a:endParaRPr lang="fr-FR" sz="1200" b="1" dirty="0">
              <a:solidFill>
                <a:schemeClr val="bg1"/>
              </a:solidFill>
              <a:latin typeface="Arial" panose="020B0604020202020204" pitchFamily="34" charset="0"/>
              <a:cs typeface="Arial" panose="020B0604020202020204" pitchFamily="34" charset="0"/>
            </a:endParaRPr>
          </a:p>
        </p:txBody>
      </p:sp>
      <p:pic>
        <p:nvPicPr>
          <p:cNvPr id="10" name="Google Shape;858;ge64a18ca29_0_0">
            <a:extLst>
              <a:ext uri="{FF2B5EF4-FFF2-40B4-BE49-F238E27FC236}">
                <a16:creationId xmlns:a16="http://schemas.microsoft.com/office/drawing/2014/main" id="{5A1F2578-5F1A-9008-FCDC-8C8D301F27E8}"/>
              </a:ext>
            </a:extLst>
          </p:cNvPr>
          <p:cNvPicPr preferRelativeResize="0"/>
          <p:nvPr/>
        </p:nvPicPr>
        <p:blipFill rotWithShape="1">
          <a:blip r:embed="rId4">
            <a:alphaModFix/>
          </a:blip>
          <a:srcRect/>
          <a:stretch/>
        </p:blipFill>
        <p:spPr>
          <a:xfrm>
            <a:off x="1357448" y="5192753"/>
            <a:ext cx="563762" cy="544480"/>
          </a:xfrm>
          <a:prstGeom prst="rect">
            <a:avLst/>
          </a:prstGeom>
          <a:noFill/>
          <a:ln>
            <a:noFill/>
          </a:ln>
        </p:spPr>
      </p:pic>
      <p:pic>
        <p:nvPicPr>
          <p:cNvPr id="11" name="Google Shape;859;ge64a18ca29_0_0">
            <a:extLst>
              <a:ext uri="{FF2B5EF4-FFF2-40B4-BE49-F238E27FC236}">
                <a16:creationId xmlns:a16="http://schemas.microsoft.com/office/drawing/2014/main" id="{155E77DF-66D0-C1C5-5F54-49EF6B87C40E}"/>
              </a:ext>
            </a:extLst>
          </p:cNvPr>
          <p:cNvPicPr preferRelativeResize="0"/>
          <p:nvPr/>
        </p:nvPicPr>
        <p:blipFill rotWithShape="1">
          <a:blip r:embed="rId5">
            <a:alphaModFix/>
          </a:blip>
          <a:srcRect/>
          <a:stretch/>
        </p:blipFill>
        <p:spPr>
          <a:xfrm>
            <a:off x="744586" y="2554799"/>
            <a:ext cx="432000" cy="432000"/>
          </a:xfrm>
          <a:prstGeom prst="rect">
            <a:avLst/>
          </a:prstGeom>
          <a:noFill/>
          <a:ln>
            <a:noFill/>
          </a:ln>
        </p:spPr>
      </p:pic>
      <p:pic>
        <p:nvPicPr>
          <p:cNvPr id="12" name="Google Shape;860;ge64a18ca29_0_0">
            <a:extLst>
              <a:ext uri="{FF2B5EF4-FFF2-40B4-BE49-F238E27FC236}">
                <a16:creationId xmlns:a16="http://schemas.microsoft.com/office/drawing/2014/main" id="{A90C56EF-BB81-1468-82CF-D9AE46A68BA2}"/>
              </a:ext>
            </a:extLst>
          </p:cNvPr>
          <p:cNvPicPr preferRelativeResize="0"/>
          <p:nvPr/>
        </p:nvPicPr>
        <p:blipFill rotWithShape="1">
          <a:blip r:embed="rId6">
            <a:alphaModFix/>
          </a:blip>
          <a:srcRect/>
          <a:stretch/>
        </p:blipFill>
        <p:spPr>
          <a:xfrm>
            <a:off x="3793072" y="3825090"/>
            <a:ext cx="465096" cy="487368"/>
          </a:xfrm>
          <a:prstGeom prst="rect">
            <a:avLst/>
          </a:prstGeom>
          <a:noFill/>
          <a:ln>
            <a:noFill/>
          </a:ln>
        </p:spPr>
      </p:pic>
      <p:pic>
        <p:nvPicPr>
          <p:cNvPr id="13" name="Google Shape;859;ge64a18ca29_0_0">
            <a:extLst>
              <a:ext uri="{FF2B5EF4-FFF2-40B4-BE49-F238E27FC236}">
                <a16:creationId xmlns:a16="http://schemas.microsoft.com/office/drawing/2014/main" id="{1DB4BE0F-8050-4363-0812-EEDF1603BAD6}"/>
              </a:ext>
            </a:extLst>
          </p:cNvPr>
          <p:cNvPicPr preferRelativeResize="0"/>
          <p:nvPr/>
        </p:nvPicPr>
        <p:blipFill rotWithShape="1">
          <a:blip r:embed="rId5">
            <a:alphaModFix/>
          </a:blip>
          <a:srcRect/>
          <a:stretch/>
        </p:blipFill>
        <p:spPr>
          <a:xfrm>
            <a:off x="2353629" y="2556065"/>
            <a:ext cx="432000" cy="432000"/>
          </a:xfrm>
          <a:prstGeom prst="rect">
            <a:avLst/>
          </a:prstGeom>
          <a:noFill/>
          <a:ln>
            <a:noFill/>
          </a:ln>
        </p:spPr>
      </p:pic>
      <p:pic>
        <p:nvPicPr>
          <p:cNvPr id="15" name="Google Shape;860;ge64a18ca29_0_0">
            <a:extLst>
              <a:ext uri="{FF2B5EF4-FFF2-40B4-BE49-F238E27FC236}">
                <a16:creationId xmlns:a16="http://schemas.microsoft.com/office/drawing/2014/main" id="{B49CC037-331C-9C1C-6716-862D06844C4A}"/>
              </a:ext>
            </a:extLst>
          </p:cNvPr>
          <p:cNvPicPr preferRelativeResize="0"/>
          <p:nvPr/>
        </p:nvPicPr>
        <p:blipFill rotWithShape="1">
          <a:blip r:embed="rId6">
            <a:alphaModFix/>
          </a:blip>
          <a:srcRect/>
          <a:stretch/>
        </p:blipFill>
        <p:spPr>
          <a:xfrm>
            <a:off x="3793072" y="5203358"/>
            <a:ext cx="574780" cy="544008"/>
          </a:xfrm>
          <a:prstGeom prst="rect">
            <a:avLst/>
          </a:prstGeom>
          <a:noFill/>
          <a:ln>
            <a:noFill/>
          </a:ln>
        </p:spPr>
      </p:pic>
      <p:pic>
        <p:nvPicPr>
          <p:cNvPr id="16" name="Google Shape;859;ge64a18ca29_0_0">
            <a:extLst>
              <a:ext uri="{FF2B5EF4-FFF2-40B4-BE49-F238E27FC236}">
                <a16:creationId xmlns:a16="http://schemas.microsoft.com/office/drawing/2014/main" id="{9C4510DD-F472-CEAA-49DE-4944E35C2BAA}"/>
              </a:ext>
            </a:extLst>
          </p:cNvPr>
          <p:cNvPicPr preferRelativeResize="0"/>
          <p:nvPr/>
        </p:nvPicPr>
        <p:blipFill rotWithShape="1">
          <a:blip r:embed="rId5">
            <a:alphaModFix/>
          </a:blip>
          <a:srcRect/>
          <a:stretch/>
        </p:blipFill>
        <p:spPr>
          <a:xfrm>
            <a:off x="6604343" y="5192753"/>
            <a:ext cx="556645" cy="544008"/>
          </a:xfrm>
          <a:prstGeom prst="rect">
            <a:avLst/>
          </a:prstGeom>
          <a:noFill/>
          <a:ln>
            <a:noFill/>
          </a:ln>
        </p:spPr>
      </p:pic>
      <p:sp>
        <p:nvSpPr>
          <p:cNvPr id="17" name="Flowchart: Off-page Connector 16">
            <a:extLst>
              <a:ext uri="{FF2B5EF4-FFF2-40B4-BE49-F238E27FC236}">
                <a16:creationId xmlns:a16="http://schemas.microsoft.com/office/drawing/2014/main" id="{B2FAA8CD-181A-CDFD-FA7E-45AEDBB756C7}"/>
              </a:ext>
            </a:extLst>
          </p:cNvPr>
          <p:cNvSpPr/>
          <p:nvPr/>
        </p:nvSpPr>
        <p:spPr>
          <a:xfrm rot="16200000">
            <a:off x="5245018" y="288905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Predictive</a:t>
            </a:r>
            <a:r>
              <a:rPr lang="fr-FR" sz="1200" b="1" dirty="0">
                <a:solidFill>
                  <a:srgbClr val="000000"/>
                </a:solidFill>
                <a:latin typeface="Arial" panose="020B0604020202020204" pitchFamily="34" charset="0"/>
                <a:cs typeface="Arial" panose="020B0604020202020204" pitchFamily="34" charset="0"/>
              </a:rPr>
              <a:t> Modeling</a:t>
            </a:r>
          </a:p>
        </p:txBody>
      </p:sp>
      <p:sp>
        <p:nvSpPr>
          <p:cNvPr id="18" name="Flowchart: Off-page Connector 17">
            <a:extLst>
              <a:ext uri="{FF2B5EF4-FFF2-40B4-BE49-F238E27FC236}">
                <a16:creationId xmlns:a16="http://schemas.microsoft.com/office/drawing/2014/main" id="{935891ED-42E6-F652-96A9-3ADA417B762F}"/>
              </a:ext>
            </a:extLst>
          </p:cNvPr>
          <p:cNvSpPr/>
          <p:nvPr/>
        </p:nvSpPr>
        <p:spPr>
          <a:xfrm rot="16200000">
            <a:off x="6793266" y="2912860"/>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a:solidFill>
                  <a:srgbClr val="000000"/>
                </a:solidFill>
                <a:latin typeface="Arial" panose="020B0604020202020204" pitchFamily="34" charset="0"/>
                <a:cs typeface="Arial" panose="020B0604020202020204" pitchFamily="34" charset="0"/>
              </a:rPr>
              <a:t>Evaluation</a:t>
            </a:r>
          </a:p>
        </p:txBody>
      </p:sp>
      <p:sp>
        <p:nvSpPr>
          <p:cNvPr id="20" name="Flowchart: Off-page Connector 19">
            <a:extLst>
              <a:ext uri="{FF2B5EF4-FFF2-40B4-BE49-F238E27FC236}">
                <a16:creationId xmlns:a16="http://schemas.microsoft.com/office/drawing/2014/main" id="{AF8D7389-4E97-16B9-722E-E74193D724F2}"/>
              </a:ext>
            </a:extLst>
          </p:cNvPr>
          <p:cNvSpPr/>
          <p:nvPr/>
        </p:nvSpPr>
        <p:spPr>
          <a:xfrm rot="16200000">
            <a:off x="8363093" y="2889058"/>
            <a:ext cx="648634" cy="1407889"/>
          </a:xfrm>
          <a:prstGeom prst="flowChartOffpageConnector">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lIns="0" rIns="0" rtlCol="0" anchor="ctr"/>
          <a:lstStyle/>
          <a:p>
            <a:pPr algn="ctr"/>
            <a:r>
              <a:rPr lang="fr-FR" sz="1200" b="1" dirty="0" err="1">
                <a:solidFill>
                  <a:srgbClr val="000000"/>
                </a:solidFill>
                <a:latin typeface="Arial" panose="020B0604020202020204" pitchFamily="34" charset="0"/>
                <a:cs typeface="Arial" panose="020B0604020202020204" pitchFamily="34" charset="0"/>
              </a:rPr>
              <a:t>Deployment</a:t>
            </a:r>
            <a:endParaRPr lang="fr-FR" sz="1200" b="1" dirty="0">
              <a:solidFill>
                <a:srgbClr val="000000"/>
              </a:solidFill>
              <a:latin typeface="Arial" panose="020B0604020202020204" pitchFamily="34" charset="0"/>
              <a:cs typeface="Arial" panose="020B0604020202020204" pitchFamily="34" charset="0"/>
            </a:endParaRPr>
          </a:p>
        </p:txBody>
      </p:sp>
      <p:pic>
        <p:nvPicPr>
          <p:cNvPr id="21" name="Google Shape;858;ge64a18ca29_0_0">
            <a:extLst>
              <a:ext uri="{FF2B5EF4-FFF2-40B4-BE49-F238E27FC236}">
                <a16:creationId xmlns:a16="http://schemas.microsoft.com/office/drawing/2014/main" id="{1290B2E8-7462-C65E-3072-C1C0C73F3DA3}"/>
              </a:ext>
            </a:extLst>
          </p:cNvPr>
          <p:cNvPicPr preferRelativeResize="0"/>
          <p:nvPr/>
        </p:nvPicPr>
        <p:blipFill rotWithShape="1">
          <a:blip r:embed="rId4">
            <a:alphaModFix/>
          </a:blip>
          <a:srcRect/>
          <a:stretch/>
        </p:blipFill>
        <p:spPr>
          <a:xfrm>
            <a:off x="5806147" y="2738361"/>
            <a:ext cx="563762" cy="544480"/>
          </a:xfrm>
          <a:prstGeom prst="rect">
            <a:avLst/>
          </a:prstGeom>
          <a:noFill/>
          <a:ln>
            <a:noFill/>
          </a:ln>
        </p:spPr>
      </p:pic>
      <p:pic>
        <p:nvPicPr>
          <p:cNvPr id="22" name="Google Shape;858;ge64a18ca29_0_0">
            <a:extLst>
              <a:ext uri="{FF2B5EF4-FFF2-40B4-BE49-F238E27FC236}">
                <a16:creationId xmlns:a16="http://schemas.microsoft.com/office/drawing/2014/main" id="{902D464E-EA50-E0A3-F1C3-77D5139BF7F9}"/>
              </a:ext>
            </a:extLst>
          </p:cNvPr>
          <p:cNvPicPr preferRelativeResize="0"/>
          <p:nvPr/>
        </p:nvPicPr>
        <p:blipFill rotWithShape="1">
          <a:blip r:embed="rId4">
            <a:alphaModFix/>
          </a:blip>
          <a:srcRect/>
          <a:stretch/>
        </p:blipFill>
        <p:spPr>
          <a:xfrm>
            <a:off x="7193365" y="2738361"/>
            <a:ext cx="563762" cy="544480"/>
          </a:xfrm>
          <a:prstGeom prst="rect">
            <a:avLst/>
          </a:prstGeom>
          <a:noFill/>
          <a:ln>
            <a:noFill/>
          </a:ln>
        </p:spPr>
      </p:pic>
      <p:pic>
        <p:nvPicPr>
          <p:cNvPr id="23" name="Google Shape;858;ge64a18ca29_0_0">
            <a:extLst>
              <a:ext uri="{FF2B5EF4-FFF2-40B4-BE49-F238E27FC236}">
                <a16:creationId xmlns:a16="http://schemas.microsoft.com/office/drawing/2014/main" id="{ABB438DC-8F2B-4708-95B8-960C47105A58}"/>
              </a:ext>
            </a:extLst>
          </p:cNvPr>
          <p:cNvPicPr preferRelativeResize="0"/>
          <p:nvPr/>
        </p:nvPicPr>
        <p:blipFill rotWithShape="1">
          <a:blip r:embed="rId4">
            <a:alphaModFix/>
          </a:blip>
          <a:srcRect/>
          <a:stretch/>
        </p:blipFill>
        <p:spPr>
          <a:xfrm>
            <a:off x="8137119" y="2714559"/>
            <a:ext cx="563762" cy="544480"/>
          </a:xfrm>
          <a:prstGeom prst="rect">
            <a:avLst/>
          </a:prstGeom>
          <a:noFill/>
          <a:ln>
            <a:noFill/>
          </a:ln>
        </p:spPr>
      </p:pic>
      <p:sp>
        <p:nvSpPr>
          <p:cNvPr id="24" name="Rectangle: Rounded Corners 23">
            <a:extLst>
              <a:ext uri="{FF2B5EF4-FFF2-40B4-BE49-F238E27FC236}">
                <a16:creationId xmlns:a16="http://schemas.microsoft.com/office/drawing/2014/main" id="{F32B0547-1D39-44C5-F1D8-DF9D8EDA4E85}"/>
              </a:ext>
            </a:extLst>
          </p:cNvPr>
          <p:cNvSpPr/>
          <p:nvPr/>
        </p:nvSpPr>
        <p:spPr>
          <a:xfrm>
            <a:off x="308472" y="5089793"/>
            <a:ext cx="8824511" cy="715035"/>
          </a:xfrm>
          <a:prstGeom prst="roundRect">
            <a:avLst/>
          </a:prstGeom>
          <a:noFill/>
          <a:ln w="19050">
            <a:solidFill>
              <a:srgbClr val="B08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DZ" dirty="0">
              <a:solidFill>
                <a:srgbClr val="000000"/>
              </a:solidFill>
              <a:latin typeface="CMR9"/>
            </a:endParaRPr>
          </a:p>
        </p:txBody>
      </p:sp>
      <p:sp>
        <p:nvSpPr>
          <p:cNvPr id="25" name="TextBox 24">
            <a:extLst>
              <a:ext uri="{FF2B5EF4-FFF2-40B4-BE49-F238E27FC236}">
                <a16:creationId xmlns:a16="http://schemas.microsoft.com/office/drawing/2014/main" id="{75FC9787-23A6-8FEC-F5FB-2CA2A1986FA4}"/>
              </a:ext>
            </a:extLst>
          </p:cNvPr>
          <p:cNvSpPr txBox="1"/>
          <p:nvPr/>
        </p:nvSpPr>
        <p:spPr>
          <a:xfrm>
            <a:off x="416739" y="5262644"/>
            <a:ext cx="940709" cy="369332"/>
          </a:xfrm>
          <a:prstGeom prst="rect">
            <a:avLst/>
          </a:prstGeom>
          <a:noFill/>
        </p:spPr>
        <p:txBody>
          <a:bodyPr wrap="square" rtlCol="0">
            <a:spAutoFit/>
          </a:bodyPr>
          <a:lstStyle/>
          <a:p>
            <a:r>
              <a:rPr lang="fr-FR" dirty="0" err="1">
                <a:solidFill>
                  <a:srgbClr val="FFC000"/>
                </a:solidFill>
                <a:latin typeface="Arial" panose="020B0604020202020204" pitchFamily="34" charset="0"/>
                <a:cs typeface="Arial" panose="020B0604020202020204" pitchFamily="34" charset="0"/>
              </a:rPr>
              <a:t>Roles</a:t>
            </a:r>
            <a:endParaRPr lang="fr-DZ" dirty="0">
              <a:solidFill>
                <a:srgbClr val="FFC000"/>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10A5BBFA-7CFD-6756-8467-227DB036C086}"/>
              </a:ext>
            </a:extLst>
          </p:cNvPr>
          <p:cNvSpPr txBox="1"/>
          <p:nvPr/>
        </p:nvSpPr>
        <p:spPr>
          <a:xfrm>
            <a:off x="1877534" y="5313444"/>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Scientist</a:t>
            </a:r>
            <a:endParaRPr lang="fr-DZ"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C2F24A8-C7AB-3498-3D57-B4E913C7A6B9}"/>
              </a:ext>
            </a:extLst>
          </p:cNvPr>
          <p:cNvSpPr txBox="1"/>
          <p:nvPr/>
        </p:nvSpPr>
        <p:spPr>
          <a:xfrm>
            <a:off x="4342185" y="5272581"/>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Domain Expert</a:t>
            </a:r>
            <a:endParaRPr lang="fr-DZ"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2F78D032-6E42-09E6-89C3-40979F5A057F}"/>
              </a:ext>
            </a:extLst>
          </p:cNvPr>
          <p:cNvSpPr txBox="1"/>
          <p:nvPr/>
        </p:nvSpPr>
        <p:spPr>
          <a:xfrm>
            <a:off x="7146157" y="5280028"/>
            <a:ext cx="2120765"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Engineer</a:t>
            </a:r>
            <a:endParaRPr lang="fr-DZ" dirty="0">
              <a:latin typeface="Arial" panose="020B0604020202020204" pitchFamily="34" charset="0"/>
              <a:cs typeface="Arial" panose="020B0604020202020204" pitchFamily="34" charset="0"/>
            </a:endParaRPr>
          </a:p>
        </p:txBody>
      </p:sp>
      <p:sp>
        <p:nvSpPr>
          <p:cNvPr id="36" name="Arc 35">
            <a:extLst>
              <a:ext uri="{FF2B5EF4-FFF2-40B4-BE49-F238E27FC236}">
                <a16:creationId xmlns:a16="http://schemas.microsoft.com/office/drawing/2014/main" id="{F93CA5FA-3CE6-0F60-5635-7A81E4FBA7B5}"/>
              </a:ext>
            </a:extLst>
          </p:cNvPr>
          <p:cNvSpPr/>
          <p:nvPr/>
        </p:nvSpPr>
        <p:spPr>
          <a:xfrm rot="16200000">
            <a:off x="2226422" y="3101655"/>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sp>
        <p:nvSpPr>
          <p:cNvPr id="37" name="Arc 36">
            <a:extLst>
              <a:ext uri="{FF2B5EF4-FFF2-40B4-BE49-F238E27FC236}">
                <a16:creationId xmlns:a16="http://schemas.microsoft.com/office/drawing/2014/main" id="{8248D1D7-42D7-A32A-EE7F-E34D462878EA}"/>
              </a:ext>
            </a:extLst>
          </p:cNvPr>
          <p:cNvSpPr/>
          <p:nvPr/>
        </p:nvSpPr>
        <p:spPr>
          <a:xfrm rot="16200000">
            <a:off x="3810141" y="3135242"/>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8" name="Arc 37">
            <a:extLst>
              <a:ext uri="{FF2B5EF4-FFF2-40B4-BE49-F238E27FC236}">
                <a16:creationId xmlns:a16="http://schemas.microsoft.com/office/drawing/2014/main" id="{1306C5EB-A6AD-C26D-CC1D-ED5E55532C4C}"/>
              </a:ext>
            </a:extLst>
          </p:cNvPr>
          <p:cNvSpPr/>
          <p:nvPr/>
        </p:nvSpPr>
        <p:spPr>
          <a:xfrm rot="16200000">
            <a:off x="4351269" y="1980262"/>
            <a:ext cx="2443391" cy="3176046"/>
          </a:xfrm>
          <a:prstGeom prst="arc">
            <a:avLst>
              <a:gd name="adj1" fmla="val 16948486"/>
              <a:gd name="adj2" fmla="val 4909030"/>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dirty="0"/>
          </a:p>
        </p:txBody>
      </p:sp>
      <p:sp>
        <p:nvSpPr>
          <p:cNvPr id="39" name="Rectangle 38">
            <a:extLst>
              <a:ext uri="{FF2B5EF4-FFF2-40B4-BE49-F238E27FC236}">
                <a16:creationId xmlns:a16="http://schemas.microsoft.com/office/drawing/2014/main" id="{18F2C317-FE9B-3086-0B4C-1453792852BE}"/>
              </a:ext>
            </a:extLst>
          </p:cNvPr>
          <p:cNvSpPr/>
          <p:nvPr/>
        </p:nvSpPr>
        <p:spPr>
          <a:xfrm>
            <a:off x="1294061" y="2542411"/>
            <a:ext cx="847381" cy="369306"/>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Model </a:t>
            </a:r>
            <a:r>
              <a:rPr lang="fr-FR" sz="900" dirty="0" err="1">
                <a:solidFill>
                  <a:srgbClr val="000000"/>
                </a:solidFill>
                <a:latin typeface="Arial" panose="020B0604020202020204" pitchFamily="34" charset="0"/>
                <a:cs typeface="Arial" panose="020B0604020202020204" pitchFamily="34" charset="0"/>
              </a:rPr>
              <a:t>Requirement</a:t>
            </a:r>
            <a:endParaRPr lang="fr-DZ" sz="900" dirty="0">
              <a:solidFill>
                <a:srgbClr val="000000"/>
              </a:solidFill>
              <a:latin typeface="Arial" panose="020B0604020202020204" pitchFamily="34" charset="0"/>
              <a:cs typeface="Arial" panose="020B0604020202020204" pitchFamily="34" charset="0"/>
            </a:endParaRPr>
          </a:p>
        </p:txBody>
      </p:sp>
      <p:sp>
        <p:nvSpPr>
          <p:cNvPr id="40" name="Arc 39">
            <a:extLst>
              <a:ext uri="{FF2B5EF4-FFF2-40B4-BE49-F238E27FC236}">
                <a16:creationId xmlns:a16="http://schemas.microsoft.com/office/drawing/2014/main" id="{1989E4E7-6364-FAC2-C67E-99A4056F4766}"/>
              </a:ext>
            </a:extLst>
          </p:cNvPr>
          <p:cNvSpPr/>
          <p:nvPr/>
        </p:nvSpPr>
        <p:spPr>
          <a:xfrm rot="16200000">
            <a:off x="652154" y="3051771"/>
            <a:ext cx="1796472" cy="1446870"/>
          </a:xfrm>
          <a:prstGeom prst="arc">
            <a:avLst>
              <a:gd name="adj1" fmla="val 19090813"/>
              <a:gd name="adj2" fmla="val 2685971"/>
            </a:avLst>
          </a:prstGeom>
          <a:ln w="57150">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DZ"/>
          </a:p>
        </p:txBody>
      </p:sp>
      <p:pic>
        <p:nvPicPr>
          <p:cNvPr id="41" name="Google Shape;858;ge64a18ca29_0_0">
            <a:extLst>
              <a:ext uri="{FF2B5EF4-FFF2-40B4-BE49-F238E27FC236}">
                <a16:creationId xmlns:a16="http://schemas.microsoft.com/office/drawing/2014/main" id="{754E7CE2-6C24-13C6-5EE5-3182D629ECC4}"/>
              </a:ext>
            </a:extLst>
          </p:cNvPr>
          <p:cNvPicPr preferRelativeResize="0"/>
          <p:nvPr/>
        </p:nvPicPr>
        <p:blipFill rotWithShape="1">
          <a:blip r:embed="rId4">
            <a:alphaModFix/>
          </a:blip>
          <a:srcRect/>
          <a:stretch/>
        </p:blipFill>
        <p:spPr>
          <a:xfrm>
            <a:off x="3302030" y="3796420"/>
            <a:ext cx="486547" cy="487368"/>
          </a:xfrm>
          <a:prstGeom prst="rect">
            <a:avLst/>
          </a:prstGeom>
          <a:noFill/>
          <a:ln>
            <a:noFill/>
          </a:ln>
        </p:spPr>
      </p:pic>
      <p:sp>
        <p:nvSpPr>
          <p:cNvPr id="42" name="Rectangle 41">
            <a:extLst>
              <a:ext uri="{FF2B5EF4-FFF2-40B4-BE49-F238E27FC236}">
                <a16:creationId xmlns:a16="http://schemas.microsoft.com/office/drawing/2014/main" id="{7A5A5738-4E49-DE19-71C8-5E8A25984318}"/>
              </a:ext>
            </a:extLst>
          </p:cNvPr>
          <p:cNvSpPr/>
          <p:nvPr/>
        </p:nvSpPr>
        <p:spPr>
          <a:xfrm>
            <a:off x="2738035" y="2805282"/>
            <a:ext cx="847381" cy="1915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Raw data</a:t>
            </a:r>
            <a:endParaRPr lang="fr-DZ" sz="900" dirty="0">
              <a:solidFill>
                <a:srgbClr val="000000"/>
              </a:solidFill>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86979C20-F8A3-AF36-71A9-3A98013BA98C}"/>
              </a:ext>
            </a:extLst>
          </p:cNvPr>
          <p:cNvSpPr/>
          <p:nvPr/>
        </p:nvSpPr>
        <p:spPr>
          <a:xfrm>
            <a:off x="4396914" y="2737780"/>
            <a:ext cx="600246" cy="32273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Training</a:t>
            </a:r>
          </a:p>
          <a:p>
            <a:pPr algn="ctr"/>
            <a:r>
              <a:rPr lang="fr-FR" sz="900" dirty="0">
                <a:solidFill>
                  <a:srgbClr val="000000"/>
                </a:solidFill>
                <a:latin typeface="Arial" panose="020B0604020202020204" pitchFamily="34" charset="0"/>
                <a:cs typeface="Arial" panose="020B0604020202020204" pitchFamily="34" charset="0"/>
              </a:rPr>
              <a:t>Data</a:t>
            </a:r>
            <a:endParaRPr lang="fr-DZ" sz="900" dirty="0">
              <a:solidFill>
                <a:srgbClr val="000000"/>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90BE80BF-7266-D92D-81B2-673DED6FDE4C}"/>
              </a:ext>
            </a:extLst>
          </p:cNvPr>
          <p:cNvSpPr/>
          <p:nvPr/>
        </p:nvSpPr>
        <p:spPr>
          <a:xfrm>
            <a:off x="5098592" y="2216713"/>
            <a:ext cx="894583" cy="18927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dirty="0">
                <a:solidFill>
                  <a:srgbClr val="000000"/>
                </a:solidFill>
                <a:latin typeface="Arial" panose="020B0604020202020204" pitchFamily="34" charset="0"/>
                <a:cs typeface="Arial" panose="020B0604020202020204" pitchFamily="34" charset="0"/>
              </a:rPr>
              <a:t>Test Data</a:t>
            </a:r>
            <a:endParaRPr lang="fr-DZ" sz="900" dirty="0">
              <a:solidFill>
                <a:srgbClr val="000000"/>
              </a:solidFill>
              <a:latin typeface="Arial" panose="020B0604020202020204" pitchFamily="34" charset="0"/>
              <a:cs typeface="Arial" panose="020B0604020202020204" pitchFamily="34" charset="0"/>
            </a:endParaRPr>
          </a:p>
        </p:txBody>
      </p:sp>
      <p:pic>
        <p:nvPicPr>
          <p:cNvPr id="48" name="Picture 47">
            <a:extLst>
              <a:ext uri="{FF2B5EF4-FFF2-40B4-BE49-F238E27FC236}">
                <a16:creationId xmlns:a16="http://schemas.microsoft.com/office/drawing/2014/main" id="{AD3CA195-6429-9C26-BC77-4B20672B9C23}"/>
              </a:ext>
            </a:extLst>
          </p:cNvPr>
          <p:cNvPicPr>
            <a:picLocks noChangeAspect="1"/>
          </p:cNvPicPr>
          <p:nvPr/>
        </p:nvPicPr>
        <p:blipFill>
          <a:blip r:embed="rId7"/>
          <a:stretch>
            <a:fillRect/>
          </a:stretch>
        </p:blipFill>
        <p:spPr>
          <a:xfrm>
            <a:off x="10074494" y="1603156"/>
            <a:ext cx="1933845" cy="3486637"/>
          </a:xfrm>
          <a:prstGeom prst="rect">
            <a:avLst/>
          </a:prstGeom>
        </p:spPr>
      </p:pic>
      <p:pic>
        <p:nvPicPr>
          <p:cNvPr id="49" name="Google Shape;858;ge64a18ca29_0_0">
            <a:extLst>
              <a:ext uri="{FF2B5EF4-FFF2-40B4-BE49-F238E27FC236}">
                <a16:creationId xmlns:a16="http://schemas.microsoft.com/office/drawing/2014/main" id="{997356B5-3424-3FB2-B9C2-62A1969BA7E6}"/>
              </a:ext>
            </a:extLst>
          </p:cNvPr>
          <p:cNvPicPr preferRelativeResize="0"/>
          <p:nvPr/>
        </p:nvPicPr>
        <p:blipFill rotWithShape="1">
          <a:blip r:embed="rId4">
            <a:alphaModFix/>
          </a:blip>
          <a:srcRect/>
          <a:stretch/>
        </p:blipFill>
        <p:spPr>
          <a:xfrm>
            <a:off x="10365397" y="2251620"/>
            <a:ext cx="486547" cy="487368"/>
          </a:xfrm>
          <a:prstGeom prst="rect">
            <a:avLst/>
          </a:prstGeom>
          <a:noFill/>
          <a:ln>
            <a:noFill/>
          </a:ln>
        </p:spPr>
      </p:pic>
      <p:pic>
        <p:nvPicPr>
          <p:cNvPr id="50" name="Google Shape;860;ge64a18ca29_0_0">
            <a:extLst>
              <a:ext uri="{FF2B5EF4-FFF2-40B4-BE49-F238E27FC236}">
                <a16:creationId xmlns:a16="http://schemas.microsoft.com/office/drawing/2014/main" id="{F5889762-BC4D-661F-1FD1-BAAF1848801C}"/>
              </a:ext>
            </a:extLst>
          </p:cNvPr>
          <p:cNvPicPr preferRelativeResize="0"/>
          <p:nvPr/>
        </p:nvPicPr>
        <p:blipFill rotWithShape="1">
          <a:blip r:embed="rId6">
            <a:alphaModFix/>
          </a:blip>
          <a:srcRect/>
          <a:stretch/>
        </p:blipFill>
        <p:spPr>
          <a:xfrm>
            <a:off x="10920751" y="2306254"/>
            <a:ext cx="432000" cy="432000"/>
          </a:xfrm>
          <a:prstGeom prst="rect">
            <a:avLst/>
          </a:prstGeom>
          <a:noFill/>
          <a:ln>
            <a:noFill/>
          </a:ln>
        </p:spPr>
      </p:pic>
      <p:cxnSp>
        <p:nvCxnSpPr>
          <p:cNvPr id="5" name="Straight Arrow Connector 4">
            <a:extLst>
              <a:ext uri="{FF2B5EF4-FFF2-40B4-BE49-F238E27FC236}">
                <a16:creationId xmlns:a16="http://schemas.microsoft.com/office/drawing/2014/main" id="{572634DD-0F57-3A14-EDE9-589ABFC47CC2}"/>
              </a:ext>
            </a:extLst>
          </p:cNvPr>
          <p:cNvCxnSpPr/>
          <p:nvPr/>
        </p:nvCxnSpPr>
        <p:spPr>
          <a:xfrm>
            <a:off x="3984941" y="1394847"/>
            <a:ext cx="13358" cy="1482123"/>
          </a:xfrm>
          <a:prstGeom prst="straightConnector1">
            <a:avLst/>
          </a:prstGeom>
          <a:ln w="762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9998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526C5B-9B46-823D-46D3-3DCD52E09C2A}"/>
              </a:ext>
            </a:extLst>
          </p:cNvPr>
          <p:cNvSpPr>
            <a:spLocks noGrp="1"/>
          </p:cNvSpPr>
          <p:nvPr>
            <p:ph type="sldNum" sz="quarter" idx="10"/>
          </p:nvPr>
        </p:nvSpPr>
        <p:spPr/>
        <p:txBody>
          <a:bodyPr/>
          <a:lstStyle/>
          <a:p>
            <a:pPr>
              <a:defRPr/>
            </a:pPr>
            <a:endParaRPr lang="en-US" dirty="0"/>
          </a:p>
        </p:txBody>
      </p:sp>
      <p:pic>
        <p:nvPicPr>
          <p:cNvPr id="29" name="Picture 28">
            <a:extLst>
              <a:ext uri="{FF2B5EF4-FFF2-40B4-BE49-F238E27FC236}">
                <a16:creationId xmlns:a16="http://schemas.microsoft.com/office/drawing/2014/main" id="{8247D39D-69EE-70D5-3786-2E2152AF1C68}"/>
              </a:ext>
            </a:extLst>
          </p:cNvPr>
          <p:cNvPicPr>
            <a:picLocks noChangeAspect="1"/>
          </p:cNvPicPr>
          <p:nvPr/>
        </p:nvPicPr>
        <p:blipFill>
          <a:blip r:embed="rId2"/>
          <a:stretch>
            <a:fillRect/>
          </a:stretch>
        </p:blipFill>
        <p:spPr>
          <a:xfrm>
            <a:off x="2898183" y="1441733"/>
            <a:ext cx="6912245" cy="2184216"/>
          </a:xfrm>
          <a:prstGeom prst="rect">
            <a:avLst/>
          </a:prstGeom>
        </p:spPr>
      </p:pic>
      <p:pic>
        <p:nvPicPr>
          <p:cNvPr id="33" name="Picture 32">
            <a:extLst>
              <a:ext uri="{FF2B5EF4-FFF2-40B4-BE49-F238E27FC236}">
                <a16:creationId xmlns:a16="http://schemas.microsoft.com/office/drawing/2014/main" id="{6A0BE4C6-8509-BE29-7B8D-666E0355721D}"/>
              </a:ext>
            </a:extLst>
          </p:cNvPr>
          <p:cNvPicPr>
            <a:picLocks noChangeAspect="1"/>
          </p:cNvPicPr>
          <p:nvPr/>
        </p:nvPicPr>
        <p:blipFill>
          <a:blip r:embed="rId3"/>
          <a:stretch>
            <a:fillRect/>
          </a:stretch>
        </p:blipFill>
        <p:spPr>
          <a:xfrm>
            <a:off x="2122723" y="4181753"/>
            <a:ext cx="7687705" cy="2184216"/>
          </a:xfrm>
          <a:prstGeom prst="rect">
            <a:avLst/>
          </a:prstGeom>
        </p:spPr>
      </p:pic>
      <p:sp>
        <p:nvSpPr>
          <p:cNvPr id="35" name="Title 1">
            <a:extLst>
              <a:ext uri="{FF2B5EF4-FFF2-40B4-BE49-F238E27FC236}">
                <a16:creationId xmlns:a16="http://schemas.microsoft.com/office/drawing/2014/main" id="{2D5A35A5-46AC-CBCD-D2D0-4E624CFABF29}"/>
              </a:ext>
            </a:extLst>
          </p:cNvPr>
          <p:cNvSpPr>
            <a:spLocks noGrp="1"/>
          </p:cNvSpPr>
          <p:nvPr>
            <p:ph type="title"/>
          </p:nvPr>
        </p:nvSpPr>
        <p:spPr>
          <a:xfrm>
            <a:off x="609600" y="310201"/>
            <a:ext cx="10972800" cy="790787"/>
          </a:xfrm>
        </p:spPr>
        <p:txBody>
          <a:bodyPr/>
          <a:lstStyle/>
          <a:p>
            <a:r>
              <a:rPr lang="fr-FR" dirty="0">
                <a:latin typeface="Arial" panose="020B0604020202020204" pitchFamily="34" charset="0"/>
                <a:cs typeface="Arial" panose="020B0604020202020204" pitchFamily="34" charset="0"/>
              </a:rPr>
              <a:t>Data </a:t>
            </a:r>
            <a:r>
              <a:rPr lang="fr-FR" dirty="0" err="1">
                <a:latin typeface="Arial" panose="020B0604020202020204" pitchFamily="34" charset="0"/>
                <a:cs typeface="Arial" panose="020B0604020202020204" pitchFamily="34" charset="0"/>
              </a:rPr>
              <a:t>Preprocessing</a:t>
            </a:r>
            <a:endParaRPr lang="fr-DZ" dirty="0"/>
          </a:p>
        </p:txBody>
      </p:sp>
      <p:cxnSp>
        <p:nvCxnSpPr>
          <p:cNvPr id="46" name="Straight Connector 45">
            <a:extLst>
              <a:ext uri="{FF2B5EF4-FFF2-40B4-BE49-F238E27FC236}">
                <a16:creationId xmlns:a16="http://schemas.microsoft.com/office/drawing/2014/main" id="{D964E5CA-F85A-8586-D504-FD33A86924AF}"/>
              </a:ext>
            </a:extLst>
          </p:cNvPr>
          <p:cNvCxnSpPr/>
          <p:nvPr/>
        </p:nvCxnSpPr>
        <p:spPr>
          <a:xfrm>
            <a:off x="5594888" y="2867186"/>
            <a:ext cx="4215540" cy="131456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61C51F79-70B9-E238-AE1A-D1B003C3E329}"/>
              </a:ext>
            </a:extLst>
          </p:cNvPr>
          <p:cNvCxnSpPr>
            <a:cxnSpLocks/>
          </p:cNvCxnSpPr>
          <p:nvPr/>
        </p:nvCxnSpPr>
        <p:spPr>
          <a:xfrm flipH="1">
            <a:off x="2122723" y="2913680"/>
            <a:ext cx="2542267" cy="1314567"/>
          </a:xfrm>
          <a:prstGeom prst="line">
            <a:avLst/>
          </a:prstGeom>
          <a:ln>
            <a:prstDash val="sys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4164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70C43-1ACA-05F5-3B3C-2582DE974EC6}"/>
              </a:ext>
            </a:extLst>
          </p:cNvPr>
          <p:cNvSpPr>
            <a:spLocks noGrp="1"/>
          </p:cNvSpPr>
          <p:nvPr>
            <p:ph type="title"/>
          </p:nvPr>
        </p:nvSpPr>
        <p:spPr/>
        <p:txBody>
          <a:bodyPr/>
          <a:lstStyle/>
          <a:p>
            <a:r>
              <a:rPr lang="fr-FR" sz="3600" dirty="0">
                <a:latin typeface="Arial" panose="020B0604020202020204" pitchFamily="34" charset="0"/>
                <a:cs typeface="Arial" panose="020B0604020202020204" pitchFamily="34" charset="0"/>
              </a:rPr>
              <a:t>Data </a:t>
            </a:r>
            <a:r>
              <a:rPr lang="fr-FR" sz="3600" dirty="0" err="1">
                <a:latin typeface="Arial" panose="020B0604020202020204" pitchFamily="34" charset="0"/>
                <a:cs typeface="Arial" panose="020B0604020202020204" pitchFamily="34" charset="0"/>
              </a:rPr>
              <a:t>Preparation</a:t>
            </a:r>
            <a:r>
              <a:rPr lang="fr-FR" sz="3600" dirty="0">
                <a:latin typeface="Arial" panose="020B0604020202020204" pitchFamily="34" charset="0"/>
                <a:cs typeface="Arial" panose="020B0604020202020204" pitchFamily="34" charset="0"/>
              </a:rPr>
              <a:t> Importance -Motivation</a:t>
            </a:r>
            <a:endParaRPr lang="fr-DZ" sz="36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85E6F7F-9F01-0DFD-E77C-2733C5119C0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B150FEB8-1C0B-2194-F2C4-783B9B155D40}"/>
              </a:ext>
            </a:extLst>
          </p:cNvPr>
          <p:cNvPicPr>
            <a:picLocks noChangeAspect="1"/>
          </p:cNvPicPr>
          <p:nvPr/>
        </p:nvPicPr>
        <p:blipFill>
          <a:blip r:embed="rId2"/>
          <a:stretch>
            <a:fillRect/>
          </a:stretch>
        </p:blipFill>
        <p:spPr>
          <a:xfrm>
            <a:off x="1409352" y="1642638"/>
            <a:ext cx="9739292" cy="4271052"/>
          </a:xfrm>
          <a:prstGeom prst="rect">
            <a:avLst/>
          </a:prstGeom>
        </p:spPr>
      </p:pic>
    </p:spTree>
    <p:extLst>
      <p:ext uri="{BB962C8B-B14F-4D97-AF65-F5344CB8AC3E}">
        <p14:creationId xmlns:p14="http://schemas.microsoft.com/office/powerpoint/2010/main" val="2087427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B01F6-6D66-510E-7FF2-FA365D7D94CF}"/>
              </a:ext>
            </a:extLst>
          </p:cNvPr>
          <p:cNvSpPr>
            <a:spLocks noGrp="1"/>
          </p:cNvSpPr>
          <p:nvPr>
            <p:ph type="title"/>
          </p:nvPr>
        </p:nvSpPr>
        <p:spPr/>
        <p:txBody>
          <a:bodyPr/>
          <a:lstStyle/>
          <a:p>
            <a:r>
              <a:rPr lang="fr-FR" sz="4400" dirty="0" err="1">
                <a:latin typeface="Arial" panose="020B0604020202020204" pitchFamily="34" charset="0"/>
                <a:cs typeface="Arial" panose="020B0604020202020204" pitchFamily="34" charset="0"/>
              </a:rPr>
              <a:t>Feature</a:t>
            </a:r>
            <a:r>
              <a:rPr lang="fr-FR" sz="4400" dirty="0">
                <a:latin typeface="Arial" panose="020B0604020202020204" pitchFamily="34" charset="0"/>
                <a:cs typeface="Arial" panose="020B0604020202020204" pitchFamily="34" charset="0"/>
              </a:rPr>
              <a:t> Engineering! </a:t>
            </a:r>
            <a:br>
              <a:rPr lang="fr-FR" sz="4400" dirty="0">
                <a:latin typeface="Arial" panose="020B0604020202020204" pitchFamily="34" charset="0"/>
                <a:cs typeface="Arial" panose="020B0604020202020204" pitchFamily="34" charset="0"/>
              </a:rPr>
            </a:br>
            <a:endParaRPr lang="fr-DZ" sz="4400" dirty="0"/>
          </a:p>
        </p:txBody>
      </p:sp>
      <p:sp>
        <p:nvSpPr>
          <p:cNvPr id="3" name="Content Placeholder 2">
            <a:extLst>
              <a:ext uri="{FF2B5EF4-FFF2-40B4-BE49-F238E27FC236}">
                <a16:creationId xmlns:a16="http://schemas.microsoft.com/office/drawing/2014/main" id="{78AED974-E680-7DCF-2867-CE8604EDBE87}"/>
              </a:ext>
            </a:extLst>
          </p:cNvPr>
          <p:cNvSpPr>
            <a:spLocks noGrp="1"/>
          </p:cNvSpPr>
          <p:nvPr>
            <p:ph idx="1"/>
          </p:nvPr>
        </p:nvSpPr>
        <p:spPr>
          <a:xfrm>
            <a:off x="609600" y="1388282"/>
            <a:ext cx="10072914" cy="5058078"/>
          </a:xfrm>
        </p:spPr>
        <p:txBody>
          <a:bodyPr/>
          <a:lstStyle/>
          <a:p>
            <a:r>
              <a:rPr lang="en-US" sz="1800" b="0" i="0" dirty="0">
                <a:solidFill>
                  <a:srgbClr val="444444"/>
                </a:solidFill>
                <a:effectLst/>
                <a:latin typeface="HelveticaNeue"/>
              </a:rPr>
              <a:t>Data scientists usually spend the most time on </a:t>
            </a:r>
            <a:r>
              <a:rPr lang="en-US" sz="1800" b="0" i="0" dirty="0">
                <a:solidFill>
                  <a:srgbClr val="FF0000"/>
                </a:solidFill>
                <a:effectLst/>
                <a:latin typeface="HelveticaNeue"/>
              </a:rPr>
              <a:t>feature engineering!</a:t>
            </a:r>
            <a:r>
              <a:rPr lang="en-US" dirty="0">
                <a:solidFill>
                  <a:srgbClr val="FF0000"/>
                </a:solidFill>
              </a:rPr>
              <a:t> </a:t>
            </a:r>
            <a:br>
              <a:rPr lang="en-US" dirty="0">
                <a:solidFill>
                  <a:srgbClr val="FF0000"/>
                </a:solidFill>
              </a:rPr>
            </a:br>
            <a:endParaRPr lang="fr-DZ" dirty="0">
              <a:solidFill>
                <a:srgbClr val="FF0000"/>
              </a:solidFill>
            </a:endParaRPr>
          </a:p>
        </p:txBody>
      </p:sp>
      <p:sp>
        <p:nvSpPr>
          <p:cNvPr id="4" name="Slide Number Placeholder 3">
            <a:extLst>
              <a:ext uri="{FF2B5EF4-FFF2-40B4-BE49-F238E27FC236}">
                <a16:creationId xmlns:a16="http://schemas.microsoft.com/office/drawing/2014/main" id="{DAB1C883-E1C4-C6DB-0591-300DA5F7958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8540B76D-654D-456E-C430-E19FDE379CB5}"/>
              </a:ext>
            </a:extLst>
          </p:cNvPr>
          <p:cNvPicPr>
            <a:picLocks noChangeAspect="1"/>
          </p:cNvPicPr>
          <p:nvPr/>
        </p:nvPicPr>
        <p:blipFill>
          <a:blip r:embed="rId2"/>
          <a:stretch>
            <a:fillRect/>
          </a:stretch>
        </p:blipFill>
        <p:spPr>
          <a:xfrm>
            <a:off x="1509486" y="2207143"/>
            <a:ext cx="7906853" cy="4239217"/>
          </a:xfrm>
          <a:prstGeom prst="rect">
            <a:avLst/>
          </a:prstGeom>
        </p:spPr>
      </p:pic>
    </p:spTree>
    <p:extLst>
      <p:ext uri="{BB962C8B-B14F-4D97-AF65-F5344CB8AC3E}">
        <p14:creationId xmlns:p14="http://schemas.microsoft.com/office/powerpoint/2010/main" val="1331540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85734-D808-265A-9520-CF4340AB1FED}"/>
              </a:ext>
            </a:extLst>
          </p:cNvPr>
          <p:cNvSpPr>
            <a:spLocks noGrp="1"/>
          </p:cNvSpPr>
          <p:nvPr>
            <p:ph type="title"/>
          </p:nvPr>
        </p:nvSpPr>
        <p:spPr>
          <a:xfrm>
            <a:off x="609600" y="179575"/>
            <a:ext cx="10972800" cy="790787"/>
          </a:xfrm>
        </p:spPr>
        <p:txBody>
          <a:bodyPr/>
          <a:lstStyle/>
          <a:p>
            <a:r>
              <a:rPr lang="en-US" sz="3200" dirty="0">
                <a:latin typeface="Arial" panose="020B0604020202020204" pitchFamily="34" charset="0"/>
                <a:cs typeface="Arial" panose="020B0604020202020204" pitchFamily="34" charset="0"/>
              </a:rPr>
              <a:t>Some of the popular libraries used for data preprocessing in Python </a:t>
            </a:r>
            <a:endParaRPr lang="fr-DZ"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3BADDB4-DE96-3657-0367-4CFBA5760F5D}"/>
              </a:ext>
            </a:extLst>
          </p:cNvPr>
          <p:cNvSpPr>
            <a:spLocks noGrp="1"/>
          </p:cNvSpPr>
          <p:nvPr>
            <p:ph idx="1"/>
          </p:nvPr>
        </p:nvSpPr>
        <p:spPr>
          <a:xfrm>
            <a:off x="609600" y="2107768"/>
            <a:ext cx="11117943" cy="4338591"/>
          </a:xfrm>
        </p:spPr>
        <p:txBody>
          <a:bodyPr/>
          <a:lstStyle/>
          <a:p>
            <a:pPr marL="457200" indent="-457200">
              <a:lnSpc>
                <a:spcPct val="150000"/>
              </a:lnSpc>
              <a:buFont typeface="Wingdings" panose="05000000000000000000" pitchFamily="2" charset="2"/>
              <a:buChar char="q"/>
            </a:pPr>
            <a:r>
              <a:rPr lang="en" b="1" i="0" dirty="0">
                <a:solidFill>
                  <a:srgbClr val="5F6368"/>
                </a:solidFill>
                <a:effectLst/>
                <a:latin typeface="arial" panose="020B0604020202020204" pitchFamily="34" charset="0"/>
              </a:rPr>
              <a:t>Pandas</a:t>
            </a:r>
          </a:p>
          <a:p>
            <a:pPr marL="457200" indent="-457200">
              <a:lnSpc>
                <a:spcPct val="150000"/>
              </a:lnSpc>
              <a:buFont typeface="Wingdings" panose="05000000000000000000" pitchFamily="2" charset="2"/>
              <a:buChar char="q"/>
            </a:pPr>
            <a:r>
              <a:rPr lang="en" b="1" i="0" dirty="0">
                <a:solidFill>
                  <a:srgbClr val="5F6368"/>
                </a:solidFill>
                <a:effectLst/>
                <a:latin typeface="arial" panose="020B0604020202020204" pitchFamily="34" charset="0"/>
              </a:rPr>
              <a:t>NumPy</a:t>
            </a:r>
            <a:endParaRPr lang="en" dirty="0">
              <a:solidFill>
                <a:srgbClr val="4D5156"/>
              </a:solidFill>
              <a:latin typeface="arial" panose="020B0604020202020204" pitchFamily="34" charset="0"/>
            </a:endParaRPr>
          </a:p>
          <a:p>
            <a:pPr marL="457200" indent="-457200">
              <a:lnSpc>
                <a:spcPct val="150000"/>
              </a:lnSpc>
              <a:buFont typeface="Wingdings" panose="05000000000000000000" pitchFamily="2" charset="2"/>
              <a:buChar char="q"/>
            </a:pPr>
            <a:r>
              <a:rPr lang="en" b="1" i="0" dirty="0">
                <a:solidFill>
                  <a:srgbClr val="5F6368"/>
                </a:solidFill>
                <a:effectLst/>
                <a:latin typeface="arial" panose="020B0604020202020204" pitchFamily="34" charset="0"/>
              </a:rPr>
              <a:t>Matplotlib</a:t>
            </a:r>
            <a:endParaRPr lang="en" dirty="0">
              <a:solidFill>
                <a:srgbClr val="4D5156"/>
              </a:solidFill>
              <a:latin typeface="arial" panose="020B0604020202020204" pitchFamily="34" charset="0"/>
            </a:endParaRPr>
          </a:p>
          <a:p>
            <a:pPr marL="457200" indent="-457200">
              <a:lnSpc>
                <a:spcPct val="150000"/>
              </a:lnSpc>
              <a:buFont typeface="Wingdings" panose="05000000000000000000" pitchFamily="2" charset="2"/>
              <a:buChar char="q"/>
            </a:pPr>
            <a:r>
              <a:rPr lang="en" b="1" dirty="0">
                <a:solidFill>
                  <a:srgbClr val="5F6368"/>
                </a:solidFill>
                <a:latin typeface="arial" panose="020B0604020202020204" pitchFamily="34" charset="0"/>
              </a:rPr>
              <a:t>Seaborn</a:t>
            </a:r>
          </a:p>
        </p:txBody>
      </p:sp>
      <p:sp>
        <p:nvSpPr>
          <p:cNvPr id="4" name="Slide Number Placeholder 3">
            <a:extLst>
              <a:ext uri="{FF2B5EF4-FFF2-40B4-BE49-F238E27FC236}">
                <a16:creationId xmlns:a16="http://schemas.microsoft.com/office/drawing/2014/main" id="{F20F05DA-3D6B-E649-EA84-4A397EBCBB4E}"/>
              </a:ext>
            </a:extLst>
          </p:cNvPr>
          <p:cNvSpPr>
            <a:spLocks noGrp="1"/>
          </p:cNvSpPr>
          <p:nvPr>
            <p:ph type="sldNum" sz="quarter" idx="10"/>
          </p:nvPr>
        </p:nvSpPr>
        <p:spPr/>
        <p:txBody>
          <a:bodyPr/>
          <a:lstStyle/>
          <a:p>
            <a:pPr>
              <a:defRPr/>
            </a:pPr>
            <a:fld id="{326C6059-A255-C24B-AAEC-93A3405961B0}" type="slidenum">
              <a:rPr lang="en-US" smtClean="0"/>
              <a:pPr>
                <a:defRPr/>
              </a:pPr>
              <a:t>48</a:t>
            </a:fld>
            <a:endParaRPr lang="en-US" dirty="0"/>
          </a:p>
        </p:txBody>
      </p:sp>
      <p:sp>
        <p:nvSpPr>
          <p:cNvPr id="5" name="Arrow: Striped Right 4">
            <a:extLst>
              <a:ext uri="{FF2B5EF4-FFF2-40B4-BE49-F238E27FC236}">
                <a16:creationId xmlns:a16="http://schemas.microsoft.com/office/drawing/2014/main" id="{F7CB14FA-B710-9FB5-8649-3B385591E88A}"/>
              </a:ext>
            </a:extLst>
          </p:cNvPr>
          <p:cNvSpPr/>
          <p:nvPr/>
        </p:nvSpPr>
        <p:spPr>
          <a:xfrm>
            <a:off x="4386020" y="3208149"/>
            <a:ext cx="1937288" cy="1286359"/>
          </a:xfrm>
          <a:prstGeom prst="striped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DZ" dirty="0">
              <a:solidFill>
                <a:srgbClr val="000000"/>
              </a:solidFill>
              <a:latin typeface="CMR9"/>
            </a:endParaRPr>
          </a:p>
        </p:txBody>
      </p:sp>
      <p:pic>
        <p:nvPicPr>
          <p:cNvPr id="8" name="Image 7">
            <a:extLst>
              <a:ext uri="{FF2B5EF4-FFF2-40B4-BE49-F238E27FC236}">
                <a16:creationId xmlns:a16="http://schemas.microsoft.com/office/drawing/2014/main" id="{A7C65491-9891-82A2-0CA4-B67C7E28E0CD}"/>
              </a:ext>
            </a:extLst>
          </p:cNvPr>
          <p:cNvPicPr>
            <a:picLocks noChangeAspect="1"/>
          </p:cNvPicPr>
          <p:nvPr/>
        </p:nvPicPr>
        <p:blipFill>
          <a:blip r:embed="rId2"/>
          <a:stretch>
            <a:fillRect/>
          </a:stretch>
        </p:blipFill>
        <p:spPr>
          <a:xfrm>
            <a:off x="6764794" y="2107768"/>
            <a:ext cx="4521263" cy="3011324"/>
          </a:xfrm>
          <a:prstGeom prst="rect">
            <a:avLst/>
          </a:prstGeom>
        </p:spPr>
      </p:pic>
    </p:spTree>
    <p:extLst>
      <p:ext uri="{BB962C8B-B14F-4D97-AF65-F5344CB8AC3E}">
        <p14:creationId xmlns:p14="http://schemas.microsoft.com/office/powerpoint/2010/main" val="2664096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E188-0602-03A6-3454-13F54BF85B95}"/>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Programming</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Language</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5A43CDD-A656-FCB7-337C-D54E8B925A2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2BDCFCAD-F013-7C81-C199-BD3ED17180E3}"/>
              </a:ext>
            </a:extLst>
          </p:cNvPr>
          <p:cNvSpPr/>
          <p:nvPr/>
        </p:nvSpPr>
        <p:spPr>
          <a:xfrm>
            <a:off x="1376360" y="1412776"/>
            <a:ext cx="8815712" cy="478713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DZ" sz="2000" b="0" i="0" u="none" strike="noStrike" kern="1200" cap="none" spc="0" normalizeH="0" baseline="0" noProof="0" dirty="0">
              <a:ln>
                <a:noFill/>
              </a:ln>
              <a:solidFill>
                <a:srgbClr val="000000"/>
              </a:solidFill>
              <a:effectLst/>
              <a:uLnTx/>
              <a:uFillTx/>
              <a:latin typeface="CMR9"/>
              <a:ea typeface="+mn-ea"/>
              <a:cs typeface="+mn-cs"/>
            </a:endParaRPr>
          </a:p>
        </p:txBody>
      </p:sp>
      <p:sp>
        <p:nvSpPr>
          <p:cNvPr id="19" name="TextBox 18">
            <a:extLst>
              <a:ext uri="{FF2B5EF4-FFF2-40B4-BE49-F238E27FC236}">
                <a16:creationId xmlns:a16="http://schemas.microsoft.com/office/drawing/2014/main" id="{5029DFC5-FFF9-C831-A0E0-048BBB360374}"/>
              </a:ext>
            </a:extLst>
          </p:cNvPr>
          <p:cNvSpPr txBox="1"/>
          <p:nvPr/>
        </p:nvSpPr>
        <p:spPr>
          <a:xfrm>
            <a:off x="1775520" y="1412776"/>
            <a:ext cx="3168352" cy="193899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4000" b="1" i="0" u="none" strike="noStrike" kern="1200" cap="none" spc="0" normalizeH="0" baseline="0" noProof="0" dirty="0" err="1">
                <a:ln>
                  <a:noFill/>
                </a:ln>
                <a:solidFill>
                  <a:prstClr val="black"/>
                </a:solidFill>
                <a:effectLst/>
                <a:uLnTx/>
                <a:uFillTx/>
                <a:latin typeface="Arial" charset="0"/>
                <a:ea typeface="ＭＳ Ｐゴシック" charset="0"/>
              </a:rPr>
              <a:t>Level</a:t>
            </a:r>
            <a:endParaRPr kumimoji="0" lang="fr-FR" sz="4000" b="1" i="0" u="none" strike="noStrike" kern="1200" cap="none" spc="0" normalizeH="0" baseline="0" noProof="0" dirty="0">
              <a:ln>
                <a:noFill/>
              </a:ln>
              <a:solidFill>
                <a:prstClr val="black"/>
              </a:solidFill>
              <a:effectLst/>
              <a:uLnTx/>
              <a:uFillTx/>
              <a:latin typeface="Arial" charset="0"/>
              <a:ea typeface="ＭＳ Ｐゴシック"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4000" b="1" i="0" u="none" strike="noStrike" kern="1200" cap="none" spc="0" normalizeH="0" baseline="0" noProof="0" dirty="0">
                <a:ln>
                  <a:noFill/>
                </a:ln>
                <a:solidFill>
                  <a:prstClr val="black"/>
                </a:solidFill>
                <a:effectLst/>
                <a:uLnTx/>
                <a:uFillTx/>
                <a:latin typeface="Arial" charset="0"/>
                <a:ea typeface="ＭＳ Ｐゴシック" charset="0"/>
              </a:rPr>
              <a:t>of</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4000" b="1" i="0" u="none" strike="noStrike" kern="1200" cap="none" spc="0" normalizeH="0" baseline="0" noProof="0" dirty="0">
                <a:ln>
                  <a:noFill/>
                </a:ln>
                <a:solidFill>
                  <a:prstClr val="black"/>
                </a:solidFill>
                <a:effectLst/>
                <a:uLnTx/>
                <a:uFillTx/>
                <a:latin typeface="Arial" charset="0"/>
                <a:ea typeface="ＭＳ Ｐゴシック" charset="0"/>
              </a:rPr>
              <a:t>Abstraction </a:t>
            </a:r>
          </a:p>
        </p:txBody>
      </p:sp>
      <p:sp>
        <p:nvSpPr>
          <p:cNvPr id="20" name="Arrow: Bent 19">
            <a:extLst>
              <a:ext uri="{FF2B5EF4-FFF2-40B4-BE49-F238E27FC236}">
                <a16:creationId xmlns:a16="http://schemas.microsoft.com/office/drawing/2014/main" id="{38585244-0D4F-223F-0347-82944034D4C8}"/>
              </a:ext>
            </a:extLst>
          </p:cNvPr>
          <p:cNvSpPr/>
          <p:nvPr/>
        </p:nvSpPr>
        <p:spPr>
          <a:xfrm>
            <a:off x="3719736" y="3939506"/>
            <a:ext cx="864096" cy="790787"/>
          </a:xfrm>
          <a:prstGeom prst="bentArrow">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DZ" sz="2000" b="0" i="0" u="none" strike="noStrike" kern="1200" cap="none" spc="0" normalizeH="0" baseline="0" noProof="0" dirty="0">
              <a:ln>
                <a:noFill/>
              </a:ln>
              <a:solidFill>
                <a:srgbClr val="000000"/>
              </a:solidFill>
              <a:effectLst/>
              <a:uLnTx/>
              <a:uFillTx/>
              <a:latin typeface="CMR9"/>
              <a:ea typeface="+mn-ea"/>
              <a:cs typeface="+mn-cs"/>
            </a:endParaRPr>
          </a:p>
        </p:txBody>
      </p:sp>
      <p:sp>
        <p:nvSpPr>
          <p:cNvPr id="21" name="Arrow: Bent 20">
            <a:extLst>
              <a:ext uri="{FF2B5EF4-FFF2-40B4-BE49-F238E27FC236}">
                <a16:creationId xmlns:a16="http://schemas.microsoft.com/office/drawing/2014/main" id="{114AAE2B-1FF8-9FE3-6785-717FD10B23F7}"/>
              </a:ext>
            </a:extLst>
          </p:cNvPr>
          <p:cNvSpPr/>
          <p:nvPr/>
        </p:nvSpPr>
        <p:spPr>
          <a:xfrm>
            <a:off x="2287960" y="4905814"/>
            <a:ext cx="864096" cy="790787"/>
          </a:xfrm>
          <a:prstGeom prst="bentArrow">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DZ" sz="2000" b="0" i="0" u="none" strike="noStrike" kern="1200" cap="none" spc="0" normalizeH="0" baseline="0" noProof="0" dirty="0">
              <a:ln>
                <a:noFill/>
              </a:ln>
              <a:solidFill>
                <a:srgbClr val="000000"/>
              </a:solidFill>
              <a:effectLst/>
              <a:uLnTx/>
              <a:uFillTx/>
              <a:latin typeface="CMR9"/>
              <a:ea typeface="+mn-ea"/>
              <a:cs typeface="+mn-cs"/>
            </a:endParaRPr>
          </a:p>
        </p:txBody>
      </p:sp>
      <p:sp>
        <p:nvSpPr>
          <p:cNvPr id="22" name="Arrow: Bent 21">
            <a:extLst>
              <a:ext uri="{FF2B5EF4-FFF2-40B4-BE49-F238E27FC236}">
                <a16:creationId xmlns:a16="http://schemas.microsoft.com/office/drawing/2014/main" id="{AF0E8019-82D3-B923-2688-F5F78CC74B0E}"/>
              </a:ext>
            </a:extLst>
          </p:cNvPr>
          <p:cNvSpPr/>
          <p:nvPr/>
        </p:nvSpPr>
        <p:spPr>
          <a:xfrm>
            <a:off x="4774813" y="2987897"/>
            <a:ext cx="864096" cy="790787"/>
          </a:xfrm>
          <a:prstGeom prst="bentArrow">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DZ" sz="2000" b="0" i="0" u="none" strike="noStrike" kern="1200" cap="none" spc="0" normalizeH="0" baseline="0" noProof="0" dirty="0">
              <a:ln>
                <a:noFill/>
              </a:ln>
              <a:solidFill>
                <a:srgbClr val="000000"/>
              </a:solidFill>
              <a:effectLst/>
              <a:uLnTx/>
              <a:uFillTx/>
              <a:latin typeface="CMR9"/>
              <a:ea typeface="+mn-ea"/>
              <a:cs typeface="+mn-cs"/>
            </a:endParaRPr>
          </a:p>
        </p:txBody>
      </p:sp>
      <p:sp>
        <p:nvSpPr>
          <p:cNvPr id="23" name="Arrow: Bent 22">
            <a:extLst>
              <a:ext uri="{FF2B5EF4-FFF2-40B4-BE49-F238E27FC236}">
                <a16:creationId xmlns:a16="http://schemas.microsoft.com/office/drawing/2014/main" id="{809479DD-3228-2D56-8519-9FDA60107968}"/>
              </a:ext>
            </a:extLst>
          </p:cNvPr>
          <p:cNvSpPr/>
          <p:nvPr/>
        </p:nvSpPr>
        <p:spPr>
          <a:xfrm>
            <a:off x="6381130" y="1986878"/>
            <a:ext cx="864096" cy="790787"/>
          </a:xfrm>
          <a:prstGeom prst="bentArrow">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DZ" sz="2000" b="0" i="0" u="none" strike="noStrike" kern="1200" cap="none" spc="0" normalizeH="0" baseline="0" noProof="0" dirty="0">
              <a:ln>
                <a:noFill/>
              </a:ln>
              <a:solidFill>
                <a:srgbClr val="000000"/>
              </a:solidFill>
              <a:effectLst/>
              <a:uLnTx/>
              <a:uFillTx/>
              <a:latin typeface="CMR9"/>
              <a:ea typeface="+mn-ea"/>
              <a:cs typeface="+mn-cs"/>
            </a:endParaRPr>
          </a:p>
        </p:txBody>
      </p:sp>
      <p:pic>
        <p:nvPicPr>
          <p:cNvPr id="24" name="Picture 23">
            <a:extLst>
              <a:ext uri="{FF2B5EF4-FFF2-40B4-BE49-F238E27FC236}">
                <a16:creationId xmlns:a16="http://schemas.microsoft.com/office/drawing/2014/main" id="{B5C0B26E-7B9E-5002-70E7-7C4E494F0162}"/>
              </a:ext>
            </a:extLst>
          </p:cNvPr>
          <p:cNvPicPr>
            <a:picLocks noChangeAspect="1"/>
          </p:cNvPicPr>
          <p:nvPr/>
        </p:nvPicPr>
        <p:blipFill>
          <a:blip r:embed="rId2"/>
          <a:stretch>
            <a:fillRect/>
          </a:stretch>
        </p:blipFill>
        <p:spPr>
          <a:xfrm>
            <a:off x="7392144" y="1643922"/>
            <a:ext cx="1584176" cy="1219073"/>
          </a:xfrm>
          <a:prstGeom prst="rect">
            <a:avLst/>
          </a:prstGeom>
        </p:spPr>
      </p:pic>
      <p:sp>
        <p:nvSpPr>
          <p:cNvPr id="25" name="TextBox 24">
            <a:extLst>
              <a:ext uri="{FF2B5EF4-FFF2-40B4-BE49-F238E27FC236}">
                <a16:creationId xmlns:a16="http://schemas.microsoft.com/office/drawing/2014/main" id="{265FCAC7-CC91-8FA5-C098-A2D2163A58C9}"/>
              </a:ext>
            </a:extLst>
          </p:cNvPr>
          <p:cNvSpPr txBox="1"/>
          <p:nvPr/>
        </p:nvSpPr>
        <p:spPr>
          <a:xfrm>
            <a:off x="7158101" y="5430472"/>
            <a:ext cx="1952600" cy="76944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4400" b="1" i="0" u="none" strike="noStrike" kern="1200" cap="none" spc="0" normalizeH="0" baseline="0" noProof="0" dirty="0">
                <a:ln>
                  <a:noFill/>
                </a:ln>
                <a:solidFill>
                  <a:srgbClr val="C00000"/>
                </a:solidFill>
                <a:effectLst/>
                <a:uLnTx/>
                <a:uFillTx/>
                <a:latin typeface="Arial" charset="0"/>
                <a:ea typeface="ＭＳ Ｐゴシック" charset="0"/>
              </a:rPr>
              <a:t>time</a:t>
            </a:r>
            <a:endParaRPr kumimoji="0" lang="fr-DZ" sz="4400" b="1" i="0" u="none" strike="noStrike" kern="1200" cap="none" spc="0" normalizeH="0" baseline="0" noProof="0" dirty="0">
              <a:ln>
                <a:noFill/>
              </a:ln>
              <a:solidFill>
                <a:srgbClr val="C00000"/>
              </a:solidFill>
              <a:effectLst/>
              <a:uLnTx/>
              <a:uFillTx/>
              <a:latin typeface="Arial" charset="0"/>
              <a:ea typeface="ＭＳ Ｐゴシック" charset="0"/>
            </a:endParaRPr>
          </a:p>
        </p:txBody>
      </p:sp>
      <p:sp>
        <p:nvSpPr>
          <p:cNvPr id="26" name="TextBox 25">
            <a:extLst>
              <a:ext uri="{FF2B5EF4-FFF2-40B4-BE49-F238E27FC236}">
                <a16:creationId xmlns:a16="http://schemas.microsoft.com/office/drawing/2014/main" id="{AA4FBF6D-0F81-586E-2289-4BEE5B019A52}"/>
              </a:ext>
            </a:extLst>
          </p:cNvPr>
          <p:cNvSpPr txBox="1"/>
          <p:nvPr/>
        </p:nvSpPr>
        <p:spPr>
          <a:xfrm>
            <a:off x="1999928" y="5726997"/>
            <a:ext cx="2304256"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Arial" charset="0"/>
                <a:ea typeface="ＭＳ Ｐゴシック" charset="0"/>
              </a:rPr>
              <a:t>machine code</a:t>
            </a:r>
            <a:endParaRPr kumimoji="0" lang="fr-DZ" sz="24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27" name="TextBox 26">
            <a:extLst>
              <a:ext uri="{FF2B5EF4-FFF2-40B4-BE49-F238E27FC236}">
                <a16:creationId xmlns:a16="http://schemas.microsoft.com/office/drawing/2014/main" id="{34956B1E-AEC6-59F6-4D03-503502720FAE}"/>
              </a:ext>
            </a:extLst>
          </p:cNvPr>
          <p:cNvSpPr txBox="1"/>
          <p:nvPr/>
        </p:nvSpPr>
        <p:spPr>
          <a:xfrm>
            <a:off x="3289230" y="4769009"/>
            <a:ext cx="2304256"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400" b="0" i="0" u="none" strike="noStrike" kern="1200" cap="none" spc="0" normalizeH="0" baseline="0" noProof="0" dirty="0" err="1">
                <a:ln>
                  <a:noFill/>
                </a:ln>
                <a:solidFill>
                  <a:prstClr val="black"/>
                </a:solidFill>
                <a:effectLst/>
                <a:uLnTx/>
                <a:uFillTx/>
                <a:latin typeface="Arial" charset="0"/>
                <a:ea typeface="ＭＳ Ｐゴシック" charset="0"/>
              </a:rPr>
              <a:t>assembly</a:t>
            </a:r>
            <a:endParaRPr kumimoji="0" lang="fr-DZ" sz="24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28" name="TextBox 27">
            <a:extLst>
              <a:ext uri="{FF2B5EF4-FFF2-40B4-BE49-F238E27FC236}">
                <a16:creationId xmlns:a16="http://schemas.microsoft.com/office/drawing/2014/main" id="{28BF6FAE-D1CA-5E83-F81E-F43F5A5DAA97}"/>
              </a:ext>
            </a:extLst>
          </p:cNvPr>
          <p:cNvSpPr txBox="1"/>
          <p:nvPr/>
        </p:nvSpPr>
        <p:spPr>
          <a:xfrm>
            <a:off x="4774813" y="3897958"/>
            <a:ext cx="2304256"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400" b="0" i="0" u="none" strike="noStrike" kern="1200" cap="none" spc="0" normalizeH="0" baseline="0" noProof="0" dirty="0" err="1">
                <a:ln>
                  <a:noFill/>
                </a:ln>
                <a:solidFill>
                  <a:prstClr val="black"/>
                </a:solidFill>
                <a:effectLst/>
                <a:uLnTx/>
                <a:uFillTx/>
                <a:latin typeface="Arial" charset="0"/>
                <a:ea typeface="ＭＳ Ｐゴシック" charset="0"/>
              </a:rPr>
              <a:t>Fortran,C</a:t>
            </a:r>
            <a:endParaRPr kumimoji="0" lang="fr-DZ" sz="24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29" name="TextBox 28">
            <a:extLst>
              <a:ext uri="{FF2B5EF4-FFF2-40B4-BE49-F238E27FC236}">
                <a16:creationId xmlns:a16="http://schemas.microsoft.com/office/drawing/2014/main" id="{0B0CCA6D-7C20-ACFC-1EFD-54D174C67A1F}"/>
              </a:ext>
            </a:extLst>
          </p:cNvPr>
          <p:cNvSpPr txBox="1"/>
          <p:nvPr/>
        </p:nvSpPr>
        <p:spPr>
          <a:xfrm>
            <a:off x="6035134" y="2921625"/>
            <a:ext cx="3121024"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2400" b="0" i="0" u="none" strike="noStrike" kern="1200" cap="none" spc="0" normalizeH="0" baseline="0" noProof="0" dirty="0">
                <a:ln>
                  <a:noFill/>
                </a:ln>
                <a:solidFill>
                  <a:prstClr val="black"/>
                </a:solidFill>
                <a:effectLst/>
                <a:uLnTx/>
                <a:uFillTx/>
                <a:latin typeface="Arial" charset="0"/>
                <a:ea typeface="ＭＳ Ｐゴシック" charset="0"/>
              </a:rPr>
              <a:t>C++, Java, Python</a:t>
            </a:r>
            <a:endParaRPr kumimoji="0" lang="fr-DZ" sz="2400" b="0" i="0" u="none" strike="noStrike" kern="1200" cap="none" spc="0" normalizeH="0" baseline="0" noProof="0" dirty="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434311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D28E-AEFA-97F3-FEE6-D74FD34A1EF1}"/>
              </a:ext>
            </a:extLst>
          </p:cNvPr>
          <p:cNvSpPr>
            <a:spLocks noGrp="1"/>
          </p:cNvSpPr>
          <p:nvPr>
            <p:ph type="title"/>
          </p:nvPr>
        </p:nvSpPr>
        <p:spPr/>
        <p:txBody>
          <a:bodyPr/>
          <a:lstStyle/>
          <a:p>
            <a:r>
              <a:rPr lang="en-US" sz="4400" dirty="0">
                <a:latin typeface="Arial" panose="020B0604020202020204" pitchFamily="34" charset="0"/>
                <a:cs typeface="Arial" panose="020B0604020202020204" pitchFamily="34" charset="0"/>
              </a:rPr>
              <a:t>Why do we value data?</a:t>
            </a:r>
            <a:endParaRPr lang="fr-DZ" sz="44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3CFFE33-AE65-C235-D264-1678FE9CBC77}"/>
              </a:ext>
            </a:extLst>
          </p:cNvPr>
          <p:cNvSpPr>
            <a:spLocks noGrp="1"/>
          </p:cNvSpPr>
          <p:nvPr>
            <p:ph idx="1"/>
          </p:nvPr>
        </p:nvSpPr>
        <p:spPr>
          <a:xfrm>
            <a:off x="116114" y="1388282"/>
            <a:ext cx="11466286" cy="5058078"/>
          </a:xfrm>
        </p:spPr>
        <p:txBody>
          <a:bodyPr/>
          <a:lstStyle/>
          <a:p>
            <a:pPr marL="457200" indent="-457200" eaLnBrk="1" hangingPunct="1">
              <a:buFont typeface="Wingdings" panose="05000000000000000000" pitchFamily="2" charset="2"/>
              <a:buChar char="q"/>
              <a:defRPr/>
            </a:pPr>
            <a:r>
              <a:rPr lang="en-US" sz="2800" dirty="0">
                <a:latin typeface="Arial" panose="020B0604020202020204" pitchFamily="34" charset="0"/>
                <a:cs typeface="Arial" panose="020B0604020202020204" pitchFamily="34" charset="0"/>
              </a:rPr>
              <a:t>Improve productivity</a:t>
            </a:r>
          </a:p>
          <a:p>
            <a:pPr marL="457200" indent="-457200" eaLnBrk="1" hangingPunct="1">
              <a:buFont typeface="Wingdings" panose="05000000000000000000" pitchFamily="2" charset="2"/>
              <a:buChar char="q"/>
              <a:defRPr/>
            </a:pPr>
            <a:r>
              <a:rPr lang="en-US" sz="2800" dirty="0">
                <a:latin typeface="Arial" panose="020B0604020202020204" pitchFamily="34" charset="0"/>
                <a:cs typeface="Arial" panose="020B0604020202020204" pitchFamily="34" charset="0"/>
              </a:rPr>
              <a:t>Need to make effective strategic decisions</a:t>
            </a:r>
          </a:p>
          <a:p>
            <a:pPr marL="457200" indent="-457200" eaLnBrk="1" hangingPunct="1">
              <a:buFont typeface="Wingdings" panose="05000000000000000000" pitchFamily="2" charset="2"/>
              <a:buChar char="q"/>
              <a:defRPr/>
            </a:pPr>
            <a:r>
              <a:rPr lang="en-US" sz="2800" dirty="0">
                <a:latin typeface="Arial" panose="020B0604020202020204" pitchFamily="34" charset="0"/>
                <a:cs typeface="Arial" panose="020B0604020202020204" pitchFamily="34" charset="0"/>
              </a:rPr>
              <a:t>Use </a:t>
            </a:r>
            <a:r>
              <a:rPr lang="en-US" sz="2800" b="1" u="sng" dirty="0">
                <a:latin typeface="Arial" panose="020B0604020202020204" pitchFamily="34" charset="0"/>
                <a:cs typeface="Arial" panose="020B0604020202020204" pitchFamily="34" charset="0"/>
              </a:rPr>
              <a:t>historical data </a:t>
            </a:r>
            <a:r>
              <a:rPr lang="en-US" sz="2800" dirty="0">
                <a:latin typeface="Arial" panose="020B0604020202020204" pitchFamily="34" charset="0"/>
                <a:cs typeface="Arial" panose="020B0604020202020204" pitchFamily="34" charset="0"/>
              </a:rPr>
              <a:t>to predict the future and anticipate the market</a:t>
            </a:r>
            <a:endParaRPr lang="fr-FR"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859EB65-0337-0B99-1592-50123F9E54C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07DDE7D8-AAAC-AB26-DC6F-1D7895B54C8F}"/>
              </a:ext>
            </a:extLst>
          </p:cNvPr>
          <p:cNvPicPr>
            <a:picLocks noChangeAspect="1"/>
          </p:cNvPicPr>
          <p:nvPr/>
        </p:nvPicPr>
        <p:blipFill>
          <a:blip r:embed="rId3"/>
          <a:stretch>
            <a:fillRect/>
          </a:stretch>
        </p:blipFill>
        <p:spPr>
          <a:xfrm>
            <a:off x="2297151" y="2938953"/>
            <a:ext cx="7800660" cy="3608846"/>
          </a:xfrm>
          <a:prstGeom prst="rect">
            <a:avLst/>
          </a:prstGeom>
        </p:spPr>
      </p:pic>
    </p:spTree>
    <p:extLst>
      <p:ext uri="{BB962C8B-B14F-4D97-AF65-F5344CB8AC3E}">
        <p14:creationId xmlns:p14="http://schemas.microsoft.com/office/powerpoint/2010/main" val="11088349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0170-BC72-45E6-01C2-C2C67EA3B12C}"/>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Why</a:t>
            </a:r>
            <a:r>
              <a:rPr lang="fr-FR" dirty="0">
                <a:latin typeface="Arial" panose="020B0604020202020204" pitchFamily="34" charset="0"/>
                <a:cs typeface="Arial" panose="020B0604020202020204" pitchFamily="34" charset="0"/>
              </a:rPr>
              <a:t> Python ?</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56F103A-E90E-ECEC-AB9D-DEA3968E7CF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Rectangle: Rounded Corners 5">
            <a:extLst>
              <a:ext uri="{FF2B5EF4-FFF2-40B4-BE49-F238E27FC236}">
                <a16:creationId xmlns:a16="http://schemas.microsoft.com/office/drawing/2014/main" id="{3F1314A9-8576-C5EE-82C1-FFCEF0DDDB53}"/>
              </a:ext>
            </a:extLst>
          </p:cNvPr>
          <p:cNvSpPr/>
          <p:nvPr/>
        </p:nvSpPr>
        <p:spPr>
          <a:xfrm>
            <a:off x="1055440" y="2291051"/>
            <a:ext cx="2232248" cy="633893"/>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Data Analysis</a:t>
            </a:r>
            <a:endParaRPr kumimoji="0" lang="fr-DZ"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 name="Rectangle: Rounded Corners 11">
            <a:extLst>
              <a:ext uri="{FF2B5EF4-FFF2-40B4-BE49-F238E27FC236}">
                <a16:creationId xmlns:a16="http://schemas.microsoft.com/office/drawing/2014/main" id="{E37926D7-7D20-1A67-953D-40068DE37E18}"/>
              </a:ext>
            </a:extLst>
          </p:cNvPr>
          <p:cNvSpPr/>
          <p:nvPr/>
        </p:nvSpPr>
        <p:spPr>
          <a:xfrm>
            <a:off x="1055440" y="3094989"/>
            <a:ext cx="2232248" cy="633893"/>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AI /ML</a:t>
            </a:r>
            <a:endParaRPr kumimoji="0" lang="fr-DZ"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3" name="Rectangle: Rounded Corners 12">
            <a:extLst>
              <a:ext uri="{FF2B5EF4-FFF2-40B4-BE49-F238E27FC236}">
                <a16:creationId xmlns:a16="http://schemas.microsoft.com/office/drawing/2014/main" id="{E037D766-75AE-345A-F093-5968DE47A799}"/>
              </a:ext>
            </a:extLst>
          </p:cNvPr>
          <p:cNvSpPr/>
          <p:nvPr/>
        </p:nvSpPr>
        <p:spPr>
          <a:xfrm>
            <a:off x="3592488" y="2291051"/>
            <a:ext cx="2232248" cy="633893"/>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Mobile Apps</a:t>
            </a:r>
            <a:endParaRPr kumimoji="0" lang="fr-DZ"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 name="Rectangle: Rounded Corners 13">
            <a:extLst>
              <a:ext uri="{FF2B5EF4-FFF2-40B4-BE49-F238E27FC236}">
                <a16:creationId xmlns:a16="http://schemas.microsoft.com/office/drawing/2014/main" id="{5BF50F3E-6CE7-F0C6-8903-A5FC7144913E}"/>
              </a:ext>
            </a:extLst>
          </p:cNvPr>
          <p:cNvSpPr/>
          <p:nvPr/>
        </p:nvSpPr>
        <p:spPr>
          <a:xfrm>
            <a:off x="3571322" y="3071613"/>
            <a:ext cx="2232248" cy="633893"/>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Desktop Apps</a:t>
            </a:r>
            <a:endParaRPr kumimoji="0" lang="fr-DZ"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 name="Rectangle: Rounded Corners 14">
            <a:extLst>
              <a:ext uri="{FF2B5EF4-FFF2-40B4-BE49-F238E27FC236}">
                <a16:creationId xmlns:a16="http://schemas.microsoft.com/office/drawing/2014/main" id="{520FD168-B2A3-289A-9150-C4589926C073}"/>
              </a:ext>
            </a:extLst>
          </p:cNvPr>
          <p:cNvSpPr/>
          <p:nvPr/>
        </p:nvSpPr>
        <p:spPr>
          <a:xfrm>
            <a:off x="3592488" y="3837131"/>
            <a:ext cx="2232248" cy="633893"/>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rPr>
              <a:t>Testing</a:t>
            </a:r>
            <a:endParaRPr kumimoji="0" lang="fr-DZ"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6" name="Rectangle: Rounded Corners 15">
            <a:extLst>
              <a:ext uri="{FF2B5EF4-FFF2-40B4-BE49-F238E27FC236}">
                <a16:creationId xmlns:a16="http://schemas.microsoft.com/office/drawing/2014/main" id="{4EDEC23F-32FA-414C-CB46-76458E9810C6}"/>
              </a:ext>
            </a:extLst>
          </p:cNvPr>
          <p:cNvSpPr/>
          <p:nvPr/>
        </p:nvSpPr>
        <p:spPr>
          <a:xfrm>
            <a:off x="3615823" y="4602649"/>
            <a:ext cx="2232248" cy="633893"/>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IOT</a:t>
            </a:r>
            <a:endParaRPr kumimoji="0" lang="fr-DZ"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 name="Rectangle: Rounded Corners 16">
            <a:extLst>
              <a:ext uri="{FF2B5EF4-FFF2-40B4-BE49-F238E27FC236}">
                <a16:creationId xmlns:a16="http://schemas.microsoft.com/office/drawing/2014/main" id="{32BBB8A7-AD8A-320D-5DC7-D48FEB53CB98}"/>
              </a:ext>
            </a:extLst>
          </p:cNvPr>
          <p:cNvSpPr/>
          <p:nvPr/>
        </p:nvSpPr>
        <p:spPr>
          <a:xfrm>
            <a:off x="1070577" y="3852797"/>
            <a:ext cx="2232248" cy="633893"/>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Automation</a:t>
            </a:r>
            <a:endParaRPr kumimoji="0" lang="fr-DZ"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8" name="Rectangle: Rounded Corners 17">
            <a:extLst>
              <a:ext uri="{FF2B5EF4-FFF2-40B4-BE49-F238E27FC236}">
                <a16:creationId xmlns:a16="http://schemas.microsoft.com/office/drawing/2014/main" id="{EA0251FA-EE9E-F51F-6DE5-B900EFA89BAF}"/>
              </a:ext>
            </a:extLst>
          </p:cNvPr>
          <p:cNvSpPr/>
          <p:nvPr/>
        </p:nvSpPr>
        <p:spPr>
          <a:xfrm>
            <a:off x="1065312" y="4602648"/>
            <a:ext cx="2232248" cy="633893"/>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Web Apps</a:t>
            </a:r>
            <a:endParaRPr kumimoji="0" lang="fr-DZ" sz="2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9" name="TextBox 18">
            <a:extLst>
              <a:ext uri="{FF2B5EF4-FFF2-40B4-BE49-F238E27FC236}">
                <a16:creationId xmlns:a16="http://schemas.microsoft.com/office/drawing/2014/main" id="{AE35B3A5-68F0-9F96-006F-F47AC59020A4}"/>
              </a:ext>
            </a:extLst>
          </p:cNvPr>
          <p:cNvSpPr txBox="1"/>
          <p:nvPr/>
        </p:nvSpPr>
        <p:spPr>
          <a:xfrm>
            <a:off x="1127448" y="1759730"/>
            <a:ext cx="4697288"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dirty="0">
                <a:ln>
                  <a:noFill/>
                </a:ln>
                <a:solidFill>
                  <a:prstClr val="black"/>
                </a:solidFill>
                <a:effectLst/>
                <a:uLnTx/>
                <a:uFillTx/>
                <a:latin typeface="Arial" charset="0"/>
                <a:ea typeface="ＭＳ Ｐゴシック" charset="0"/>
              </a:rPr>
              <a:t>Multi </a:t>
            </a:r>
            <a:r>
              <a:rPr kumimoji="0" lang="fr-FR" sz="2000" b="1" i="0" u="none" strike="noStrike" kern="1200" cap="none" spc="0" normalizeH="0" baseline="0" noProof="0" dirty="0" err="1">
                <a:ln>
                  <a:noFill/>
                </a:ln>
                <a:solidFill>
                  <a:prstClr val="black"/>
                </a:solidFill>
                <a:effectLst/>
                <a:uLnTx/>
                <a:uFillTx/>
                <a:latin typeface="Arial" charset="0"/>
                <a:ea typeface="ＭＳ Ｐゴシック" charset="0"/>
              </a:rPr>
              <a:t>purpose</a:t>
            </a:r>
            <a:r>
              <a:rPr kumimoji="0" lang="fr-FR" sz="2000" b="1" i="0" u="none" strike="noStrike" kern="1200" cap="none" spc="0" normalizeH="0" baseline="0" noProof="0" dirty="0">
                <a:ln>
                  <a:noFill/>
                </a:ln>
                <a:solidFill>
                  <a:prstClr val="black"/>
                </a:solidFill>
                <a:effectLst/>
                <a:uLnTx/>
                <a:uFillTx/>
                <a:latin typeface="Arial" charset="0"/>
                <a:ea typeface="ＭＳ Ｐゴシック" charset="0"/>
              </a:rPr>
              <a:t> </a:t>
            </a:r>
            <a:r>
              <a:rPr kumimoji="0" lang="fr-FR" sz="2000" b="1" i="0" u="none" strike="noStrike" kern="1200" cap="none" spc="0" normalizeH="0" baseline="0" noProof="0" dirty="0" err="1">
                <a:ln>
                  <a:noFill/>
                </a:ln>
                <a:solidFill>
                  <a:prstClr val="black"/>
                </a:solidFill>
                <a:effectLst/>
                <a:uLnTx/>
                <a:uFillTx/>
                <a:latin typeface="Arial" charset="0"/>
                <a:ea typeface="ＭＳ Ｐゴシック" charset="0"/>
              </a:rPr>
              <a:t>language</a:t>
            </a:r>
            <a:endParaRPr kumimoji="0" lang="fr-DZ" sz="2000" b="1"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21" name="Rectangle 20">
            <a:extLst>
              <a:ext uri="{FF2B5EF4-FFF2-40B4-BE49-F238E27FC236}">
                <a16:creationId xmlns:a16="http://schemas.microsoft.com/office/drawing/2014/main" id="{A125C741-F95C-262D-C78E-7C14B7AB52E9}"/>
              </a:ext>
            </a:extLst>
          </p:cNvPr>
          <p:cNvSpPr/>
          <p:nvPr/>
        </p:nvSpPr>
        <p:spPr>
          <a:xfrm>
            <a:off x="8760296" y="1464223"/>
            <a:ext cx="1728192" cy="633893"/>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REASONS</a:t>
            </a:r>
            <a:endParaRPr kumimoji="0" lang="fr-DZ" sz="20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5" name="Rectangle: Rounded Corners 24">
            <a:extLst>
              <a:ext uri="{FF2B5EF4-FFF2-40B4-BE49-F238E27FC236}">
                <a16:creationId xmlns:a16="http://schemas.microsoft.com/office/drawing/2014/main" id="{082B8545-53B8-1729-FC96-4D151FBF1981}"/>
              </a:ext>
            </a:extLst>
          </p:cNvPr>
          <p:cNvSpPr/>
          <p:nvPr/>
        </p:nvSpPr>
        <p:spPr>
          <a:xfrm>
            <a:off x="7387004" y="2281735"/>
            <a:ext cx="2044800" cy="373935"/>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High-</a:t>
            </a:r>
            <a:r>
              <a:rPr kumimoji="0" lang="fr-FR"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level</a:t>
            </a:r>
            <a:endParaRPr kumimoji="0" lang="fr-DZ"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6" name="Rectangle: Rounded Corners 25">
            <a:extLst>
              <a:ext uri="{FF2B5EF4-FFF2-40B4-BE49-F238E27FC236}">
                <a16:creationId xmlns:a16="http://schemas.microsoft.com/office/drawing/2014/main" id="{1C6CB5F3-9AE5-BFB8-065C-370DA9374F5D}"/>
              </a:ext>
            </a:extLst>
          </p:cNvPr>
          <p:cNvSpPr/>
          <p:nvPr/>
        </p:nvSpPr>
        <p:spPr>
          <a:xfrm>
            <a:off x="9642782" y="2282092"/>
            <a:ext cx="2043392" cy="373935"/>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Huge</a:t>
            </a:r>
            <a:r>
              <a:rPr kumimoji="0" 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Community</a:t>
            </a:r>
            <a:endParaRPr kumimoji="0" lang="fr-DZ"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7" name="Rectangle: Rounded Corners 26">
            <a:extLst>
              <a:ext uri="{FF2B5EF4-FFF2-40B4-BE49-F238E27FC236}">
                <a16:creationId xmlns:a16="http://schemas.microsoft.com/office/drawing/2014/main" id="{9767AAFF-1439-1AB7-A6CD-03CAC9E0A013}"/>
              </a:ext>
            </a:extLst>
          </p:cNvPr>
          <p:cNvSpPr/>
          <p:nvPr/>
        </p:nvSpPr>
        <p:spPr>
          <a:xfrm>
            <a:off x="7344736" y="2804314"/>
            <a:ext cx="2044800" cy="373935"/>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Cross-platform</a:t>
            </a:r>
            <a:endParaRPr kumimoji="0" lang="fr-DZ"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Rectangle: Rounded Corners 27">
            <a:extLst>
              <a:ext uri="{FF2B5EF4-FFF2-40B4-BE49-F238E27FC236}">
                <a16:creationId xmlns:a16="http://schemas.microsoft.com/office/drawing/2014/main" id="{3FFA70D4-80E4-87A6-6101-EE1864E9BDAE}"/>
              </a:ext>
            </a:extLst>
          </p:cNvPr>
          <p:cNvSpPr/>
          <p:nvPr/>
        </p:nvSpPr>
        <p:spPr>
          <a:xfrm>
            <a:off x="9619332" y="2819503"/>
            <a:ext cx="2044800" cy="373935"/>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Large </a:t>
            </a:r>
            <a:r>
              <a:rPr kumimoji="0" lang="fr-FR" sz="1800" b="0"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Ecosystem</a:t>
            </a:r>
            <a:endParaRPr kumimoji="0" lang="fr-DZ"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0" name="TextBox 39">
            <a:extLst>
              <a:ext uri="{FF2B5EF4-FFF2-40B4-BE49-F238E27FC236}">
                <a16:creationId xmlns:a16="http://schemas.microsoft.com/office/drawing/2014/main" id="{08D15ED7-515D-A53E-DA2B-C6FE72FAC0A2}"/>
              </a:ext>
            </a:extLst>
          </p:cNvPr>
          <p:cNvSpPr txBox="1"/>
          <p:nvPr/>
        </p:nvSpPr>
        <p:spPr>
          <a:xfrm>
            <a:off x="47328" y="6237312"/>
            <a:ext cx="252028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Arial" charset="0"/>
                <a:ea typeface="ＭＳ Ｐゴシック" charset="0"/>
              </a:rPr>
              <a:t>www.python.org</a:t>
            </a:r>
            <a:endParaRPr kumimoji="0" lang="fr-DZ" sz="1800" b="0" i="0" u="none" strike="noStrike" kern="1200" cap="none" spc="0" normalizeH="0" baseline="0" noProof="0" dirty="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05266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4" grpId="0" animBg="1"/>
      <p:bldP spid="15" grpId="0" animBg="1"/>
      <p:bldP spid="16" grpId="0" animBg="1"/>
      <p:bldP spid="17" grpId="0" animBg="1"/>
      <p:bldP spid="18" grpId="0" animBg="1"/>
      <p:bldP spid="21" grpId="0" animBg="1"/>
      <p:bldP spid="25" grpId="0" animBg="1"/>
      <p:bldP spid="26" grpId="0" animBg="1"/>
      <p:bldP spid="27" grpId="0" animBg="1"/>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B66886-439E-805E-FC94-55E2116592AC}"/>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9248E4C6-BFA6-5242-6E05-E5EA75B5AF77}"/>
              </a:ext>
            </a:extLst>
          </p:cNvPr>
          <p:cNvSpPr>
            <a:spLocks noGrp="1"/>
          </p:cNvSpPr>
          <p:nvPr>
            <p:ph idx="1"/>
          </p:nvPr>
        </p:nvSpPr>
        <p:spPr/>
        <p:txBody>
          <a:bodyPr/>
          <a:lstStyle/>
          <a:p>
            <a:endParaRPr lang="fr-FR"/>
          </a:p>
        </p:txBody>
      </p:sp>
      <p:sp>
        <p:nvSpPr>
          <p:cNvPr id="4" name="Espace réservé du numéro de diapositive 3">
            <a:extLst>
              <a:ext uri="{FF2B5EF4-FFF2-40B4-BE49-F238E27FC236}">
                <a16:creationId xmlns:a16="http://schemas.microsoft.com/office/drawing/2014/main" id="{97A28366-94EE-351A-F976-BC77B6B8420A}"/>
              </a:ext>
            </a:extLst>
          </p:cNvPr>
          <p:cNvSpPr>
            <a:spLocks noGrp="1"/>
          </p:cNvSpPr>
          <p:nvPr>
            <p:ph type="sldNum" sz="quarter" idx="10"/>
          </p:nvPr>
        </p:nvSpPr>
        <p:spPr/>
        <p:txBody>
          <a:bodyPr/>
          <a:lstStyle/>
          <a:p>
            <a:pPr>
              <a:defRPr/>
            </a:pPr>
            <a:fld id="{326C6059-A255-C24B-AAEC-93A3405961B0}" type="slidenum">
              <a:rPr lang="en-US" smtClean="0"/>
              <a:pPr>
                <a:defRPr/>
              </a:pPr>
              <a:t>51</a:t>
            </a:fld>
            <a:endParaRPr lang="en-US" dirty="0"/>
          </a:p>
        </p:txBody>
      </p:sp>
      <p:pic>
        <p:nvPicPr>
          <p:cNvPr id="6" name="Image 5">
            <a:extLst>
              <a:ext uri="{FF2B5EF4-FFF2-40B4-BE49-F238E27FC236}">
                <a16:creationId xmlns:a16="http://schemas.microsoft.com/office/drawing/2014/main" id="{4437558C-EC59-724B-C798-CBDCAE2B345C}"/>
              </a:ext>
            </a:extLst>
          </p:cNvPr>
          <p:cNvPicPr>
            <a:picLocks noChangeAspect="1"/>
          </p:cNvPicPr>
          <p:nvPr/>
        </p:nvPicPr>
        <p:blipFill>
          <a:blip r:embed="rId2"/>
          <a:stretch>
            <a:fillRect/>
          </a:stretch>
        </p:blipFill>
        <p:spPr>
          <a:xfrm>
            <a:off x="783317" y="384035"/>
            <a:ext cx="10625366" cy="6062325"/>
          </a:xfrm>
          <a:prstGeom prst="rect">
            <a:avLst/>
          </a:prstGeom>
        </p:spPr>
      </p:pic>
    </p:spTree>
    <p:extLst>
      <p:ext uri="{BB962C8B-B14F-4D97-AF65-F5344CB8AC3E}">
        <p14:creationId xmlns:p14="http://schemas.microsoft.com/office/powerpoint/2010/main" val="1743781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A38D6-FEFC-5224-43FA-D8A1A99E9030}"/>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Python </a:t>
            </a:r>
            <a:r>
              <a:rPr lang="fr-FR" dirty="0" err="1">
                <a:latin typeface="Arial" panose="020B0604020202020204" pitchFamily="34" charset="0"/>
                <a:cs typeface="Arial" panose="020B0604020202020204" pitchFamily="34" charset="0"/>
              </a:rPr>
              <a:t>IDEs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D8733ED-4BFD-6354-528E-3737AE1708C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7F541DD7-6A1A-DB4C-99AC-1D8A6433CBBC}"/>
              </a:ext>
            </a:extLst>
          </p:cNvPr>
          <p:cNvPicPr>
            <a:picLocks noChangeAspect="1"/>
          </p:cNvPicPr>
          <p:nvPr/>
        </p:nvPicPr>
        <p:blipFill>
          <a:blip r:embed="rId2"/>
          <a:stretch>
            <a:fillRect/>
          </a:stretch>
        </p:blipFill>
        <p:spPr>
          <a:xfrm>
            <a:off x="1415480" y="1340768"/>
            <a:ext cx="9412473" cy="4392488"/>
          </a:xfrm>
          <a:prstGeom prst="rect">
            <a:avLst/>
          </a:prstGeom>
        </p:spPr>
      </p:pic>
      <p:sp>
        <p:nvSpPr>
          <p:cNvPr id="3" name="Rectangle 2">
            <a:extLst>
              <a:ext uri="{FF2B5EF4-FFF2-40B4-BE49-F238E27FC236}">
                <a16:creationId xmlns:a16="http://schemas.microsoft.com/office/drawing/2014/main" id="{D647816B-9A97-B685-8635-7F3FBCE15A21}"/>
              </a:ext>
            </a:extLst>
          </p:cNvPr>
          <p:cNvSpPr/>
          <p:nvPr/>
        </p:nvSpPr>
        <p:spPr>
          <a:xfrm>
            <a:off x="1271464" y="3933056"/>
            <a:ext cx="2592288" cy="1944216"/>
          </a:xfrm>
          <a:prstGeom prst="rect">
            <a:avLst/>
          </a:prstGeom>
          <a:noFill/>
          <a:ln w="28575">
            <a:solidFill>
              <a:srgbClr val="C00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DZ" sz="2000" b="0" i="0" u="none" strike="noStrike" kern="1200" cap="none" spc="0" normalizeH="0" baseline="0" noProof="0" dirty="0">
              <a:ln>
                <a:noFill/>
              </a:ln>
              <a:solidFill>
                <a:srgbClr val="000000"/>
              </a:solidFill>
              <a:effectLst/>
              <a:uLnTx/>
              <a:uFillTx/>
              <a:latin typeface="CMR9"/>
              <a:ea typeface="+mn-ea"/>
              <a:cs typeface="+mn-cs"/>
            </a:endParaRPr>
          </a:p>
        </p:txBody>
      </p:sp>
    </p:spTree>
    <p:extLst>
      <p:ext uri="{BB962C8B-B14F-4D97-AF65-F5344CB8AC3E}">
        <p14:creationId xmlns:p14="http://schemas.microsoft.com/office/powerpoint/2010/main" val="368865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44FF-979E-9AF4-1610-B2B78B267482}"/>
              </a:ext>
            </a:extLst>
          </p:cNvPr>
          <p:cNvSpPr>
            <a:spLocks noGrp="1"/>
          </p:cNvSpPr>
          <p:nvPr>
            <p:ph type="title"/>
          </p:nvPr>
        </p:nvSpPr>
        <p:spPr>
          <a:xfrm>
            <a:off x="407368" y="2276872"/>
            <a:ext cx="10972800" cy="790787"/>
          </a:xfrm>
        </p:spPr>
        <p:txBody>
          <a:bodyPr/>
          <a:lstStyle/>
          <a:p>
            <a:r>
              <a:rPr lang="en-US" dirty="0">
                <a:latin typeface="Arial" panose="020B0604020202020204" pitchFamily="34" charset="0"/>
                <a:cs typeface="Arial" panose="020B0604020202020204" pitchFamily="34" charset="0"/>
              </a:rPr>
              <a:t>Which version of Windows operating system that you are installed ?</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3376838-5A62-DDBB-57F3-7716FB47385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05555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9BBC-6EB4-DE3C-0AD8-8573985CD647}"/>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Anaconda </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7A779BD-438C-15B7-5D23-4736B28EA714}"/>
              </a:ext>
            </a:extLst>
          </p:cNvPr>
          <p:cNvSpPr>
            <a:spLocks noGrp="1"/>
          </p:cNvSpPr>
          <p:nvPr>
            <p:ph idx="1"/>
          </p:nvPr>
        </p:nvSpPr>
        <p:spPr>
          <a:xfrm>
            <a:off x="609600" y="1388282"/>
            <a:ext cx="10972800" cy="5058078"/>
          </a:xfrm>
        </p:spPr>
        <p:txBody>
          <a:bodyPr/>
          <a:lstStyle/>
          <a:p>
            <a:pPr marL="457200" indent="-457200">
              <a:buFont typeface="Arial" panose="020B0604020202020204" pitchFamily="34" charset="0"/>
              <a:buChar char="•"/>
            </a:pPr>
            <a:r>
              <a:rPr lang="fr-FR" b="0" i="0" dirty="0">
                <a:solidFill>
                  <a:srgbClr val="040C28"/>
                </a:solidFill>
                <a:effectLst/>
                <a:latin typeface="Arial" panose="020B0604020202020204" pitchFamily="34" charset="0"/>
                <a:cs typeface="Arial" panose="020B0604020202020204" pitchFamily="34" charset="0"/>
              </a:rPr>
              <a:t>Anaconda est un outil dont la distribution est libre et open source.</a:t>
            </a:r>
            <a:r>
              <a:rPr lang="fr-FR" b="0" i="0" dirty="0">
                <a:solidFill>
                  <a:srgbClr val="202124"/>
                </a:solidFill>
                <a:effectLst/>
                <a:latin typeface="Arial" panose="020B0604020202020204" pitchFamily="34" charset="0"/>
                <a:cs typeface="Arial" panose="020B0604020202020204" pitchFamily="34" charset="0"/>
              </a:rPr>
              <a:t> </a:t>
            </a:r>
            <a:r>
              <a:rPr lang="fr-FR" b="0" i="0" dirty="0">
                <a:solidFill>
                  <a:srgbClr val="040C28"/>
                </a:solidFill>
                <a:effectLst/>
                <a:latin typeface="Arial" panose="020B0604020202020204" pitchFamily="34" charset="0"/>
                <a:cs typeface="Arial" panose="020B0604020202020204" pitchFamily="34" charset="0"/>
              </a:rPr>
              <a:t>Il est destiné à la programmation dans un environnement Python et R</a:t>
            </a:r>
            <a:r>
              <a:rPr lang="fr-FR" b="0" i="0" dirty="0">
                <a:solidFill>
                  <a:srgbClr val="202124"/>
                </a:solidFill>
                <a:effectLst/>
                <a:latin typeface="Arial" panose="020B0604020202020204" pitchFamily="34" charset="0"/>
                <a:cs typeface="Arial" panose="020B0604020202020204" pitchFamily="34" charset="0"/>
              </a:rPr>
              <a:t>. Anaconda est largement utilisé en sciences de données, en intelligence artificielle ou Machine Learning.</a:t>
            </a:r>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fr-FR" b="1" dirty="0">
                <a:solidFill>
                  <a:srgbClr val="C00000"/>
                </a:solidFill>
                <a:latin typeface="Arial" panose="020B0604020202020204" pitchFamily="34" charset="0"/>
                <a:cs typeface="Arial" panose="020B0604020202020204" pitchFamily="34" charset="0"/>
              </a:rPr>
              <a:t>Installer et Configurer Anaconda</a:t>
            </a:r>
            <a:endParaRPr lang="fr-DZ" b="1" dirty="0">
              <a:solidFill>
                <a:srgbClr val="C0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C4B44E8-2B37-6DAF-1082-362339DAC58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3638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D71C1-789B-9DF5-3374-AECF5833CE8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Download Anaconda</a:t>
            </a:r>
            <a:br>
              <a:rPr lang="en-US" b="0" i="0" dirty="0">
                <a:solidFill>
                  <a:srgbClr val="292929"/>
                </a:solidFill>
                <a:effectLst/>
                <a:latin typeface="Arial" panose="020B0604020202020204" pitchFamily="34" charset="0"/>
                <a:cs typeface="Arial" panose="020B0604020202020204" pitchFamily="34" charset="0"/>
              </a:rPr>
            </a:br>
            <a:endParaRPr lang="fr-DZ" dirty="0"/>
          </a:p>
        </p:txBody>
      </p:sp>
      <p:sp>
        <p:nvSpPr>
          <p:cNvPr id="3" name="Content Placeholder 2">
            <a:extLst>
              <a:ext uri="{FF2B5EF4-FFF2-40B4-BE49-F238E27FC236}">
                <a16:creationId xmlns:a16="http://schemas.microsoft.com/office/drawing/2014/main" id="{F2FFCA3A-9CD3-1E77-FA5D-905F56C7CE56}"/>
              </a:ext>
            </a:extLst>
          </p:cNvPr>
          <p:cNvSpPr>
            <a:spLocks noGrp="1"/>
          </p:cNvSpPr>
          <p:nvPr>
            <p:ph idx="1"/>
          </p:nvPr>
        </p:nvSpPr>
        <p:spPr>
          <a:xfrm>
            <a:off x="609600" y="1388282"/>
            <a:ext cx="10887000" cy="5058078"/>
          </a:xfrm>
        </p:spPr>
        <p:txBody>
          <a:bodyPr/>
          <a:lstStyle/>
          <a:p>
            <a:pPr algn="l"/>
            <a:r>
              <a:rPr lang="en-US" b="0" i="0" dirty="0">
                <a:solidFill>
                  <a:srgbClr val="292929"/>
                </a:solidFill>
                <a:effectLst/>
                <a:latin typeface="Arial" panose="020B0604020202020204" pitchFamily="34" charset="0"/>
                <a:cs typeface="Arial" panose="020B0604020202020204" pitchFamily="34" charset="0"/>
              </a:rPr>
              <a:t>First, go to </a:t>
            </a:r>
            <a:r>
              <a:rPr lang="en-US" b="0" i="0" u="sng" dirty="0">
                <a:solidFill>
                  <a:srgbClr val="292929"/>
                </a:solidFill>
                <a:effectLst/>
                <a:latin typeface="Arial" panose="020B0604020202020204" pitchFamily="34" charset="0"/>
                <a:cs typeface="Arial" panose="020B0604020202020204" pitchFamily="34" charset="0"/>
                <a:hlinkClick r:id="rId2"/>
              </a:rPr>
              <a:t>https://www.anaconda.com/products/distribution</a:t>
            </a:r>
            <a:r>
              <a:rPr lang="en-US" b="0" i="0" dirty="0">
                <a:solidFill>
                  <a:srgbClr val="292929"/>
                </a:solidFill>
                <a:effectLst/>
                <a:latin typeface="Arial" panose="020B0604020202020204" pitchFamily="34" charset="0"/>
                <a:cs typeface="Arial" panose="020B0604020202020204" pitchFamily="34" charset="0"/>
              </a:rPr>
              <a:t> to download the latest version of Anaconda. If the link has changed, you can easily find the updated one using Google.</a:t>
            </a:r>
          </a:p>
          <a:p>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E15B7EC-EFCD-D795-7D6C-28BEBD2C9B2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20571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75CB-B8C8-0C3D-A70F-4A502A11B399}"/>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Download Anaconda Distribution</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09E20C7-D3AA-1826-E220-DCFAB6C5E25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8890C840-5AE9-C1C8-EC74-9971309A4F60}"/>
              </a:ext>
            </a:extLst>
          </p:cNvPr>
          <p:cNvPicPr>
            <a:picLocks noChangeAspect="1"/>
          </p:cNvPicPr>
          <p:nvPr/>
        </p:nvPicPr>
        <p:blipFill>
          <a:blip r:embed="rId2"/>
          <a:stretch>
            <a:fillRect/>
          </a:stretch>
        </p:blipFill>
        <p:spPr>
          <a:xfrm>
            <a:off x="1271464" y="1569081"/>
            <a:ext cx="9345329" cy="4696480"/>
          </a:xfrm>
          <a:prstGeom prst="rect">
            <a:avLst/>
          </a:prstGeom>
        </p:spPr>
      </p:pic>
    </p:spTree>
    <p:extLst>
      <p:ext uri="{BB962C8B-B14F-4D97-AF65-F5344CB8AC3E}">
        <p14:creationId xmlns:p14="http://schemas.microsoft.com/office/powerpoint/2010/main" val="28853999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D497-3B87-4CA1-7176-8CC5DFAC91A0}"/>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Step</a:t>
            </a:r>
            <a:r>
              <a:rPr lang="fr-FR" dirty="0">
                <a:latin typeface="Arial" panose="020B0604020202020204" pitchFamily="34" charset="0"/>
                <a:cs typeface="Arial" panose="020B0604020202020204" pitchFamily="34" charset="0"/>
              </a:rPr>
              <a:t> 1</a:t>
            </a:r>
            <a:endParaRPr lang="fr-DZ" dirty="0"/>
          </a:p>
        </p:txBody>
      </p:sp>
      <p:sp>
        <p:nvSpPr>
          <p:cNvPr id="3" name="Content Placeholder 2">
            <a:extLst>
              <a:ext uri="{FF2B5EF4-FFF2-40B4-BE49-F238E27FC236}">
                <a16:creationId xmlns:a16="http://schemas.microsoft.com/office/drawing/2014/main" id="{1A6F6164-4BE9-0F97-2A70-D7CFA232E0B2}"/>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371758B6-818F-725E-298C-FA652B63156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0D9AB8B7-694A-FD13-DDA6-2286D4485F9C}"/>
              </a:ext>
            </a:extLst>
          </p:cNvPr>
          <p:cNvPicPr>
            <a:picLocks noChangeAspect="1"/>
          </p:cNvPicPr>
          <p:nvPr/>
        </p:nvPicPr>
        <p:blipFill>
          <a:blip r:embed="rId2"/>
          <a:stretch>
            <a:fillRect/>
          </a:stretch>
        </p:blipFill>
        <p:spPr>
          <a:xfrm>
            <a:off x="2690337" y="1270212"/>
            <a:ext cx="6811326" cy="5277587"/>
          </a:xfrm>
          <a:prstGeom prst="rect">
            <a:avLst/>
          </a:prstGeom>
        </p:spPr>
      </p:pic>
    </p:spTree>
    <p:extLst>
      <p:ext uri="{BB962C8B-B14F-4D97-AF65-F5344CB8AC3E}">
        <p14:creationId xmlns:p14="http://schemas.microsoft.com/office/powerpoint/2010/main" val="1184562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08DA5-95C2-D2F0-6B58-B11FDDFF5C0B}"/>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Step</a:t>
            </a:r>
            <a:r>
              <a:rPr lang="fr-FR" dirty="0">
                <a:latin typeface="Arial" panose="020B0604020202020204" pitchFamily="34" charset="0"/>
                <a:cs typeface="Arial" panose="020B0604020202020204" pitchFamily="34" charset="0"/>
              </a:rPr>
              <a:t> 2</a:t>
            </a:r>
            <a:endParaRPr lang="fr-DZ" dirty="0"/>
          </a:p>
        </p:txBody>
      </p:sp>
      <p:sp>
        <p:nvSpPr>
          <p:cNvPr id="3" name="Content Placeholder 2">
            <a:extLst>
              <a:ext uri="{FF2B5EF4-FFF2-40B4-BE49-F238E27FC236}">
                <a16:creationId xmlns:a16="http://schemas.microsoft.com/office/drawing/2014/main" id="{696981A1-EBD5-6120-27E2-C3DE5EBB2FE4}"/>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C4E878B9-C512-D4DD-37D6-81DDDA688A1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3F32808E-5FB8-CD10-DCDC-815D5BABFD5D}"/>
              </a:ext>
            </a:extLst>
          </p:cNvPr>
          <p:cNvPicPr>
            <a:picLocks noChangeAspect="1"/>
          </p:cNvPicPr>
          <p:nvPr/>
        </p:nvPicPr>
        <p:blipFill>
          <a:blip r:embed="rId2"/>
          <a:stretch>
            <a:fillRect/>
          </a:stretch>
        </p:blipFill>
        <p:spPr>
          <a:xfrm>
            <a:off x="2495601" y="1357298"/>
            <a:ext cx="6480720" cy="5078991"/>
          </a:xfrm>
          <a:prstGeom prst="rect">
            <a:avLst/>
          </a:prstGeom>
        </p:spPr>
      </p:pic>
    </p:spTree>
    <p:extLst>
      <p:ext uri="{BB962C8B-B14F-4D97-AF65-F5344CB8AC3E}">
        <p14:creationId xmlns:p14="http://schemas.microsoft.com/office/powerpoint/2010/main" val="3950647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7F57-C6EB-9EDD-D8B2-CDBB9A086D1E}"/>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Step</a:t>
            </a:r>
            <a:r>
              <a:rPr lang="fr-FR" dirty="0">
                <a:latin typeface="Arial" panose="020B0604020202020204" pitchFamily="34" charset="0"/>
                <a:cs typeface="Arial" panose="020B0604020202020204" pitchFamily="34" charset="0"/>
              </a:rPr>
              <a:t> 3</a:t>
            </a:r>
            <a:endParaRPr lang="fr-DZ" dirty="0"/>
          </a:p>
        </p:txBody>
      </p:sp>
      <p:sp>
        <p:nvSpPr>
          <p:cNvPr id="3" name="Content Placeholder 2">
            <a:extLst>
              <a:ext uri="{FF2B5EF4-FFF2-40B4-BE49-F238E27FC236}">
                <a16:creationId xmlns:a16="http://schemas.microsoft.com/office/drawing/2014/main" id="{0D2476F3-0F5D-082D-FA94-460F446C969F}"/>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23A1744D-B002-A1D7-8985-6A0664ABE63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ED06736A-A788-31C1-B885-5CFAE790432B}"/>
              </a:ext>
            </a:extLst>
          </p:cNvPr>
          <p:cNvPicPr>
            <a:picLocks noChangeAspect="1"/>
          </p:cNvPicPr>
          <p:nvPr/>
        </p:nvPicPr>
        <p:blipFill>
          <a:blip r:embed="rId2"/>
          <a:stretch>
            <a:fillRect/>
          </a:stretch>
        </p:blipFill>
        <p:spPr>
          <a:xfrm>
            <a:off x="2567608" y="1388282"/>
            <a:ext cx="6754168" cy="5201376"/>
          </a:xfrm>
          <a:prstGeom prst="rect">
            <a:avLst/>
          </a:prstGeom>
        </p:spPr>
      </p:pic>
    </p:spTree>
    <p:extLst>
      <p:ext uri="{BB962C8B-B14F-4D97-AF65-F5344CB8AC3E}">
        <p14:creationId xmlns:p14="http://schemas.microsoft.com/office/powerpoint/2010/main" val="2042297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5D28E-AEFA-97F3-FEE6-D74FD34A1EF1}"/>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Motivations</a:t>
            </a:r>
            <a:br>
              <a:rPr lang="fr-FR" dirty="0">
                <a:latin typeface="Arial" panose="020B0604020202020204" pitchFamily="34" charset="0"/>
                <a:cs typeface="Arial" panose="020B0604020202020204" pitchFamily="34" charset="0"/>
              </a:rPr>
            </a:b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859EB65-0337-0B99-1592-50123F9E54C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4">
            <a:extLst>
              <a:ext uri="{FF2B5EF4-FFF2-40B4-BE49-F238E27FC236}">
                <a16:creationId xmlns:a16="http://schemas.microsoft.com/office/drawing/2014/main" id="{A7CEB2DA-60D1-1DA9-CD67-E2886D66240B}"/>
              </a:ext>
            </a:extLst>
          </p:cNvPr>
          <p:cNvSpPr txBox="1">
            <a:spLocks noChangeArrowheads="1"/>
          </p:cNvSpPr>
          <p:nvPr/>
        </p:nvSpPr>
        <p:spPr bwMode="auto">
          <a:xfrm>
            <a:off x="377371" y="1958975"/>
            <a:ext cx="11814629"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altLang="fr-FR" sz="4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Data                             </a:t>
            </a:r>
            <a:r>
              <a:rPr kumimoji="0" lang="fr-FR" altLang="fr-FR" sz="4400" b="0" i="0" u="none" strike="noStrike" kern="1200" cap="none" spc="0" normalizeH="0" baseline="0" noProof="0" dirty="0">
                <a:ln>
                  <a:noFill/>
                </a:ln>
                <a:solidFill>
                  <a:prstClr val="black"/>
                </a:solidFill>
                <a:effectLst/>
                <a:uLnTx/>
                <a:uFillTx/>
                <a:latin typeface="Arial Unicode MS" pitchFamily="34" charset="-128"/>
                <a:ea typeface="Arial Unicode MS" pitchFamily="34" charset="-128"/>
                <a:cs typeface="+mn-cs"/>
              </a:rPr>
              <a:t>       </a:t>
            </a:r>
            <a:r>
              <a:rPr kumimoji="0" lang="fr-FR" altLang="fr-FR" sz="44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Knowledge</a:t>
            </a:r>
            <a:r>
              <a:rPr kumimoji="0" lang="fr-FR" altLang="fr-FR" sz="4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cxnSp>
        <p:nvCxnSpPr>
          <p:cNvPr id="8" name="Straight Arrow Connector 2">
            <a:extLst>
              <a:ext uri="{FF2B5EF4-FFF2-40B4-BE49-F238E27FC236}">
                <a16:creationId xmlns:a16="http://schemas.microsoft.com/office/drawing/2014/main" id="{7AF3AEEB-59F9-4463-FFE4-32250BB33DBF}"/>
              </a:ext>
            </a:extLst>
          </p:cNvPr>
          <p:cNvCxnSpPr>
            <a:cxnSpLocks/>
          </p:cNvCxnSpPr>
          <p:nvPr/>
        </p:nvCxnSpPr>
        <p:spPr bwMode="auto">
          <a:xfrm>
            <a:off x="3497944" y="2731954"/>
            <a:ext cx="4223657" cy="0"/>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9" name="TextBox 4">
            <a:extLst>
              <a:ext uri="{FF2B5EF4-FFF2-40B4-BE49-F238E27FC236}">
                <a16:creationId xmlns:a16="http://schemas.microsoft.com/office/drawing/2014/main" id="{8C29E6B4-1809-08C9-C430-10617D739DBC}"/>
              </a:ext>
            </a:extLst>
          </p:cNvPr>
          <p:cNvSpPr txBox="1">
            <a:spLocks noChangeArrowheads="1"/>
          </p:cNvSpPr>
          <p:nvPr/>
        </p:nvSpPr>
        <p:spPr bwMode="auto">
          <a:xfrm>
            <a:off x="5493658" y="1856334"/>
            <a:ext cx="7620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fr-FR" altLang="fr-FR" sz="4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endParaRPr kumimoji="0" lang="en-US" altLang="fr-FR" sz="4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TextBox 5">
            <a:extLst>
              <a:ext uri="{FF2B5EF4-FFF2-40B4-BE49-F238E27FC236}">
                <a16:creationId xmlns:a16="http://schemas.microsoft.com/office/drawing/2014/main" id="{EA689259-B89F-DFBD-A0D1-9CD494F9E472}"/>
              </a:ext>
            </a:extLst>
          </p:cNvPr>
          <p:cNvSpPr txBox="1">
            <a:spLocks noChangeArrowheads="1"/>
          </p:cNvSpPr>
          <p:nvPr/>
        </p:nvSpPr>
        <p:spPr bwMode="auto">
          <a:xfrm>
            <a:off x="1524000" y="5262337"/>
            <a:ext cx="9144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altLang="fr-F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Datamining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fr-F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Data Science , Machine Learning</a:t>
            </a:r>
            <a:br>
              <a:rPr kumimoji="0" lang="en-US" altLang="fr-F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br>
            <a:br>
              <a:rPr kumimoji="0" lang="en-US" altLang="fr-F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br>
            <a:r>
              <a:rPr kumimoji="0" lang="fr-FR" altLang="fr-F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endParaRPr kumimoji="0" lang="en-US" altLang="fr-FR"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18E9FB08-2B58-BB9F-02C2-56EC78A09628}"/>
              </a:ext>
            </a:extLst>
          </p:cNvPr>
          <p:cNvPicPr>
            <a:picLocks noChangeAspect="1"/>
          </p:cNvPicPr>
          <p:nvPr/>
        </p:nvPicPr>
        <p:blipFill>
          <a:blip r:embed="rId2"/>
          <a:stretch>
            <a:fillRect/>
          </a:stretch>
        </p:blipFill>
        <p:spPr>
          <a:xfrm>
            <a:off x="3178097" y="3049167"/>
            <a:ext cx="5040351" cy="1771310"/>
          </a:xfrm>
          <a:prstGeom prst="rect">
            <a:avLst/>
          </a:prstGeom>
        </p:spPr>
      </p:pic>
    </p:spTree>
    <p:extLst>
      <p:ext uri="{BB962C8B-B14F-4D97-AF65-F5344CB8AC3E}">
        <p14:creationId xmlns:p14="http://schemas.microsoft.com/office/powerpoint/2010/main" val="261112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73E3F-269A-CB9A-7756-AB729F8EDFA1}"/>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Step</a:t>
            </a:r>
            <a:r>
              <a:rPr lang="fr-FR" dirty="0">
                <a:latin typeface="Arial" panose="020B0604020202020204" pitchFamily="34" charset="0"/>
                <a:cs typeface="Arial" panose="020B0604020202020204" pitchFamily="34" charset="0"/>
              </a:rPr>
              <a:t> 4</a:t>
            </a:r>
            <a:endParaRPr lang="fr-DZ" dirty="0"/>
          </a:p>
        </p:txBody>
      </p:sp>
      <p:sp>
        <p:nvSpPr>
          <p:cNvPr id="3" name="Content Placeholder 2">
            <a:extLst>
              <a:ext uri="{FF2B5EF4-FFF2-40B4-BE49-F238E27FC236}">
                <a16:creationId xmlns:a16="http://schemas.microsoft.com/office/drawing/2014/main" id="{8F6DA397-9758-70F8-EDB3-CA1B413E924C}"/>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617A7DE8-FAA5-6454-AAE6-ECE73CB7EAC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5EED75CF-4DA3-2104-9933-7717547127A9}"/>
              </a:ext>
            </a:extLst>
          </p:cNvPr>
          <p:cNvPicPr>
            <a:picLocks noChangeAspect="1"/>
          </p:cNvPicPr>
          <p:nvPr/>
        </p:nvPicPr>
        <p:blipFill>
          <a:blip r:embed="rId2"/>
          <a:stretch>
            <a:fillRect/>
          </a:stretch>
        </p:blipFill>
        <p:spPr>
          <a:xfrm>
            <a:off x="2718916" y="1297580"/>
            <a:ext cx="6754168" cy="5239481"/>
          </a:xfrm>
          <a:prstGeom prst="rect">
            <a:avLst/>
          </a:prstGeom>
        </p:spPr>
      </p:pic>
    </p:spTree>
    <p:extLst>
      <p:ext uri="{BB962C8B-B14F-4D97-AF65-F5344CB8AC3E}">
        <p14:creationId xmlns:p14="http://schemas.microsoft.com/office/powerpoint/2010/main" val="11805649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E7DA2-4400-21C8-9D83-CA28D149520C}"/>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Step</a:t>
            </a:r>
            <a:r>
              <a:rPr lang="fr-FR" dirty="0">
                <a:latin typeface="Arial" panose="020B0604020202020204" pitchFamily="34" charset="0"/>
                <a:cs typeface="Arial" panose="020B0604020202020204" pitchFamily="34" charset="0"/>
              </a:rPr>
              <a:t> 5</a:t>
            </a:r>
            <a:endParaRPr lang="fr-DZ" dirty="0"/>
          </a:p>
        </p:txBody>
      </p:sp>
      <p:sp>
        <p:nvSpPr>
          <p:cNvPr id="3" name="Content Placeholder 2">
            <a:extLst>
              <a:ext uri="{FF2B5EF4-FFF2-40B4-BE49-F238E27FC236}">
                <a16:creationId xmlns:a16="http://schemas.microsoft.com/office/drawing/2014/main" id="{244689CB-6986-A071-6C8E-3A525D1EF428}"/>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802A812C-EDC3-BDB3-144B-80018448668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CCFCABBC-8497-2BF5-B34C-5D343D28151E}"/>
              </a:ext>
            </a:extLst>
          </p:cNvPr>
          <p:cNvPicPr>
            <a:picLocks noChangeAspect="1"/>
          </p:cNvPicPr>
          <p:nvPr/>
        </p:nvPicPr>
        <p:blipFill>
          <a:blip r:embed="rId2"/>
          <a:stretch>
            <a:fillRect/>
          </a:stretch>
        </p:blipFill>
        <p:spPr>
          <a:xfrm>
            <a:off x="1838634" y="1772816"/>
            <a:ext cx="8965846" cy="3934380"/>
          </a:xfrm>
          <a:prstGeom prst="rect">
            <a:avLst/>
          </a:prstGeom>
        </p:spPr>
      </p:pic>
    </p:spTree>
    <p:extLst>
      <p:ext uri="{BB962C8B-B14F-4D97-AF65-F5344CB8AC3E}">
        <p14:creationId xmlns:p14="http://schemas.microsoft.com/office/powerpoint/2010/main" val="28385788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BBE7-AD11-B4ED-2D48-23871C1FEA46}"/>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Step</a:t>
            </a:r>
            <a:r>
              <a:rPr lang="fr-FR" dirty="0">
                <a:latin typeface="Arial" panose="020B0604020202020204" pitchFamily="34" charset="0"/>
                <a:cs typeface="Arial" panose="020B0604020202020204" pitchFamily="34" charset="0"/>
              </a:rPr>
              <a:t> 6</a:t>
            </a:r>
            <a:endParaRPr lang="fr-DZ" dirty="0"/>
          </a:p>
        </p:txBody>
      </p:sp>
      <p:sp>
        <p:nvSpPr>
          <p:cNvPr id="3" name="Content Placeholder 2">
            <a:extLst>
              <a:ext uri="{FF2B5EF4-FFF2-40B4-BE49-F238E27FC236}">
                <a16:creationId xmlns:a16="http://schemas.microsoft.com/office/drawing/2014/main" id="{E1587E4A-F89B-FB15-B551-B0ED8BB1F8CB}"/>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32886A8A-1698-62EA-1741-CE9D509FA4A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46C2DE13-C902-4029-7126-D66CCE0D6476}"/>
              </a:ext>
            </a:extLst>
          </p:cNvPr>
          <p:cNvPicPr>
            <a:picLocks noChangeAspect="1"/>
          </p:cNvPicPr>
          <p:nvPr/>
        </p:nvPicPr>
        <p:blipFill>
          <a:blip r:embed="rId2"/>
          <a:stretch>
            <a:fillRect/>
          </a:stretch>
        </p:blipFill>
        <p:spPr>
          <a:xfrm>
            <a:off x="2699863" y="1294661"/>
            <a:ext cx="6792273" cy="5296639"/>
          </a:xfrm>
          <a:prstGeom prst="rect">
            <a:avLst/>
          </a:prstGeom>
        </p:spPr>
      </p:pic>
    </p:spTree>
    <p:extLst>
      <p:ext uri="{BB962C8B-B14F-4D97-AF65-F5344CB8AC3E}">
        <p14:creationId xmlns:p14="http://schemas.microsoft.com/office/powerpoint/2010/main" val="19412330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690C3-C4FF-295B-77BB-2D792C267106}"/>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Step</a:t>
            </a:r>
            <a:r>
              <a:rPr lang="fr-FR" dirty="0">
                <a:latin typeface="Arial" panose="020B0604020202020204" pitchFamily="34" charset="0"/>
                <a:cs typeface="Arial" panose="020B0604020202020204" pitchFamily="34" charset="0"/>
              </a:rPr>
              <a:t> 7</a:t>
            </a:r>
            <a:endParaRPr lang="fr-DZ" dirty="0"/>
          </a:p>
        </p:txBody>
      </p:sp>
      <p:sp>
        <p:nvSpPr>
          <p:cNvPr id="3" name="Content Placeholder 2">
            <a:extLst>
              <a:ext uri="{FF2B5EF4-FFF2-40B4-BE49-F238E27FC236}">
                <a16:creationId xmlns:a16="http://schemas.microsoft.com/office/drawing/2014/main" id="{B8EE70C9-FC71-5073-D6EA-0B13D4229CCB}"/>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76FFE79F-63D6-16AE-2B32-2B913CAEAFB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9137AED3-79C3-5E55-8486-505ECE27EA6A}"/>
              </a:ext>
            </a:extLst>
          </p:cNvPr>
          <p:cNvPicPr>
            <a:picLocks noChangeAspect="1"/>
          </p:cNvPicPr>
          <p:nvPr/>
        </p:nvPicPr>
        <p:blipFill>
          <a:blip r:embed="rId2"/>
          <a:stretch>
            <a:fillRect/>
          </a:stretch>
        </p:blipFill>
        <p:spPr>
          <a:xfrm>
            <a:off x="2855640" y="1397103"/>
            <a:ext cx="6792273" cy="5334744"/>
          </a:xfrm>
          <a:prstGeom prst="rect">
            <a:avLst/>
          </a:prstGeom>
        </p:spPr>
      </p:pic>
    </p:spTree>
    <p:extLst>
      <p:ext uri="{BB962C8B-B14F-4D97-AF65-F5344CB8AC3E}">
        <p14:creationId xmlns:p14="http://schemas.microsoft.com/office/powerpoint/2010/main" val="29266296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DA586-C7EF-7431-F8A2-E0C873503D4C}"/>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Step</a:t>
            </a:r>
            <a:r>
              <a:rPr lang="fr-FR" dirty="0">
                <a:latin typeface="Arial" panose="020B0604020202020204" pitchFamily="34" charset="0"/>
                <a:cs typeface="Arial" panose="020B0604020202020204" pitchFamily="34" charset="0"/>
              </a:rPr>
              <a:t> 8</a:t>
            </a:r>
            <a:endParaRPr lang="fr-DZ" dirty="0"/>
          </a:p>
        </p:txBody>
      </p:sp>
      <p:sp>
        <p:nvSpPr>
          <p:cNvPr id="3" name="Content Placeholder 2">
            <a:extLst>
              <a:ext uri="{FF2B5EF4-FFF2-40B4-BE49-F238E27FC236}">
                <a16:creationId xmlns:a16="http://schemas.microsoft.com/office/drawing/2014/main" id="{F24BCFC3-629E-57E9-4FDA-05C77C95179E}"/>
              </a:ext>
            </a:extLst>
          </p:cNvPr>
          <p:cNvSpPr>
            <a:spLocks noGrp="1"/>
          </p:cNvSpPr>
          <p:nvPr>
            <p:ph idx="1"/>
          </p:nvPr>
        </p:nvSpPr>
        <p:spPr/>
        <p:txBody>
          <a:bodyPr/>
          <a:lstStyle/>
          <a:p>
            <a:endParaRPr lang="fr-DZ"/>
          </a:p>
        </p:txBody>
      </p:sp>
      <p:sp>
        <p:nvSpPr>
          <p:cNvPr id="4" name="Slide Number Placeholder 3">
            <a:extLst>
              <a:ext uri="{FF2B5EF4-FFF2-40B4-BE49-F238E27FC236}">
                <a16:creationId xmlns:a16="http://schemas.microsoft.com/office/drawing/2014/main" id="{035E804E-E798-2C0E-6B35-82DE4AEC0D2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9FB38A3A-D51E-6122-F519-4B7F5980EA8D}"/>
              </a:ext>
            </a:extLst>
          </p:cNvPr>
          <p:cNvPicPr>
            <a:picLocks noChangeAspect="1"/>
          </p:cNvPicPr>
          <p:nvPr/>
        </p:nvPicPr>
        <p:blipFill>
          <a:blip r:embed="rId2"/>
          <a:stretch>
            <a:fillRect/>
          </a:stretch>
        </p:blipFill>
        <p:spPr>
          <a:xfrm>
            <a:off x="2699863" y="1259550"/>
            <a:ext cx="6792273" cy="5287113"/>
          </a:xfrm>
          <a:prstGeom prst="rect">
            <a:avLst/>
          </a:prstGeom>
        </p:spPr>
      </p:pic>
    </p:spTree>
    <p:extLst>
      <p:ext uri="{BB962C8B-B14F-4D97-AF65-F5344CB8AC3E}">
        <p14:creationId xmlns:p14="http://schemas.microsoft.com/office/powerpoint/2010/main" val="28456579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AA84-B77C-21A4-9803-735FB4B7612C}"/>
              </a:ext>
            </a:extLst>
          </p:cNvPr>
          <p:cNvSpPr>
            <a:spLocks noGrp="1"/>
          </p:cNvSpPr>
          <p:nvPr>
            <p:ph type="title"/>
          </p:nvPr>
        </p:nvSpPr>
        <p:spPr>
          <a:xfrm>
            <a:off x="609600" y="310201"/>
            <a:ext cx="11247040" cy="790787"/>
          </a:xfrm>
        </p:spPr>
        <p:txBody>
          <a:bodyPr/>
          <a:lstStyle/>
          <a:p>
            <a:r>
              <a:rPr lang="en-US" sz="4400" dirty="0">
                <a:latin typeface="Arial" panose="020B0604020202020204" pitchFamily="34" charset="0"/>
                <a:cs typeface="Arial" panose="020B0604020202020204" pitchFamily="34" charset="0"/>
              </a:rPr>
              <a:t>Testing if Python is installed on Windows</a:t>
            </a:r>
            <a:endParaRPr lang="fr-DZ" sz="44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69DA779-3F23-0D11-FA0B-7B38FBCC7CE3}"/>
              </a:ext>
            </a:extLst>
          </p:cNvPr>
          <p:cNvSpPr>
            <a:spLocks noGrp="1"/>
          </p:cNvSpPr>
          <p:nvPr>
            <p:ph idx="1"/>
          </p:nvPr>
        </p:nvSpPr>
        <p:spPr>
          <a:xfrm>
            <a:off x="609600" y="1388282"/>
            <a:ext cx="11103024" cy="5058078"/>
          </a:xfrm>
        </p:spPr>
        <p:txBody>
          <a:bodyPr/>
          <a:lstStyle/>
          <a:p>
            <a:r>
              <a:rPr lang="en-US" b="1" dirty="0">
                <a:latin typeface="Arial" panose="020B0604020202020204" pitchFamily="34" charset="0"/>
                <a:cs typeface="Arial" panose="020B0604020202020204" pitchFamily="34" charset="0"/>
              </a:rPr>
              <a:t> Open the Command Prompt in Windows (Win +R:  </a:t>
            </a:r>
            <a:r>
              <a:rPr lang="en-US" b="1" dirty="0" err="1">
                <a:solidFill>
                  <a:srgbClr val="FF0000"/>
                </a:solidFill>
                <a:latin typeface="Arial" panose="020B0604020202020204" pitchFamily="34" charset="0"/>
                <a:cs typeface="Arial" panose="020B0604020202020204" pitchFamily="34" charset="0"/>
              </a:rPr>
              <a:t>cmd</a:t>
            </a:r>
            <a:r>
              <a:rPr lang="en-US" b="1" dirty="0">
                <a:latin typeface="Arial" panose="020B0604020202020204" pitchFamily="34" charset="0"/>
                <a:cs typeface="Arial" panose="020B0604020202020204" pitchFamily="34" charset="0"/>
              </a:rPr>
              <a:t>)</a:t>
            </a:r>
          </a:p>
          <a:p>
            <a:endParaRPr lang="en-US" b="1" dirty="0">
              <a:latin typeface="Arial" panose="020B0604020202020204" pitchFamily="34" charset="0"/>
              <a:cs typeface="Arial" panose="020B0604020202020204" pitchFamily="34" charset="0"/>
            </a:endParaRPr>
          </a:p>
          <a:p>
            <a:pPr lvl="2"/>
            <a:r>
              <a:rPr lang="en-US" b="1" dirty="0">
                <a:solidFill>
                  <a:srgbClr val="002060"/>
                </a:solidFill>
                <a:latin typeface="Arial" panose="020B0604020202020204" pitchFamily="34" charset="0"/>
                <a:cs typeface="Arial" panose="020B0604020202020204" pitchFamily="34" charset="0"/>
              </a:rPr>
              <a:t>python –version</a:t>
            </a:r>
          </a:p>
          <a:p>
            <a:pPr lvl="2"/>
            <a:r>
              <a:rPr lang="en-US" b="1" dirty="0">
                <a:solidFill>
                  <a:srgbClr val="002060"/>
                </a:solidFill>
                <a:latin typeface="Arial" panose="020B0604020202020204" pitchFamily="34" charset="0"/>
                <a:cs typeface="Arial" panose="020B0604020202020204" pitchFamily="34" charset="0"/>
              </a:rPr>
              <a:t>python “path of the python file”</a:t>
            </a:r>
          </a:p>
          <a:p>
            <a:pPr lvl="2"/>
            <a:r>
              <a:rPr lang="fr-FR" b="1" dirty="0" err="1">
                <a:solidFill>
                  <a:srgbClr val="002060"/>
                </a:solidFill>
                <a:latin typeface="Arial" panose="020B0604020202020204" pitchFamily="34" charset="0"/>
                <a:cs typeface="Arial" panose="020B0604020202020204" pitchFamily="34" charset="0"/>
              </a:rPr>
              <a:t>conda</a:t>
            </a:r>
            <a:r>
              <a:rPr lang="fr-FR" b="1" dirty="0">
                <a:solidFill>
                  <a:srgbClr val="002060"/>
                </a:solidFill>
                <a:latin typeface="Arial" panose="020B0604020202020204" pitchFamily="34" charset="0"/>
                <a:cs typeface="Arial" panose="020B0604020202020204" pitchFamily="34" charset="0"/>
              </a:rPr>
              <a:t> –version</a:t>
            </a:r>
          </a:p>
          <a:p>
            <a:pPr lvl="2"/>
            <a:r>
              <a:rPr lang="fr-FR" b="1" dirty="0" err="1">
                <a:solidFill>
                  <a:srgbClr val="002060"/>
                </a:solidFill>
                <a:latin typeface="Arial" panose="020B0604020202020204" pitchFamily="34" charset="0"/>
                <a:cs typeface="Arial" panose="020B0604020202020204" pitchFamily="34" charset="0"/>
              </a:rPr>
              <a:t>conda</a:t>
            </a:r>
            <a:r>
              <a:rPr lang="fr-FR" b="1" dirty="0">
                <a:solidFill>
                  <a:srgbClr val="002060"/>
                </a:solidFill>
                <a:latin typeface="Arial" panose="020B0604020202020204" pitchFamily="34" charset="0"/>
                <a:cs typeface="Arial" panose="020B0604020202020204" pitchFamily="34" charset="0"/>
              </a:rPr>
              <a:t> update </a:t>
            </a:r>
            <a:r>
              <a:rPr lang="fr-FR" b="1" dirty="0" err="1">
                <a:solidFill>
                  <a:srgbClr val="002060"/>
                </a:solidFill>
                <a:latin typeface="Arial" panose="020B0604020202020204" pitchFamily="34" charset="0"/>
                <a:cs typeface="Arial" panose="020B0604020202020204" pitchFamily="34" charset="0"/>
              </a:rPr>
              <a:t>conda</a:t>
            </a:r>
            <a:endParaRPr lang="fr-FR" b="1" dirty="0">
              <a:solidFill>
                <a:srgbClr val="002060"/>
              </a:solidFill>
              <a:latin typeface="Arial" panose="020B0604020202020204" pitchFamily="34" charset="0"/>
              <a:cs typeface="Arial" panose="020B0604020202020204" pitchFamily="34" charset="0"/>
            </a:endParaRPr>
          </a:p>
          <a:p>
            <a:pPr lvl="2"/>
            <a:r>
              <a:rPr lang="fr-FR" b="1" dirty="0" err="1">
                <a:solidFill>
                  <a:srgbClr val="002060"/>
                </a:solidFill>
                <a:latin typeface="Arial" panose="020B0604020202020204" pitchFamily="34" charset="0"/>
                <a:cs typeface="Arial" panose="020B0604020202020204" pitchFamily="34" charset="0"/>
              </a:rPr>
              <a:t>conda</a:t>
            </a:r>
            <a:r>
              <a:rPr lang="fr-FR" b="1" dirty="0">
                <a:solidFill>
                  <a:srgbClr val="002060"/>
                </a:solidFill>
                <a:latin typeface="Arial" panose="020B0604020202020204" pitchFamily="34" charset="0"/>
                <a:cs typeface="Arial" panose="020B0604020202020204" pitchFamily="34" charset="0"/>
              </a:rPr>
              <a:t> </a:t>
            </a:r>
            <a:r>
              <a:rPr lang="fr-FR" b="1" dirty="0" err="1">
                <a:solidFill>
                  <a:srgbClr val="002060"/>
                </a:solidFill>
                <a:latin typeface="Arial" panose="020B0604020202020204" pitchFamily="34" charset="0"/>
                <a:cs typeface="Arial" panose="020B0604020202020204" pitchFamily="34" charset="0"/>
              </a:rPr>
              <a:t>install</a:t>
            </a:r>
            <a:r>
              <a:rPr lang="fr-FR" b="1" dirty="0">
                <a:solidFill>
                  <a:srgbClr val="002060"/>
                </a:solidFill>
                <a:latin typeface="Arial" panose="020B0604020202020204" pitchFamily="34" charset="0"/>
                <a:cs typeface="Arial" panose="020B0604020202020204" pitchFamily="34" charset="0"/>
              </a:rPr>
              <a:t> </a:t>
            </a:r>
            <a:r>
              <a:rPr lang="fr-FR" b="1" dirty="0" err="1">
                <a:solidFill>
                  <a:srgbClr val="002060"/>
                </a:solidFill>
                <a:latin typeface="Arial" panose="020B0604020202020204" pitchFamily="34" charset="0"/>
                <a:cs typeface="Arial" panose="020B0604020202020204" pitchFamily="34" charset="0"/>
              </a:rPr>
              <a:t>numpy</a:t>
            </a:r>
            <a:r>
              <a:rPr lang="fr-FR" b="1" dirty="0">
                <a:solidFill>
                  <a:srgbClr val="002060"/>
                </a:solidFill>
                <a:latin typeface="Arial" panose="020B0604020202020204" pitchFamily="34" charset="0"/>
                <a:cs typeface="Arial" panose="020B0604020202020204" pitchFamily="34" charset="0"/>
              </a:rPr>
              <a:t>,</a:t>
            </a:r>
          </a:p>
          <a:p>
            <a:pPr lvl="2"/>
            <a:r>
              <a:rPr lang="fr-FR" b="1" dirty="0" err="1">
                <a:solidFill>
                  <a:srgbClr val="002060"/>
                </a:solidFill>
                <a:latin typeface="Arial" panose="020B0604020202020204" pitchFamily="34" charset="0"/>
                <a:cs typeface="Arial" panose="020B0604020202020204" pitchFamily="34" charset="0"/>
              </a:rPr>
              <a:t>conda</a:t>
            </a:r>
            <a:r>
              <a:rPr lang="fr-FR" b="1" dirty="0">
                <a:solidFill>
                  <a:srgbClr val="002060"/>
                </a:solidFill>
                <a:latin typeface="Arial" panose="020B0604020202020204" pitchFamily="34" charset="0"/>
                <a:cs typeface="Arial" panose="020B0604020202020204" pitchFamily="34" charset="0"/>
              </a:rPr>
              <a:t> </a:t>
            </a:r>
            <a:r>
              <a:rPr lang="fr-FR" b="1" dirty="0" err="1">
                <a:solidFill>
                  <a:srgbClr val="002060"/>
                </a:solidFill>
                <a:latin typeface="Arial" panose="020B0604020202020204" pitchFamily="34" charset="0"/>
                <a:cs typeface="Arial" panose="020B0604020202020204" pitchFamily="34" charset="0"/>
              </a:rPr>
              <a:t>install</a:t>
            </a:r>
            <a:r>
              <a:rPr lang="fr-FR" b="1" dirty="0">
                <a:solidFill>
                  <a:srgbClr val="002060"/>
                </a:solidFill>
                <a:latin typeface="Arial" panose="020B0604020202020204" pitchFamily="34" charset="0"/>
                <a:cs typeface="Arial" panose="020B0604020202020204" pitchFamily="34" charset="0"/>
              </a:rPr>
              <a:t> pandas</a:t>
            </a:r>
          </a:p>
          <a:p>
            <a:pPr lvl="2"/>
            <a:r>
              <a:rPr lang="fr-FR" b="1" dirty="0" err="1">
                <a:solidFill>
                  <a:srgbClr val="002060"/>
                </a:solidFill>
                <a:latin typeface="Arial" panose="020B0604020202020204" pitchFamily="34" charset="0"/>
                <a:cs typeface="Arial" panose="020B0604020202020204" pitchFamily="34" charset="0"/>
              </a:rPr>
              <a:t>conda</a:t>
            </a:r>
            <a:r>
              <a:rPr lang="fr-FR" b="1" dirty="0">
                <a:solidFill>
                  <a:srgbClr val="002060"/>
                </a:solidFill>
                <a:latin typeface="Arial" panose="020B0604020202020204" pitchFamily="34" charset="0"/>
                <a:cs typeface="Arial" panose="020B0604020202020204" pitchFamily="34" charset="0"/>
              </a:rPr>
              <a:t> </a:t>
            </a:r>
            <a:r>
              <a:rPr lang="fr-FR" b="1" dirty="0" err="1">
                <a:solidFill>
                  <a:srgbClr val="002060"/>
                </a:solidFill>
                <a:latin typeface="Arial" panose="020B0604020202020204" pitchFamily="34" charset="0"/>
                <a:cs typeface="Arial" panose="020B0604020202020204" pitchFamily="34" charset="0"/>
              </a:rPr>
              <a:t>install</a:t>
            </a:r>
            <a:r>
              <a:rPr lang="fr-FR" b="1" dirty="0">
                <a:solidFill>
                  <a:srgbClr val="002060"/>
                </a:solidFill>
                <a:latin typeface="Arial" panose="020B0604020202020204" pitchFamily="34" charset="0"/>
                <a:cs typeface="Arial" panose="020B0604020202020204" pitchFamily="34" charset="0"/>
              </a:rPr>
              <a:t> </a:t>
            </a:r>
            <a:r>
              <a:rPr lang="fr-FR" b="1" dirty="0" err="1">
                <a:solidFill>
                  <a:srgbClr val="002060"/>
                </a:solidFill>
                <a:latin typeface="Arial" panose="020B0604020202020204" pitchFamily="34" charset="0"/>
                <a:cs typeface="Arial" panose="020B0604020202020204" pitchFamily="34" charset="0"/>
              </a:rPr>
              <a:t>matplolib</a:t>
            </a:r>
            <a:endParaRPr lang="fr-FR" b="1" dirty="0">
              <a:solidFill>
                <a:srgbClr val="002060"/>
              </a:solidFill>
              <a:latin typeface="Arial" panose="020B0604020202020204" pitchFamily="34" charset="0"/>
              <a:cs typeface="Arial" panose="020B0604020202020204" pitchFamily="34" charset="0"/>
            </a:endParaRPr>
          </a:p>
          <a:p>
            <a:pPr lvl="2"/>
            <a:r>
              <a:rPr lang="fr-FR" b="1" dirty="0" err="1">
                <a:solidFill>
                  <a:srgbClr val="002060"/>
                </a:solidFill>
                <a:latin typeface="Arial" panose="020B0604020202020204" pitchFamily="34" charset="0"/>
                <a:cs typeface="Arial" panose="020B0604020202020204" pitchFamily="34" charset="0"/>
              </a:rPr>
              <a:t>conda</a:t>
            </a:r>
            <a:r>
              <a:rPr lang="fr-FR" b="1" dirty="0">
                <a:solidFill>
                  <a:srgbClr val="002060"/>
                </a:solidFill>
                <a:latin typeface="Arial" panose="020B0604020202020204" pitchFamily="34" charset="0"/>
                <a:cs typeface="Arial" panose="020B0604020202020204" pitchFamily="34" charset="0"/>
              </a:rPr>
              <a:t> </a:t>
            </a:r>
            <a:r>
              <a:rPr lang="fr-FR" b="1" dirty="0" err="1">
                <a:solidFill>
                  <a:srgbClr val="002060"/>
                </a:solidFill>
                <a:latin typeface="Arial" panose="020B0604020202020204" pitchFamily="34" charset="0"/>
                <a:cs typeface="Arial" panose="020B0604020202020204" pitchFamily="34" charset="0"/>
              </a:rPr>
              <a:t>install</a:t>
            </a:r>
            <a:r>
              <a:rPr lang="fr-FR" b="1" dirty="0">
                <a:solidFill>
                  <a:srgbClr val="002060"/>
                </a:solidFill>
                <a:latin typeface="Arial" panose="020B0604020202020204" pitchFamily="34" charset="0"/>
                <a:cs typeface="Arial" panose="020B0604020202020204" pitchFamily="34" charset="0"/>
              </a:rPr>
              <a:t> </a:t>
            </a:r>
            <a:r>
              <a:rPr lang="fr-FR" b="1" dirty="0" err="1">
                <a:solidFill>
                  <a:srgbClr val="002060"/>
                </a:solidFill>
                <a:latin typeface="Arial" panose="020B0604020202020204" pitchFamily="34" charset="0"/>
                <a:cs typeface="Arial" panose="020B0604020202020204" pitchFamily="34" charset="0"/>
              </a:rPr>
              <a:t>seaborn</a:t>
            </a:r>
            <a:endParaRPr lang="fr-FR" b="1" dirty="0">
              <a:solidFill>
                <a:srgbClr val="002060"/>
              </a:solidFill>
              <a:latin typeface="Arial" panose="020B0604020202020204" pitchFamily="34" charset="0"/>
              <a:cs typeface="Arial" panose="020B0604020202020204" pitchFamily="34" charset="0"/>
            </a:endParaRPr>
          </a:p>
          <a:p>
            <a:pPr lvl="2"/>
            <a:endParaRPr lang="fr-DZ" dirty="0"/>
          </a:p>
          <a:p>
            <a:pPr lvl="2"/>
            <a:endParaRPr lang="fr-FR" b="1" dirty="0">
              <a:solidFill>
                <a:srgbClr val="002060"/>
              </a:solidFill>
              <a:latin typeface="Arial" panose="020B0604020202020204" pitchFamily="34" charset="0"/>
              <a:cs typeface="Arial" panose="020B0604020202020204" pitchFamily="34" charset="0"/>
            </a:endParaRPr>
          </a:p>
          <a:p>
            <a:pPr lvl="2"/>
            <a:endParaRPr lang="en-US"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FF664A5-A92A-1951-0E31-6B9BE9C8C2D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14088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C9DA3-6F5D-CB58-DC0B-DE61D5E0B174}"/>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Anaconda Configuration</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6653EEC-979F-D093-876B-9ECDE5C6BD68}"/>
              </a:ext>
            </a:extLst>
          </p:cNvPr>
          <p:cNvSpPr>
            <a:spLocks noGrp="1"/>
          </p:cNvSpPr>
          <p:nvPr>
            <p:ph idx="1"/>
          </p:nvPr>
        </p:nvSpPr>
        <p:spPr>
          <a:xfrm>
            <a:off x="609600" y="1388282"/>
            <a:ext cx="10598968" cy="5058078"/>
          </a:xfrm>
        </p:spPr>
        <p:txBody>
          <a:bodyPr/>
          <a:lstStyle/>
          <a:p>
            <a:r>
              <a:rPr lang="en-US" b="1" dirty="0"/>
              <a:t>Overview of python </a:t>
            </a:r>
            <a:r>
              <a:rPr lang="en-US" b="1" dirty="0">
                <a:solidFill>
                  <a:srgbClr val="FF0000"/>
                </a:solidFill>
              </a:rPr>
              <a:t>dependency management </a:t>
            </a:r>
            <a:r>
              <a:rPr lang="en-US" b="1" dirty="0"/>
              <a:t>tools (package manager)</a:t>
            </a:r>
            <a:endParaRPr lang="fr-DZ" b="1" dirty="0"/>
          </a:p>
        </p:txBody>
      </p:sp>
      <p:sp>
        <p:nvSpPr>
          <p:cNvPr id="4" name="Slide Number Placeholder 3">
            <a:extLst>
              <a:ext uri="{FF2B5EF4-FFF2-40B4-BE49-F238E27FC236}">
                <a16:creationId xmlns:a16="http://schemas.microsoft.com/office/drawing/2014/main" id="{A26B8F7D-E6C0-2DF0-74ED-0A52FB3E7FD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graphicFrame>
        <p:nvGraphicFramePr>
          <p:cNvPr id="7" name="Table 6">
            <a:extLst>
              <a:ext uri="{FF2B5EF4-FFF2-40B4-BE49-F238E27FC236}">
                <a16:creationId xmlns:a16="http://schemas.microsoft.com/office/drawing/2014/main" id="{C9B0F382-3342-06F5-B9EC-D315270B8204}"/>
              </a:ext>
            </a:extLst>
          </p:cNvPr>
          <p:cNvGraphicFramePr>
            <a:graphicFrameLocks noGrp="1"/>
          </p:cNvGraphicFramePr>
          <p:nvPr/>
        </p:nvGraphicFramePr>
        <p:xfrm>
          <a:off x="6024400" y="2114291"/>
          <a:ext cx="6147021" cy="4206240"/>
        </p:xfrm>
        <a:graphic>
          <a:graphicData uri="http://schemas.openxmlformats.org/drawingml/2006/table">
            <a:tbl>
              <a:tblPr>
                <a:tableStyleId>{69C7853C-536D-4A76-A0AE-DD22124D55A5}</a:tableStyleId>
              </a:tblPr>
              <a:tblGrid>
                <a:gridCol w="2049007">
                  <a:extLst>
                    <a:ext uri="{9D8B030D-6E8A-4147-A177-3AD203B41FA5}">
                      <a16:colId xmlns:a16="http://schemas.microsoft.com/office/drawing/2014/main" val="3720356342"/>
                    </a:ext>
                  </a:extLst>
                </a:gridCol>
                <a:gridCol w="2049007">
                  <a:extLst>
                    <a:ext uri="{9D8B030D-6E8A-4147-A177-3AD203B41FA5}">
                      <a16:colId xmlns:a16="http://schemas.microsoft.com/office/drawing/2014/main" val="1178334579"/>
                    </a:ext>
                  </a:extLst>
                </a:gridCol>
                <a:gridCol w="2049007">
                  <a:extLst>
                    <a:ext uri="{9D8B030D-6E8A-4147-A177-3AD203B41FA5}">
                      <a16:colId xmlns:a16="http://schemas.microsoft.com/office/drawing/2014/main" val="2174340229"/>
                    </a:ext>
                  </a:extLst>
                </a:gridCol>
              </a:tblGrid>
              <a:tr h="0">
                <a:tc>
                  <a:txBody>
                    <a:bodyPr/>
                    <a:lstStyle/>
                    <a:p>
                      <a:pPr fontAlgn="base"/>
                      <a:r>
                        <a:rPr lang="fr-FR" sz="1400" b="1">
                          <a:effectLst/>
                        </a:rPr>
                        <a:t>Point of Difference</a:t>
                      </a:r>
                    </a:p>
                  </a:txBody>
                  <a:tcPr anchor="ctr"/>
                </a:tc>
                <a:tc>
                  <a:txBody>
                    <a:bodyPr/>
                    <a:lstStyle/>
                    <a:p>
                      <a:pPr fontAlgn="base"/>
                      <a:r>
                        <a:rPr lang="fr-FR" sz="1400" b="1">
                          <a:effectLst/>
                        </a:rPr>
                        <a:t>pip</a:t>
                      </a:r>
                    </a:p>
                  </a:txBody>
                  <a:tcPr anchor="ctr"/>
                </a:tc>
                <a:tc>
                  <a:txBody>
                    <a:bodyPr/>
                    <a:lstStyle/>
                    <a:p>
                      <a:pPr fontAlgn="base"/>
                      <a:r>
                        <a:rPr lang="fr-FR" sz="1400" b="1" dirty="0" err="1">
                          <a:effectLst/>
                        </a:rPr>
                        <a:t>Conda</a:t>
                      </a:r>
                      <a:endParaRPr lang="fr-FR" sz="1400" b="1" dirty="0">
                        <a:effectLst/>
                      </a:endParaRPr>
                    </a:p>
                  </a:txBody>
                  <a:tcPr anchor="ctr"/>
                </a:tc>
                <a:extLst>
                  <a:ext uri="{0D108BD9-81ED-4DB2-BD59-A6C34878D82A}">
                    <a16:rowId xmlns:a16="http://schemas.microsoft.com/office/drawing/2014/main" val="647630142"/>
                  </a:ext>
                </a:extLst>
              </a:tr>
              <a:tr h="0">
                <a:tc>
                  <a:txBody>
                    <a:bodyPr/>
                    <a:lstStyle/>
                    <a:p>
                      <a:pPr fontAlgn="base"/>
                      <a:r>
                        <a:rPr lang="fr-FR" sz="1400">
                          <a:effectLst/>
                        </a:rPr>
                        <a:t>Multi-Language Dependency</a:t>
                      </a:r>
                    </a:p>
                  </a:txBody>
                  <a:tcPr anchor="ctr"/>
                </a:tc>
                <a:tc>
                  <a:txBody>
                    <a:bodyPr/>
                    <a:lstStyle/>
                    <a:p>
                      <a:pPr fontAlgn="base"/>
                      <a:r>
                        <a:rPr lang="fr-FR" sz="1400">
                          <a:effectLst/>
                        </a:rPr>
                        <a:t>Not Supported</a:t>
                      </a:r>
                    </a:p>
                  </a:txBody>
                  <a:tcPr anchor="ctr"/>
                </a:tc>
                <a:tc>
                  <a:txBody>
                    <a:bodyPr/>
                    <a:lstStyle/>
                    <a:p>
                      <a:pPr fontAlgn="base"/>
                      <a:r>
                        <a:rPr lang="fr-FR" sz="1400" dirty="0" err="1">
                          <a:effectLst/>
                        </a:rPr>
                        <a:t>Supported</a:t>
                      </a:r>
                      <a:endParaRPr lang="fr-FR" sz="1400" dirty="0">
                        <a:effectLst/>
                      </a:endParaRPr>
                    </a:p>
                  </a:txBody>
                  <a:tcPr anchor="ctr"/>
                </a:tc>
                <a:extLst>
                  <a:ext uri="{0D108BD9-81ED-4DB2-BD59-A6C34878D82A}">
                    <a16:rowId xmlns:a16="http://schemas.microsoft.com/office/drawing/2014/main" val="614457866"/>
                  </a:ext>
                </a:extLst>
              </a:tr>
              <a:tr h="0">
                <a:tc>
                  <a:txBody>
                    <a:bodyPr/>
                    <a:lstStyle/>
                    <a:p>
                      <a:pPr fontAlgn="base"/>
                      <a:r>
                        <a:rPr lang="fr-FR" sz="1400">
                          <a:effectLst/>
                        </a:rPr>
                        <a:t>Package Installation</a:t>
                      </a:r>
                    </a:p>
                  </a:txBody>
                  <a:tcPr anchor="ctr"/>
                </a:tc>
                <a:tc>
                  <a:txBody>
                    <a:bodyPr/>
                    <a:lstStyle/>
                    <a:p>
                      <a:pPr fontAlgn="base"/>
                      <a:r>
                        <a:rPr lang="fr-FR" sz="1400" dirty="0" err="1">
                          <a:effectLst/>
                        </a:rPr>
                        <a:t>Build</a:t>
                      </a:r>
                      <a:r>
                        <a:rPr lang="fr-FR" sz="1400" dirty="0">
                          <a:effectLst/>
                        </a:rPr>
                        <a:t> on </a:t>
                      </a:r>
                      <a:r>
                        <a:rPr lang="fr-FR" sz="1400" dirty="0" err="1">
                          <a:effectLst/>
                        </a:rPr>
                        <a:t>wheels</a:t>
                      </a:r>
                      <a:endParaRPr lang="fr-FR" sz="1400" dirty="0">
                        <a:effectLst/>
                      </a:endParaRPr>
                    </a:p>
                  </a:txBody>
                  <a:tcPr anchor="ctr"/>
                </a:tc>
                <a:tc>
                  <a:txBody>
                    <a:bodyPr/>
                    <a:lstStyle/>
                    <a:p>
                      <a:pPr fontAlgn="base"/>
                      <a:r>
                        <a:rPr lang="fr-FR" sz="1400">
                          <a:effectLst/>
                        </a:rPr>
                        <a:t>Download binary</a:t>
                      </a:r>
                    </a:p>
                  </a:txBody>
                  <a:tcPr anchor="ctr"/>
                </a:tc>
                <a:extLst>
                  <a:ext uri="{0D108BD9-81ED-4DB2-BD59-A6C34878D82A}">
                    <a16:rowId xmlns:a16="http://schemas.microsoft.com/office/drawing/2014/main" val="2081734465"/>
                  </a:ext>
                </a:extLst>
              </a:tr>
              <a:tr h="0">
                <a:tc>
                  <a:txBody>
                    <a:bodyPr/>
                    <a:lstStyle/>
                    <a:p>
                      <a:pPr fontAlgn="base"/>
                      <a:r>
                        <a:rPr lang="fr-FR" sz="1400">
                          <a:effectLst/>
                        </a:rPr>
                        <a:t>Package Availability</a:t>
                      </a:r>
                    </a:p>
                  </a:txBody>
                  <a:tcPr anchor="ctr"/>
                </a:tc>
                <a:tc>
                  <a:txBody>
                    <a:bodyPr/>
                    <a:lstStyle/>
                    <a:p>
                      <a:pPr fontAlgn="base"/>
                      <a:r>
                        <a:rPr lang="fr-FR" sz="1400" dirty="0">
                          <a:effectLst/>
                        </a:rPr>
                        <a:t>235,000 packages</a:t>
                      </a:r>
                    </a:p>
                  </a:txBody>
                  <a:tcPr anchor="ctr"/>
                </a:tc>
                <a:tc>
                  <a:txBody>
                    <a:bodyPr/>
                    <a:lstStyle/>
                    <a:p>
                      <a:pPr fontAlgn="base"/>
                      <a:r>
                        <a:rPr lang="fr-FR" sz="1400">
                          <a:effectLst/>
                        </a:rPr>
                        <a:t>1,500+ pacakges</a:t>
                      </a:r>
                    </a:p>
                  </a:txBody>
                  <a:tcPr anchor="ctr"/>
                </a:tc>
                <a:extLst>
                  <a:ext uri="{0D108BD9-81ED-4DB2-BD59-A6C34878D82A}">
                    <a16:rowId xmlns:a16="http://schemas.microsoft.com/office/drawing/2014/main" val="2031455957"/>
                  </a:ext>
                </a:extLst>
              </a:tr>
              <a:tr h="0">
                <a:tc>
                  <a:txBody>
                    <a:bodyPr/>
                    <a:lstStyle/>
                    <a:p>
                      <a:pPr fontAlgn="base"/>
                      <a:r>
                        <a:rPr lang="fr-FR" sz="1400">
                          <a:effectLst/>
                        </a:rPr>
                        <a:t>Dependency Management</a:t>
                      </a:r>
                    </a:p>
                  </a:txBody>
                  <a:tcPr anchor="ctr"/>
                </a:tc>
                <a:tc>
                  <a:txBody>
                    <a:bodyPr/>
                    <a:lstStyle/>
                    <a:p>
                      <a:pPr fontAlgn="base"/>
                      <a:r>
                        <a:rPr lang="fr-FR" sz="1400" dirty="0">
                          <a:effectLst/>
                        </a:rPr>
                        <a:t>No SAT test</a:t>
                      </a:r>
                    </a:p>
                  </a:txBody>
                  <a:tcPr anchor="ctr"/>
                </a:tc>
                <a:tc>
                  <a:txBody>
                    <a:bodyPr/>
                    <a:lstStyle/>
                    <a:p>
                      <a:pPr fontAlgn="base"/>
                      <a:r>
                        <a:rPr lang="fr-FR" sz="1400">
                          <a:effectLst/>
                        </a:rPr>
                        <a:t>performs SAT test</a:t>
                      </a:r>
                    </a:p>
                  </a:txBody>
                  <a:tcPr anchor="ctr"/>
                </a:tc>
                <a:extLst>
                  <a:ext uri="{0D108BD9-81ED-4DB2-BD59-A6C34878D82A}">
                    <a16:rowId xmlns:a16="http://schemas.microsoft.com/office/drawing/2014/main" val="1879064526"/>
                  </a:ext>
                </a:extLst>
              </a:tr>
              <a:tr h="0">
                <a:tc>
                  <a:txBody>
                    <a:bodyPr/>
                    <a:lstStyle/>
                    <a:p>
                      <a:pPr fontAlgn="base"/>
                      <a:r>
                        <a:rPr lang="fr-FR" sz="1400">
                          <a:effectLst/>
                        </a:rPr>
                        <a:t>Virtual Environment Management</a:t>
                      </a:r>
                    </a:p>
                  </a:txBody>
                  <a:tcPr anchor="ctr"/>
                </a:tc>
                <a:tc>
                  <a:txBody>
                    <a:bodyPr/>
                    <a:lstStyle/>
                    <a:p>
                      <a:pPr fontAlgn="base"/>
                      <a:r>
                        <a:rPr lang="fr-FR" sz="1400">
                          <a:effectLst/>
                        </a:rPr>
                        <a:t>No in-built Virutal management</a:t>
                      </a:r>
                    </a:p>
                  </a:txBody>
                  <a:tcPr anchor="ctr"/>
                </a:tc>
                <a:tc>
                  <a:txBody>
                    <a:bodyPr/>
                    <a:lstStyle/>
                    <a:p>
                      <a:pPr fontAlgn="base"/>
                      <a:r>
                        <a:rPr lang="fr-FR" sz="1400">
                          <a:effectLst/>
                        </a:rPr>
                        <a:t>In-built virtual management system</a:t>
                      </a:r>
                    </a:p>
                  </a:txBody>
                  <a:tcPr anchor="ctr"/>
                </a:tc>
                <a:extLst>
                  <a:ext uri="{0D108BD9-81ED-4DB2-BD59-A6C34878D82A}">
                    <a16:rowId xmlns:a16="http://schemas.microsoft.com/office/drawing/2014/main" val="3838370646"/>
                  </a:ext>
                </a:extLst>
              </a:tr>
              <a:tr h="0">
                <a:tc>
                  <a:txBody>
                    <a:bodyPr/>
                    <a:lstStyle/>
                    <a:p>
                      <a:pPr fontAlgn="base"/>
                      <a:r>
                        <a:rPr lang="fr-FR" sz="1400" dirty="0">
                          <a:effectLst/>
                        </a:rPr>
                        <a:t>Package format</a:t>
                      </a:r>
                    </a:p>
                  </a:txBody>
                  <a:tcPr anchor="ctr"/>
                </a:tc>
                <a:tc>
                  <a:txBody>
                    <a:bodyPr/>
                    <a:lstStyle/>
                    <a:p>
                      <a:pPr fontAlgn="base"/>
                      <a:r>
                        <a:rPr lang="fr-FR" sz="1400" dirty="0">
                          <a:effectLst/>
                        </a:rPr>
                        <a:t>.</a:t>
                      </a:r>
                      <a:r>
                        <a:rPr lang="fr-FR" sz="1400" dirty="0" err="1">
                          <a:effectLst/>
                        </a:rPr>
                        <a:t>whl</a:t>
                      </a:r>
                      <a:r>
                        <a:rPr lang="fr-FR" sz="1400" dirty="0">
                          <a:effectLst/>
                        </a:rPr>
                        <a:t>, .tar .</a:t>
                      </a:r>
                      <a:r>
                        <a:rPr lang="fr-FR" sz="1400" dirty="0" err="1">
                          <a:effectLst/>
                        </a:rPr>
                        <a:t>gz</a:t>
                      </a:r>
                      <a:endParaRPr lang="fr-FR" sz="1400" dirty="0">
                        <a:effectLst/>
                      </a:endParaRPr>
                    </a:p>
                  </a:txBody>
                  <a:tcPr anchor="ct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fr-FR" sz="1400" dirty="0">
                          <a:effectLst/>
                        </a:rPr>
                        <a:t>.tar .bz2, </a:t>
                      </a:r>
                      <a:r>
                        <a:rPr lang="fr-FR" sz="1400" dirty="0" err="1">
                          <a:effectLst/>
                        </a:rPr>
                        <a:t>conda</a:t>
                      </a:r>
                      <a:endParaRPr lang="fr-FR" sz="1400" dirty="0">
                        <a:effectLst/>
                      </a:endParaRPr>
                    </a:p>
                  </a:txBody>
                  <a:tcPr anchor="ctr"/>
                </a:tc>
                <a:extLst>
                  <a:ext uri="{0D108BD9-81ED-4DB2-BD59-A6C34878D82A}">
                    <a16:rowId xmlns:a16="http://schemas.microsoft.com/office/drawing/2014/main" val="3822978004"/>
                  </a:ext>
                </a:extLst>
              </a:tr>
              <a:tr h="0">
                <a:tc>
                  <a:txBody>
                    <a:bodyPr/>
                    <a:lstStyle/>
                    <a:p>
                      <a:pPr fontAlgn="base"/>
                      <a:r>
                        <a:rPr lang="fr-FR" sz="1400" dirty="0">
                          <a:effectLst/>
                        </a:rPr>
                        <a:t>Package types</a:t>
                      </a:r>
                    </a:p>
                  </a:txBody>
                  <a:tcPr anchor="ctr"/>
                </a:tc>
                <a:tc>
                  <a:txBody>
                    <a:bodyPr/>
                    <a:lstStyle/>
                    <a:p>
                      <a:pPr fontAlgn="base"/>
                      <a:r>
                        <a:rPr lang="fr-FR" sz="1400" dirty="0">
                          <a:effectLst/>
                        </a:rPr>
                        <a:t>Python-</a:t>
                      </a:r>
                      <a:r>
                        <a:rPr lang="fr-FR" sz="1400" dirty="0" err="1">
                          <a:effectLst/>
                        </a:rPr>
                        <a:t>only</a:t>
                      </a:r>
                      <a:endParaRPr lang="fr-FR" sz="1400" dirty="0">
                        <a:effectLst/>
                      </a:endParaRPr>
                    </a:p>
                  </a:txBody>
                  <a:tcPr anchor="ctr"/>
                </a:tc>
                <a:tc>
                  <a:txBody>
                    <a:bodyPr/>
                    <a:lstStyle/>
                    <a:p>
                      <a:pPr fontAlgn="base"/>
                      <a:r>
                        <a:rPr lang="fr-FR" sz="1400" dirty="0" err="1">
                          <a:effectLst/>
                        </a:rPr>
                        <a:t>Any</a:t>
                      </a:r>
                      <a:endParaRPr lang="fr-FR" sz="1400" dirty="0">
                        <a:effectLst/>
                      </a:endParaRPr>
                    </a:p>
                  </a:txBody>
                  <a:tcPr anchor="ctr"/>
                </a:tc>
                <a:extLst>
                  <a:ext uri="{0D108BD9-81ED-4DB2-BD59-A6C34878D82A}">
                    <a16:rowId xmlns:a16="http://schemas.microsoft.com/office/drawing/2014/main" val="1223955362"/>
                  </a:ext>
                </a:extLst>
              </a:tr>
              <a:tr h="0">
                <a:tc>
                  <a:txBody>
                    <a:bodyPr/>
                    <a:lstStyle/>
                    <a:p>
                      <a:pPr fontAlgn="base"/>
                      <a:r>
                        <a:rPr lang="fr-FR" sz="1400" dirty="0">
                          <a:effectLst/>
                        </a:rPr>
                        <a:t>Default package source</a:t>
                      </a:r>
                    </a:p>
                  </a:txBody>
                  <a:tcPr anchor="ctr"/>
                </a:tc>
                <a:tc>
                  <a:txBody>
                    <a:bodyPr/>
                    <a:lstStyle/>
                    <a:p>
                      <a:pPr fontAlgn="base"/>
                      <a:r>
                        <a:rPr lang="fr-FR" sz="1400" dirty="0" err="1">
                          <a:effectLst/>
                        </a:rPr>
                        <a:t>PyPy</a:t>
                      </a:r>
                      <a:r>
                        <a:rPr lang="fr-FR" sz="1400" dirty="0">
                          <a:effectLst/>
                        </a:rPr>
                        <a:t> Cloud (repo)</a:t>
                      </a:r>
                    </a:p>
                  </a:txBody>
                  <a:tcPr anchor="ctr"/>
                </a:tc>
                <a:tc>
                  <a:txBody>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lang="fr-FR" sz="1400" dirty="0">
                          <a:effectLst/>
                        </a:rPr>
                        <a:t>Anaconda Cloud (repo)</a:t>
                      </a:r>
                    </a:p>
                  </a:txBody>
                  <a:tcPr anchor="ctr"/>
                </a:tc>
                <a:extLst>
                  <a:ext uri="{0D108BD9-81ED-4DB2-BD59-A6C34878D82A}">
                    <a16:rowId xmlns:a16="http://schemas.microsoft.com/office/drawing/2014/main" val="4057838790"/>
                  </a:ext>
                </a:extLst>
              </a:tr>
              <a:tr h="0">
                <a:tc>
                  <a:txBody>
                    <a:bodyPr/>
                    <a:lstStyle/>
                    <a:p>
                      <a:pPr fontAlgn="base"/>
                      <a:r>
                        <a:rPr lang="fr-FR" sz="1400" dirty="0">
                          <a:effectLst/>
                        </a:rPr>
                        <a:t>Can </a:t>
                      </a:r>
                      <a:r>
                        <a:rPr lang="fr-FR" sz="1400" dirty="0" err="1">
                          <a:effectLst/>
                        </a:rPr>
                        <a:t>require</a:t>
                      </a:r>
                      <a:r>
                        <a:rPr lang="fr-FR" sz="1400" dirty="0">
                          <a:effectLst/>
                        </a:rPr>
                        <a:t> local compiler</a:t>
                      </a:r>
                    </a:p>
                  </a:txBody>
                  <a:tcPr anchor="ctr"/>
                </a:tc>
                <a:tc>
                  <a:txBody>
                    <a:bodyPr/>
                    <a:lstStyle/>
                    <a:p>
                      <a:pPr fontAlgn="base"/>
                      <a:r>
                        <a:rPr lang="fr-FR" sz="1400" dirty="0">
                          <a:effectLst/>
                        </a:rPr>
                        <a:t>Yes</a:t>
                      </a:r>
                    </a:p>
                  </a:txBody>
                  <a:tcPr anchor="ctr"/>
                </a:tc>
                <a:tc>
                  <a:txBody>
                    <a:bodyPr/>
                    <a:lstStyle/>
                    <a:p>
                      <a:pPr fontAlgn="base"/>
                      <a:r>
                        <a:rPr lang="fr-FR" sz="1400" dirty="0">
                          <a:effectLst/>
                        </a:rPr>
                        <a:t>No</a:t>
                      </a:r>
                    </a:p>
                  </a:txBody>
                  <a:tcPr anchor="ctr"/>
                </a:tc>
                <a:extLst>
                  <a:ext uri="{0D108BD9-81ED-4DB2-BD59-A6C34878D82A}">
                    <a16:rowId xmlns:a16="http://schemas.microsoft.com/office/drawing/2014/main" val="2769099811"/>
                  </a:ext>
                </a:extLst>
              </a:tr>
              <a:tr h="0">
                <a:tc>
                  <a:txBody>
                    <a:bodyPr/>
                    <a:lstStyle/>
                    <a:p>
                      <a:pPr fontAlgn="base"/>
                      <a:r>
                        <a:rPr lang="fr-FR" sz="1400" dirty="0" err="1">
                          <a:effectLst/>
                        </a:rPr>
                        <a:t>Dependecy</a:t>
                      </a:r>
                      <a:r>
                        <a:rPr lang="fr-FR" sz="1400" dirty="0">
                          <a:effectLst/>
                        </a:rPr>
                        <a:t> checks</a:t>
                      </a:r>
                    </a:p>
                  </a:txBody>
                  <a:tcPr anchor="ctr"/>
                </a:tc>
                <a:tc>
                  <a:txBody>
                    <a:bodyPr/>
                    <a:lstStyle/>
                    <a:p>
                      <a:pPr fontAlgn="base"/>
                      <a:r>
                        <a:rPr lang="fr-FR" sz="1400" dirty="0">
                          <a:effectLst/>
                        </a:rPr>
                        <a:t>No</a:t>
                      </a:r>
                    </a:p>
                  </a:txBody>
                  <a:tcPr anchor="ctr"/>
                </a:tc>
                <a:tc>
                  <a:txBody>
                    <a:bodyPr/>
                    <a:lstStyle/>
                    <a:p>
                      <a:pPr fontAlgn="base"/>
                      <a:r>
                        <a:rPr lang="fr-FR" sz="1400" dirty="0">
                          <a:effectLst/>
                        </a:rPr>
                        <a:t>yes</a:t>
                      </a:r>
                    </a:p>
                  </a:txBody>
                  <a:tcPr anchor="ctr"/>
                </a:tc>
                <a:extLst>
                  <a:ext uri="{0D108BD9-81ED-4DB2-BD59-A6C34878D82A}">
                    <a16:rowId xmlns:a16="http://schemas.microsoft.com/office/drawing/2014/main" val="495672571"/>
                  </a:ext>
                </a:extLst>
              </a:tr>
            </a:tbl>
          </a:graphicData>
        </a:graphic>
      </p:graphicFrame>
      <p:pic>
        <p:nvPicPr>
          <p:cNvPr id="11" name="Picture 10">
            <a:extLst>
              <a:ext uri="{FF2B5EF4-FFF2-40B4-BE49-F238E27FC236}">
                <a16:creationId xmlns:a16="http://schemas.microsoft.com/office/drawing/2014/main" id="{6DFCCD1E-D684-502F-9690-C911BFEA7B22}"/>
              </a:ext>
            </a:extLst>
          </p:cNvPr>
          <p:cNvPicPr>
            <a:picLocks noChangeAspect="1"/>
          </p:cNvPicPr>
          <p:nvPr/>
        </p:nvPicPr>
        <p:blipFill>
          <a:blip r:embed="rId3"/>
          <a:stretch>
            <a:fillRect/>
          </a:stretch>
        </p:blipFill>
        <p:spPr>
          <a:xfrm>
            <a:off x="0" y="1988840"/>
            <a:ext cx="5847160" cy="4154772"/>
          </a:xfrm>
          <a:prstGeom prst="rect">
            <a:avLst/>
          </a:prstGeom>
        </p:spPr>
      </p:pic>
      <p:pic>
        <p:nvPicPr>
          <p:cNvPr id="15" name="Picture 14">
            <a:extLst>
              <a:ext uri="{FF2B5EF4-FFF2-40B4-BE49-F238E27FC236}">
                <a16:creationId xmlns:a16="http://schemas.microsoft.com/office/drawing/2014/main" id="{AD31A14F-A962-E7E0-6659-91B92AD0923F}"/>
              </a:ext>
            </a:extLst>
          </p:cNvPr>
          <p:cNvPicPr>
            <a:picLocks noChangeAspect="1"/>
          </p:cNvPicPr>
          <p:nvPr/>
        </p:nvPicPr>
        <p:blipFill>
          <a:blip r:embed="rId4"/>
          <a:stretch>
            <a:fillRect/>
          </a:stretch>
        </p:blipFill>
        <p:spPr>
          <a:xfrm>
            <a:off x="10858628" y="1262831"/>
            <a:ext cx="1049384" cy="726009"/>
          </a:xfrm>
          <a:prstGeom prst="rect">
            <a:avLst/>
          </a:prstGeom>
        </p:spPr>
      </p:pic>
      <p:sp>
        <p:nvSpPr>
          <p:cNvPr id="5" name="Rectangle 4">
            <a:extLst>
              <a:ext uri="{FF2B5EF4-FFF2-40B4-BE49-F238E27FC236}">
                <a16:creationId xmlns:a16="http://schemas.microsoft.com/office/drawing/2014/main" id="{53B59962-FA9A-331E-DD9D-E3CC6702D908}"/>
              </a:ext>
            </a:extLst>
          </p:cNvPr>
          <p:cNvSpPr/>
          <p:nvPr/>
        </p:nvSpPr>
        <p:spPr>
          <a:xfrm>
            <a:off x="135220" y="3140029"/>
            <a:ext cx="5589468" cy="288971"/>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DZ" sz="2000" b="0" i="0" u="none" strike="noStrike" kern="1200" cap="none" spc="0" normalizeH="0" baseline="0" noProof="0" dirty="0">
              <a:ln>
                <a:noFill/>
              </a:ln>
              <a:solidFill>
                <a:srgbClr val="000000"/>
              </a:solidFill>
              <a:effectLst/>
              <a:uLnTx/>
              <a:uFillTx/>
              <a:latin typeface="CMR9"/>
              <a:ea typeface="+mn-ea"/>
              <a:cs typeface="+mn-cs"/>
            </a:endParaRPr>
          </a:p>
        </p:txBody>
      </p:sp>
      <p:sp>
        <p:nvSpPr>
          <p:cNvPr id="8" name="Rectangle 7">
            <a:extLst>
              <a:ext uri="{FF2B5EF4-FFF2-40B4-BE49-F238E27FC236}">
                <a16:creationId xmlns:a16="http://schemas.microsoft.com/office/drawing/2014/main" id="{45CA41F3-3389-0071-FA70-C3686E1DE9B4}"/>
              </a:ext>
            </a:extLst>
          </p:cNvPr>
          <p:cNvSpPr/>
          <p:nvPr/>
        </p:nvSpPr>
        <p:spPr>
          <a:xfrm>
            <a:off x="135220" y="4497334"/>
            <a:ext cx="5589468" cy="288971"/>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fr-DZ" sz="2000" b="0" i="0" u="none" strike="noStrike" kern="1200" cap="none" spc="0" normalizeH="0" baseline="0" noProof="0" dirty="0">
              <a:ln>
                <a:noFill/>
              </a:ln>
              <a:solidFill>
                <a:srgbClr val="000000"/>
              </a:solidFill>
              <a:effectLst/>
              <a:uLnTx/>
              <a:uFillTx/>
              <a:latin typeface="CMR9"/>
              <a:ea typeface="+mn-ea"/>
              <a:cs typeface="+mn-cs"/>
            </a:endParaRPr>
          </a:p>
        </p:txBody>
      </p:sp>
    </p:spTree>
    <p:extLst>
      <p:ext uri="{BB962C8B-B14F-4D97-AF65-F5344CB8AC3E}">
        <p14:creationId xmlns:p14="http://schemas.microsoft.com/office/powerpoint/2010/main" val="137185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1C701-43C1-B013-1654-B9A0D8E5156A}"/>
              </a:ext>
            </a:extLst>
          </p:cNvPr>
          <p:cNvSpPr>
            <a:spLocks noGrp="1"/>
          </p:cNvSpPr>
          <p:nvPr>
            <p:ph type="title"/>
          </p:nvPr>
        </p:nvSpPr>
        <p:spPr/>
        <p:txBody>
          <a:bodyPr/>
          <a:lstStyle/>
          <a:p>
            <a:r>
              <a:rPr lang="en-US" dirty="0"/>
              <a:t>How to Add Anaconda to Path (Optional) ?</a:t>
            </a:r>
            <a:br>
              <a:rPr lang="en-US" dirty="0"/>
            </a:br>
            <a:endParaRPr lang="fr-DZ" dirty="0"/>
          </a:p>
        </p:txBody>
      </p:sp>
      <p:sp>
        <p:nvSpPr>
          <p:cNvPr id="3" name="Content Placeholder 2">
            <a:extLst>
              <a:ext uri="{FF2B5EF4-FFF2-40B4-BE49-F238E27FC236}">
                <a16:creationId xmlns:a16="http://schemas.microsoft.com/office/drawing/2014/main" id="{265BAA29-B84B-5367-5F13-110B54A7877C}"/>
              </a:ext>
            </a:extLst>
          </p:cNvPr>
          <p:cNvSpPr>
            <a:spLocks noGrp="1"/>
          </p:cNvSpPr>
          <p:nvPr>
            <p:ph idx="1"/>
          </p:nvPr>
        </p:nvSpPr>
        <p:spPr>
          <a:xfrm>
            <a:off x="609600" y="1388282"/>
            <a:ext cx="10972800" cy="5058078"/>
          </a:xfrm>
        </p:spPr>
        <p:txBody>
          <a:bodyPr/>
          <a:lstStyle/>
          <a:p>
            <a:r>
              <a:rPr lang="en-US" b="0" i="0" dirty="0">
                <a:solidFill>
                  <a:srgbClr val="05192D"/>
                </a:solidFill>
                <a:effectLst/>
                <a:latin typeface="Studio-Feixen-Sans"/>
              </a:rPr>
              <a:t>This is an </a:t>
            </a:r>
            <a:r>
              <a:rPr lang="en-US" b="1" i="0" dirty="0">
                <a:solidFill>
                  <a:srgbClr val="05192D"/>
                </a:solidFill>
                <a:effectLst/>
                <a:latin typeface="Studio-Feixen-Sans"/>
              </a:rPr>
              <a:t>optional</a:t>
            </a:r>
            <a:r>
              <a:rPr lang="en-US" b="0" i="0" dirty="0">
                <a:solidFill>
                  <a:srgbClr val="05192D"/>
                </a:solidFill>
                <a:effectLst/>
                <a:latin typeface="Studio-Feixen-Sans"/>
              </a:rPr>
              <a:t> step. This is for the case where you didn't check the box in step 6 and now want to add Anaconda to your Path. The advantage of this is that you will be able to use Anaconda in your </a:t>
            </a:r>
            <a:r>
              <a:rPr lang="en-US" b="1" i="0" u="sng" dirty="0">
                <a:solidFill>
                  <a:srgbClr val="05192D"/>
                </a:solidFill>
                <a:effectLst/>
                <a:latin typeface="Studio-Feixen-Sans"/>
              </a:rPr>
              <a:t>Command Prompt</a:t>
            </a:r>
            <a:r>
              <a:rPr lang="en-US" b="0" i="0" dirty="0">
                <a:solidFill>
                  <a:srgbClr val="05192D"/>
                </a:solidFill>
                <a:effectLst/>
                <a:latin typeface="Studio-Feixen-Sans"/>
              </a:rPr>
              <a:t>, </a:t>
            </a:r>
            <a:r>
              <a:rPr lang="en-US" b="1" i="0" u="sng" dirty="0">
                <a:solidFill>
                  <a:srgbClr val="05192D"/>
                </a:solidFill>
                <a:effectLst/>
                <a:latin typeface="Studio-Feixen-Sans"/>
              </a:rPr>
              <a:t>Git Bash</a:t>
            </a:r>
            <a:r>
              <a:rPr lang="en-US" b="0" i="0" dirty="0">
                <a:solidFill>
                  <a:srgbClr val="05192D"/>
                </a:solidFill>
                <a:effectLst/>
                <a:latin typeface="Studio-Feixen-Sans"/>
              </a:rPr>
              <a:t>, </a:t>
            </a:r>
            <a:r>
              <a:rPr lang="en-US" b="1" i="0" u="sng" dirty="0" err="1">
                <a:solidFill>
                  <a:srgbClr val="05192D"/>
                </a:solidFill>
                <a:effectLst/>
                <a:latin typeface="Studio-Feixen-Sans"/>
              </a:rPr>
              <a:t>cmder</a:t>
            </a:r>
            <a:r>
              <a:rPr lang="en-US" b="0" i="0" dirty="0">
                <a:solidFill>
                  <a:srgbClr val="05192D"/>
                </a:solidFill>
                <a:effectLst/>
                <a:latin typeface="Studio-Feixen-Sans"/>
              </a:rPr>
              <a:t> etc.</a:t>
            </a:r>
          </a:p>
          <a:p>
            <a:pPr algn="l"/>
            <a:r>
              <a:rPr lang="en-US" b="1" i="0" dirty="0">
                <a:solidFill>
                  <a:srgbClr val="05192D"/>
                </a:solidFill>
                <a:effectLst/>
                <a:latin typeface="Studio-Feixen-Sans"/>
              </a:rPr>
              <a:t>  1. Open a Command Prompt.</a:t>
            </a:r>
          </a:p>
          <a:p>
            <a:pPr marL="640800" lvl="1" indent="-457200">
              <a:buFont typeface="Arial" panose="020B0604020202020204" pitchFamily="34" charset="0"/>
              <a:buChar char="•"/>
            </a:pPr>
            <a:r>
              <a:rPr lang="en-US" b="1">
                <a:solidFill>
                  <a:srgbClr val="05192D"/>
                </a:solidFill>
                <a:latin typeface="Studio-Feixen-Sans"/>
              </a:rPr>
              <a:t>w</a:t>
            </a:r>
            <a:r>
              <a:rPr lang="en-US" b="1" i="0">
                <a:solidFill>
                  <a:srgbClr val="05192D"/>
                </a:solidFill>
                <a:effectLst/>
                <a:latin typeface="Studio-Feixen-Sans"/>
              </a:rPr>
              <a:t>here </a:t>
            </a:r>
            <a:r>
              <a:rPr lang="en-US" b="1">
                <a:solidFill>
                  <a:srgbClr val="05192D"/>
                </a:solidFill>
                <a:latin typeface="Studio-Feixen-Sans"/>
              </a:rPr>
              <a:t>python</a:t>
            </a:r>
            <a:endParaRPr lang="en-US" b="1" i="0" dirty="0">
              <a:solidFill>
                <a:srgbClr val="05192D"/>
              </a:solidFill>
              <a:effectLst/>
              <a:latin typeface="Studio-Feixen-Sans"/>
            </a:endParaRPr>
          </a:p>
          <a:p>
            <a:pPr marL="640800" lvl="1" indent="-457200">
              <a:buFont typeface="Arial" panose="020B0604020202020204" pitchFamily="34" charset="0"/>
              <a:buChar char="•"/>
            </a:pPr>
            <a:r>
              <a:rPr lang="en-US" b="1" dirty="0">
                <a:solidFill>
                  <a:srgbClr val="05192D"/>
                </a:solidFill>
                <a:latin typeface="Studio-Feixen-Sans"/>
              </a:rPr>
              <a:t>Where </a:t>
            </a:r>
            <a:r>
              <a:rPr lang="en-US" b="1" dirty="0" err="1">
                <a:solidFill>
                  <a:srgbClr val="05192D"/>
                </a:solidFill>
                <a:latin typeface="Studio-Feixen-Sans"/>
              </a:rPr>
              <a:t>conda</a:t>
            </a:r>
            <a:endParaRPr lang="en-US" b="1" dirty="0">
              <a:solidFill>
                <a:srgbClr val="05192D"/>
              </a:solidFill>
              <a:latin typeface="Studio-Feixen-Sans"/>
            </a:endParaRPr>
          </a:p>
          <a:p>
            <a:pPr marL="640800" lvl="1" indent="-457200">
              <a:buFont typeface="Arial" panose="020B0604020202020204" pitchFamily="34" charset="0"/>
              <a:buChar char="•"/>
            </a:pPr>
            <a:endParaRPr lang="en-US" b="1" i="0" dirty="0">
              <a:solidFill>
                <a:srgbClr val="05192D"/>
              </a:solidFill>
              <a:effectLst/>
              <a:latin typeface="Studio-Feixen-Sans"/>
            </a:endParaRPr>
          </a:p>
          <a:p>
            <a:pPr lvl="1"/>
            <a:r>
              <a:rPr lang="en-US" sz="2700" b="1" dirty="0">
                <a:solidFill>
                  <a:srgbClr val="05192D"/>
                </a:solidFill>
                <a:latin typeface="Studio-Feixen-Sans"/>
                <a:cs typeface="+mn-cs"/>
              </a:rPr>
              <a:t>2. </a:t>
            </a:r>
            <a:r>
              <a:rPr lang="en-US" sz="2700" b="1" dirty="0" err="1">
                <a:solidFill>
                  <a:srgbClr val="05192D"/>
                </a:solidFill>
                <a:latin typeface="Studio-Feixen-Sans"/>
                <a:cs typeface="+mn-cs"/>
              </a:rPr>
              <a:t>Win+R</a:t>
            </a:r>
            <a:r>
              <a:rPr lang="en-US" sz="2700" b="1" dirty="0">
                <a:solidFill>
                  <a:srgbClr val="05192D"/>
                </a:solidFill>
                <a:latin typeface="Studio-Feixen-Sans"/>
                <a:cs typeface="+mn-cs"/>
              </a:rPr>
              <a:t>: </a:t>
            </a:r>
            <a:r>
              <a:rPr lang="en-US" sz="2700" b="1" dirty="0" err="1">
                <a:solidFill>
                  <a:srgbClr val="05192D"/>
                </a:solidFill>
                <a:latin typeface="Studio-Feixen-Sans"/>
                <a:cs typeface="+mn-cs"/>
              </a:rPr>
              <a:t>systempropertiesadvanced</a:t>
            </a:r>
            <a:endParaRPr lang="en-US" sz="2700" b="1" dirty="0">
              <a:solidFill>
                <a:srgbClr val="05192D"/>
              </a:solidFill>
              <a:latin typeface="Studio-Feixen-Sans"/>
              <a:cs typeface="+mn-cs"/>
            </a:endParaRPr>
          </a:p>
          <a:p>
            <a:pPr marL="640800" lvl="1" indent="-457200">
              <a:buFont typeface="Arial" panose="020B0604020202020204" pitchFamily="34" charset="0"/>
              <a:buChar char="•"/>
            </a:pPr>
            <a:r>
              <a:rPr lang="en-US" b="1" i="0" dirty="0">
                <a:solidFill>
                  <a:srgbClr val="05192D"/>
                </a:solidFill>
                <a:effectLst/>
                <a:latin typeface="Studio-Feixen-Sans"/>
              </a:rPr>
              <a:t>Add anaconda &amp; </a:t>
            </a:r>
            <a:r>
              <a:rPr lang="en-US" b="1" i="0" dirty="0" err="1">
                <a:solidFill>
                  <a:srgbClr val="05192D"/>
                </a:solidFill>
                <a:effectLst/>
                <a:latin typeface="Studio-Feixen-Sans"/>
              </a:rPr>
              <a:t>conda</a:t>
            </a:r>
            <a:r>
              <a:rPr lang="en-US" b="1" i="0" dirty="0">
                <a:solidFill>
                  <a:srgbClr val="05192D"/>
                </a:solidFill>
                <a:effectLst/>
                <a:latin typeface="Studio-Feixen-Sans"/>
              </a:rPr>
              <a:t> to path </a:t>
            </a:r>
          </a:p>
          <a:p>
            <a:br>
              <a:rPr lang="en-US" dirty="0"/>
            </a:br>
            <a:endParaRPr lang="fr-DZ" dirty="0"/>
          </a:p>
        </p:txBody>
      </p:sp>
      <p:sp>
        <p:nvSpPr>
          <p:cNvPr id="4" name="Slide Number Placeholder 3">
            <a:extLst>
              <a:ext uri="{FF2B5EF4-FFF2-40B4-BE49-F238E27FC236}">
                <a16:creationId xmlns:a16="http://schemas.microsoft.com/office/drawing/2014/main" id="{7864ADF9-D75D-E273-F7BA-8B73B5C1A4CC}"/>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D05CB62A-0879-F7A8-E73B-7AAC722CFEB0}"/>
              </a:ext>
            </a:extLst>
          </p:cNvPr>
          <p:cNvPicPr>
            <a:picLocks noChangeAspect="1"/>
          </p:cNvPicPr>
          <p:nvPr/>
        </p:nvPicPr>
        <p:blipFill>
          <a:blip r:embed="rId3"/>
          <a:stretch>
            <a:fillRect/>
          </a:stretch>
        </p:blipFill>
        <p:spPr>
          <a:xfrm>
            <a:off x="6399434" y="2852936"/>
            <a:ext cx="4848166" cy="3297565"/>
          </a:xfrm>
          <a:prstGeom prst="rect">
            <a:avLst/>
          </a:prstGeom>
        </p:spPr>
      </p:pic>
    </p:spTree>
    <p:extLst>
      <p:ext uri="{BB962C8B-B14F-4D97-AF65-F5344CB8AC3E}">
        <p14:creationId xmlns:p14="http://schemas.microsoft.com/office/powerpoint/2010/main" val="2379991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A7E6A-9D14-9AA9-F9CF-0545D3CF4155}"/>
              </a:ext>
            </a:extLst>
          </p:cNvPr>
          <p:cNvSpPr>
            <a:spLocks noGrp="1"/>
          </p:cNvSpPr>
          <p:nvPr>
            <p:ph type="title"/>
          </p:nvPr>
        </p:nvSpPr>
        <p:spPr/>
        <p:txBody>
          <a:bodyPr/>
          <a:lstStyle/>
          <a:p>
            <a:r>
              <a:rPr lang="en-US" sz="4000" dirty="0">
                <a:latin typeface="Arial" panose="020B0604020202020204" pitchFamily="34" charset="0"/>
                <a:cs typeface="Arial" panose="020B0604020202020204" pitchFamily="34" charset="0"/>
              </a:rPr>
              <a:t>Install Python Packages with pip and </a:t>
            </a:r>
            <a:r>
              <a:rPr lang="en-US" sz="4000" dirty="0" err="1">
                <a:latin typeface="Arial" panose="020B0604020202020204" pitchFamily="34" charset="0"/>
                <a:cs typeface="Arial" panose="020B0604020202020204" pitchFamily="34" charset="0"/>
              </a:rPr>
              <a:t>conda</a:t>
            </a:r>
            <a:br>
              <a:rPr lang="en-US" sz="4000" dirty="0">
                <a:latin typeface="Arial" panose="020B0604020202020204" pitchFamily="34" charset="0"/>
                <a:cs typeface="Arial" panose="020B0604020202020204" pitchFamily="34" charset="0"/>
              </a:rPr>
            </a:br>
            <a:endParaRPr lang="fr-DZ" sz="40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D4FC47F-75EF-7CEA-734F-D99F62D061EE}"/>
              </a:ext>
            </a:extLst>
          </p:cNvPr>
          <p:cNvSpPr>
            <a:spLocks noGrp="1"/>
          </p:cNvSpPr>
          <p:nvPr>
            <p:ph idx="1"/>
          </p:nvPr>
        </p:nvSpPr>
        <p:spPr>
          <a:xfrm>
            <a:off x="609600" y="1388282"/>
            <a:ext cx="9878888" cy="5058078"/>
          </a:xfrm>
        </p:spPr>
        <p:txBody>
          <a:bodyPr/>
          <a:lstStyle/>
          <a:p>
            <a:r>
              <a:rPr lang="fr-FR" dirty="0">
                <a:latin typeface="Arial" panose="020B0604020202020204" pitchFamily="34" charset="0"/>
                <a:cs typeface="Arial" panose="020B0604020202020204" pitchFamily="34" charset="0"/>
              </a:rPr>
              <a:t>Install and Manage Packages in Python</a:t>
            </a:r>
          </a:p>
          <a:p>
            <a:r>
              <a:rPr lang="fr-FR" dirty="0">
                <a:latin typeface="Arial" panose="020B0604020202020204" pitchFamily="34" charset="0"/>
                <a:cs typeface="Arial" panose="020B0604020202020204" pitchFamily="34" charset="0"/>
              </a:rPr>
              <a:t> </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39D7B78-8FE9-E157-3F12-E0FEC6FAB05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graphicFrame>
        <p:nvGraphicFramePr>
          <p:cNvPr id="5" name="Table 6">
            <a:extLst>
              <a:ext uri="{FF2B5EF4-FFF2-40B4-BE49-F238E27FC236}">
                <a16:creationId xmlns:a16="http://schemas.microsoft.com/office/drawing/2014/main" id="{A5E21C0E-B40F-D2CB-0DE2-C30CBC98E453}"/>
              </a:ext>
            </a:extLst>
          </p:cNvPr>
          <p:cNvGraphicFramePr>
            <a:graphicFrameLocks noGrp="1"/>
          </p:cNvGraphicFramePr>
          <p:nvPr/>
        </p:nvGraphicFramePr>
        <p:xfrm>
          <a:off x="609600" y="2073839"/>
          <a:ext cx="10238928" cy="3657600"/>
        </p:xfrm>
        <a:graphic>
          <a:graphicData uri="http://schemas.openxmlformats.org/drawingml/2006/table">
            <a:tbl>
              <a:tblPr firstRow="1" bandRow="1">
                <a:tableStyleId>{F5AB1C69-6EDB-4FF4-983F-18BD219EF322}</a:tableStyleId>
              </a:tblPr>
              <a:tblGrid>
                <a:gridCol w="5119464">
                  <a:extLst>
                    <a:ext uri="{9D8B030D-6E8A-4147-A177-3AD203B41FA5}">
                      <a16:colId xmlns:a16="http://schemas.microsoft.com/office/drawing/2014/main" val="58780599"/>
                    </a:ext>
                  </a:extLst>
                </a:gridCol>
                <a:gridCol w="5119464">
                  <a:extLst>
                    <a:ext uri="{9D8B030D-6E8A-4147-A177-3AD203B41FA5}">
                      <a16:colId xmlns:a16="http://schemas.microsoft.com/office/drawing/2014/main" val="3367635806"/>
                    </a:ext>
                  </a:extLst>
                </a:gridCol>
              </a:tblGrid>
              <a:tr h="370840">
                <a:tc>
                  <a:txBody>
                    <a:bodyPr/>
                    <a:lstStyle/>
                    <a:p>
                      <a:pPr algn="l"/>
                      <a:r>
                        <a:rPr lang="fr-FR" sz="2400" dirty="0" err="1"/>
                        <a:t>pip</a:t>
                      </a:r>
                      <a:endParaRPr lang="fr-DZ" sz="2400" dirty="0">
                        <a:latin typeface="Arial" panose="020B0604020202020204" pitchFamily="34" charset="0"/>
                        <a:cs typeface="Arial" panose="020B0604020202020204" pitchFamily="34" charset="0"/>
                      </a:endParaRPr>
                    </a:p>
                  </a:txBody>
                  <a:tcPr/>
                </a:tc>
                <a:tc>
                  <a:txBody>
                    <a:bodyPr/>
                    <a:lstStyle/>
                    <a:p>
                      <a:pPr algn="l"/>
                      <a:r>
                        <a:rPr lang="fr-FR" sz="2400" dirty="0" err="1"/>
                        <a:t>conda</a:t>
                      </a:r>
                      <a:endParaRPr lang="fr-DZ"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270407659"/>
                  </a:ext>
                </a:extLst>
              </a:tr>
              <a:tr h="370840">
                <a:tc>
                  <a:txBody>
                    <a:bodyPr/>
                    <a:lstStyle/>
                    <a:p>
                      <a:pPr algn="l"/>
                      <a:r>
                        <a:rPr lang="fr-FR" sz="2400" dirty="0" err="1"/>
                        <a:t>pip</a:t>
                      </a:r>
                      <a:r>
                        <a:rPr lang="fr-FR" sz="2400" dirty="0"/>
                        <a:t> </a:t>
                      </a:r>
                      <a:r>
                        <a:rPr lang="fr-FR" sz="2400" dirty="0" err="1"/>
                        <a:t>search</a:t>
                      </a:r>
                      <a:r>
                        <a:rPr lang="fr-FR" sz="2400" dirty="0"/>
                        <a:t> </a:t>
                      </a:r>
                      <a:r>
                        <a:rPr lang="fr-FR" sz="2400" dirty="0" err="1"/>
                        <a:t>pyserial</a:t>
                      </a:r>
                      <a:r>
                        <a:rPr lang="fr-FR" sz="2400" dirty="0"/>
                        <a:t> </a:t>
                      </a:r>
                      <a:endParaRPr lang="fr-DZ" sz="2400" dirty="0">
                        <a:latin typeface="Arial" panose="020B0604020202020204" pitchFamily="34" charset="0"/>
                        <a:cs typeface="Arial" panose="020B0604020202020204" pitchFamily="34" charset="0"/>
                      </a:endParaRPr>
                    </a:p>
                  </a:txBody>
                  <a:tcPr/>
                </a:tc>
                <a:tc>
                  <a:txBody>
                    <a:bodyPr/>
                    <a:lstStyle/>
                    <a:p>
                      <a:pPr algn="l"/>
                      <a:r>
                        <a:rPr lang="fr-FR" sz="2400" dirty="0" err="1"/>
                        <a:t>conda</a:t>
                      </a:r>
                      <a:r>
                        <a:rPr lang="fr-FR" sz="2400" dirty="0"/>
                        <a:t> </a:t>
                      </a:r>
                      <a:r>
                        <a:rPr lang="fr-FR" sz="2400" dirty="0" err="1"/>
                        <a:t>search</a:t>
                      </a:r>
                      <a:r>
                        <a:rPr lang="fr-FR" sz="2400" dirty="0"/>
                        <a:t> </a:t>
                      </a:r>
                      <a:r>
                        <a:rPr lang="fr-FR" sz="2400" dirty="0" err="1"/>
                        <a:t>pyserial</a:t>
                      </a:r>
                      <a:endParaRPr lang="fr-DZ"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85287567"/>
                  </a:ext>
                </a:extLst>
              </a:tr>
              <a:tr h="370840">
                <a:tc>
                  <a:txBody>
                    <a:bodyPr/>
                    <a:lstStyle/>
                    <a:p>
                      <a:pPr algn="l"/>
                      <a:r>
                        <a:rPr lang="fr-FR" sz="2400" dirty="0" err="1"/>
                        <a:t>pip</a:t>
                      </a:r>
                      <a:r>
                        <a:rPr lang="fr-FR" sz="2400" dirty="0"/>
                        <a:t> </a:t>
                      </a:r>
                      <a:r>
                        <a:rPr lang="fr-FR" sz="2400" dirty="0" err="1"/>
                        <a:t>install</a:t>
                      </a:r>
                      <a:r>
                        <a:rPr lang="fr-FR" sz="2400" dirty="0"/>
                        <a:t> </a:t>
                      </a:r>
                      <a:r>
                        <a:rPr lang="fr-FR" sz="2400" dirty="0" err="1"/>
                        <a:t>pyserial</a:t>
                      </a:r>
                      <a:endParaRPr lang="fr-DZ" sz="2400" dirty="0">
                        <a:latin typeface="Arial" panose="020B0604020202020204" pitchFamily="34" charset="0"/>
                        <a:cs typeface="Arial" panose="020B0604020202020204" pitchFamily="34" charset="0"/>
                      </a:endParaRPr>
                    </a:p>
                  </a:txBody>
                  <a:tcPr/>
                </a:tc>
                <a:tc>
                  <a:txBody>
                    <a:bodyPr/>
                    <a:lstStyle/>
                    <a:p>
                      <a:pPr algn="l"/>
                      <a:r>
                        <a:rPr lang="fr-FR" sz="2400" dirty="0" err="1"/>
                        <a:t>conda</a:t>
                      </a:r>
                      <a:r>
                        <a:rPr lang="fr-FR" sz="2400" dirty="0"/>
                        <a:t> </a:t>
                      </a:r>
                      <a:r>
                        <a:rPr lang="fr-FR" sz="2400" dirty="0" err="1"/>
                        <a:t>install</a:t>
                      </a:r>
                      <a:r>
                        <a:rPr lang="fr-FR" sz="2400" dirty="0"/>
                        <a:t> </a:t>
                      </a:r>
                      <a:r>
                        <a:rPr lang="fr-FR" sz="2400" dirty="0" err="1"/>
                        <a:t>pyserial</a:t>
                      </a:r>
                      <a:endParaRPr lang="fr-DZ"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60837428"/>
                  </a:ext>
                </a:extLst>
              </a:tr>
              <a:tr h="370840">
                <a:tc>
                  <a:txBody>
                    <a:bodyPr/>
                    <a:lstStyle/>
                    <a:p>
                      <a:pPr algn="l"/>
                      <a:r>
                        <a:rPr lang="fr-FR" sz="2400" dirty="0" err="1"/>
                        <a:t>pip</a:t>
                      </a:r>
                      <a:r>
                        <a:rPr lang="fr-FR" sz="2400" dirty="0"/>
                        <a:t> </a:t>
                      </a:r>
                      <a:r>
                        <a:rPr lang="fr-FR" sz="2400" dirty="0" err="1"/>
                        <a:t>install</a:t>
                      </a:r>
                      <a:r>
                        <a:rPr lang="fr-FR" sz="2400" dirty="0"/>
                        <a:t> </a:t>
                      </a:r>
                      <a:r>
                        <a:rPr lang="fr-FR" sz="2400" dirty="0" err="1"/>
                        <a:t>pyserial</a:t>
                      </a:r>
                      <a:r>
                        <a:rPr lang="fr-FR" sz="2400" dirty="0"/>
                        <a:t> –upgrade</a:t>
                      </a:r>
                      <a:endParaRPr lang="fr-DZ" sz="2400" dirty="0">
                        <a:latin typeface="Arial" panose="020B0604020202020204" pitchFamily="34" charset="0"/>
                        <a:cs typeface="Arial" panose="020B0604020202020204" pitchFamily="34" charset="0"/>
                      </a:endParaRPr>
                    </a:p>
                  </a:txBody>
                  <a:tcPr/>
                </a:tc>
                <a:tc>
                  <a:txBody>
                    <a:bodyPr/>
                    <a:lstStyle/>
                    <a:p>
                      <a:pPr algn="l"/>
                      <a:r>
                        <a:rPr lang="fr-FR" sz="2400" dirty="0" err="1"/>
                        <a:t>conda</a:t>
                      </a:r>
                      <a:r>
                        <a:rPr lang="fr-FR" sz="2400" dirty="0"/>
                        <a:t> update python</a:t>
                      </a:r>
                      <a:endParaRPr lang="fr-DZ"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02473610"/>
                  </a:ext>
                </a:extLst>
              </a:tr>
              <a:tr h="370840">
                <a:tc>
                  <a:txBody>
                    <a:bodyPr/>
                    <a:lstStyle/>
                    <a:p>
                      <a:pPr algn="l"/>
                      <a:r>
                        <a:rPr lang="fr-FR" sz="2400" dirty="0" err="1"/>
                        <a:t>pip</a:t>
                      </a:r>
                      <a:r>
                        <a:rPr lang="fr-FR" sz="2400" dirty="0"/>
                        <a:t> </a:t>
                      </a:r>
                      <a:r>
                        <a:rPr lang="fr-FR" sz="2400" dirty="0" err="1"/>
                        <a:t>list</a:t>
                      </a:r>
                      <a:endParaRPr lang="fr-DZ" sz="2400" dirty="0">
                        <a:latin typeface="Arial" panose="020B0604020202020204" pitchFamily="34" charset="0"/>
                        <a:cs typeface="Arial" panose="020B0604020202020204" pitchFamily="34" charset="0"/>
                      </a:endParaRPr>
                    </a:p>
                  </a:txBody>
                  <a:tcPr/>
                </a:tc>
                <a:tc>
                  <a:txBody>
                    <a:bodyPr/>
                    <a:lstStyle/>
                    <a:p>
                      <a:pPr algn="l"/>
                      <a:r>
                        <a:rPr lang="fr-FR" sz="2400" dirty="0" err="1"/>
                        <a:t>conda</a:t>
                      </a:r>
                      <a:r>
                        <a:rPr lang="fr-FR" sz="2400" dirty="0"/>
                        <a:t> </a:t>
                      </a:r>
                      <a:r>
                        <a:rPr lang="fr-FR" sz="2400" dirty="0" err="1"/>
                        <a:t>list</a:t>
                      </a:r>
                      <a:endParaRPr lang="fr-DZ"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822124289"/>
                  </a:ext>
                </a:extLst>
              </a:tr>
              <a:tr h="422961">
                <a:tc>
                  <a:txBody>
                    <a:bodyPr/>
                    <a:lstStyle/>
                    <a:p>
                      <a:pPr algn="l"/>
                      <a:r>
                        <a:rPr lang="fr-FR" sz="2400" dirty="0" err="1"/>
                        <a:t>pip</a:t>
                      </a:r>
                      <a:r>
                        <a:rPr lang="fr-FR" sz="2400" dirty="0">
                          <a:latin typeface="Arial" panose="020B0604020202020204" pitchFamily="34" charset="0"/>
                          <a:cs typeface="Arial" panose="020B0604020202020204" pitchFamily="34" charset="0"/>
                        </a:rPr>
                        <a:t> --version</a:t>
                      </a:r>
                      <a:endParaRPr lang="fr-DZ" sz="2400" dirty="0">
                        <a:latin typeface="Arial" panose="020B0604020202020204" pitchFamily="34" charset="0"/>
                        <a:cs typeface="Arial" panose="020B0604020202020204" pitchFamily="34" charset="0"/>
                      </a:endParaRPr>
                    </a:p>
                  </a:txBody>
                  <a:tcPr/>
                </a:tc>
                <a:tc>
                  <a:txBody>
                    <a:bodyPr/>
                    <a:lstStyle/>
                    <a:p>
                      <a:pPr algn="l"/>
                      <a:r>
                        <a:rPr lang="fr-FR" sz="2400" dirty="0" err="1">
                          <a:latin typeface="Arial" panose="020B0604020202020204" pitchFamily="34" charset="0"/>
                          <a:cs typeface="Arial" panose="020B0604020202020204" pitchFamily="34" charset="0"/>
                        </a:rPr>
                        <a:t>conda</a:t>
                      </a:r>
                      <a:r>
                        <a:rPr lang="fr-FR" sz="2400" dirty="0">
                          <a:latin typeface="Arial" panose="020B0604020202020204" pitchFamily="34" charset="0"/>
                          <a:cs typeface="Arial" panose="020B0604020202020204" pitchFamily="34" charset="0"/>
                        </a:rPr>
                        <a:t> -- version </a:t>
                      </a:r>
                      <a:endParaRPr lang="fr-DZ"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30177486"/>
                  </a:ext>
                </a:extLst>
              </a:tr>
              <a:tr h="370840">
                <a:tc>
                  <a:txBody>
                    <a:bodyPr/>
                    <a:lstStyle/>
                    <a:p>
                      <a:pPr algn="l"/>
                      <a:r>
                        <a:rPr lang="fr-FR" sz="2400" dirty="0" err="1">
                          <a:latin typeface="Arial" panose="020B0604020202020204" pitchFamily="34" charset="0"/>
                          <a:cs typeface="Arial" panose="020B0604020202020204" pitchFamily="34" charset="0"/>
                        </a:rPr>
                        <a:t>pip</a:t>
                      </a:r>
                      <a:r>
                        <a:rPr lang="fr-FR" sz="2400" dirty="0">
                          <a:latin typeface="Arial" panose="020B0604020202020204" pitchFamily="34" charset="0"/>
                          <a:cs typeface="Arial" panose="020B0604020202020204" pitchFamily="34" charset="0"/>
                        </a:rPr>
                        <a:t> -help</a:t>
                      </a:r>
                      <a:endParaRPr lang="fr-DZ" sz="2400" dirty="0">
                        <a:latin typeface="Arial" panose="020B0604020202020204" pitchFamily="34" charset="0"/>
                        <a:cs typeface="Arial" panose="020B0604020202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2400" dirty="0" err="1"/>
                        <a:t>conda</a:t>
                      </a:r>
                      <a:r>
                        <a:rPr lang="fr-FR" sz="2400" dirty="0"/>
                        <a:t> </a:t>
                      </a:r>
                      <a:r>
                        <a:rPr lang="fr-FR" sz="2400" dirty="0" err="1"/>
                        <a:t>install</a:t>
                      </a:r>
                      <a:r>
                        <a:rPr lang="fr-FR" sz="2400" dirty="0"/>
                        <a:t> </a:t>
                      </a:r>
                      <a:r>
                        <a:rPr lang="fr-FR" sz="2400" dirty="0" err="1"/>
                        <a:t>pip</a:t>
                      </a:r>
                      <a:endParaRPr lang="fr-FR" sz="2400" dirty="0"/>
                    </a:p>
                  </a:txBody>
                  <a:tcPr/>
                </a:tc>
                <a:extLst>
                  <a:ext uri="{0D108BD9-81ED-4DB2-BD59-A6C34878D82A}">
                    <a16:rowId xmlns:a16="http://schemas.microsoft.com/office/drawing/2014/main" val="2234844669"/>
                  </a:ext>
                </a:extLst>
              </a:tr>
              <a:tr h="370840">
                <a:tc>
                  <a:txBody>
                    <a:bodyPr/>
                    <a:lstStyle/>
                    <a:p>
                      <a:pPr algn="l"/>
                      <a:endParaRPr lang="fr-DZ" sz="2400" dirty="0">
                        <a:latin typeface="Arial" panose="020B0604020202020204" pitchFamily="34" charset="0"/>
                        <a:cs typeface="Arial" panose="020B0604020202020204" pitchFamily="34" charset="0"/>
                      </a:endParaRPr>
                    </a:p>
                  </a:txBody>
                  <a:tcPr/>
                </a:tc>
                <a:tc>
                  <a:txBody>
                    <a:bodyPr/>
                    <a:lstStyle/>
                    <a:p>
                      <a:pPr algn="l"/>
                      <a:endParaRPr lang="fr-DZ"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850470850"/>
                  </a:ext>
                </a:extLst>
              </a:tr>
            </a:tbl>
          </a:graphicData>
        </a:graphic>
      </p:graphicFrame>
    </p:spTree>
    <p:extLst>
      <p:ext uri="{BB962C8B-B14F-4D97-AF65-F5344CB8AC3E}">
        <p14:creationId xmlns:p14="http://schemas.microsoft.com/office/powerpoint/2010/main" val="1934163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0346-A805-7AE9-EF7C-0A33EAD5B89D}"/>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Spyder</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42DD051-67A6-A190-39C8-DAC1C0A43F02}"/>
              </a:ext>
            </a:extLst>
          </p:cNvPr>
          <p:cNvSpPr>
            <a:spLocks noGrp="1"/>
          </p:cNvSpPr>
          <p:nvPr>
            <p:ph idx="1"/>
          </p:nvPr>
        </p:nvSpPr>
        <p:spPr/>
        <p:txBody>
          <a:bodyPr/>
          <a:lstStyle/>
          <a:p>
            <a:pPr marL="457200" indent="-457200">
              <a:buFont typeface="Arial" panose="020B0604020202020204" pitchFamily="34" charset="0"/>
              <a:buChar char="•"/>
            </a:pPr>
            <a:r>
              <a:rPr lang="fr-FR" dirty="0" err="1">
                <a:solidFill>
                  <a:schemeClr val="tx1"/>
                </a:solidFill>
                <a:latin typeface="Arial" panose="020B0604020202020204" pitchFamily="34" charset="0"/>
                <a:cs typeface="Arial" panose="020B0604020202020204" pitchFamily="34" charset="0"/>
              </a:rPr>
              <a:t>What</a:t>
            </a:r>
            <a:r>
              <a:rPr lang="fr-FR" dirty="0">
                <a:solidFill>
                  <a:schemeClr val="tx1"/>
                </a:solidFill>
                <a:latin typeface="Arial" panose="020B0604020202020204" pitchFamily="34" charset="0"/>
                <a:cs typeface="Arial" panose="020B0604020202020204" pitchFamily="34" charset="0"/>
              </a:rPr>
              <a:t> </a:t>
            </a:r>
            <a:r>
              <a:rPr lang="fr-FR" dirty="0" err="1">
                <a:solidFill>
                  <a:schemeClr val="tx1"/>
                </a:solidFill>
                <a:latin typeface="Arial" panose="020B0604020202020204" pitchFamily="34" charset="0"/>
                <a:cs typeface="Arial" panose="020B0604020202020204" pitchFamily="34" charset="0"/>
              </a:rPr>
              <a:t>is</a:t>
            </a:r>
            <a:r>
              <a:rPr lang="fr-FR" dirty="0">
                <a:solidFill>
                  <a:schemeClr val="tx1"/>
                </a:solidFill>
                <a:latin typeface="Arial" panose="020B0604020202020204" pitchFamily="34" charset="0"/>
                <a:cs typeface="Arial" panose="020B0604020202020204" pitchFamily="34" charset="0"/>
              </a:rPr>
              <a:t> </a:t>
            </a:r>
            <a:r>
              <a:rPr lang="fr-FR" dirty="0" err="1">
                <a:solidFill>
                  <a:schemeClr val="tx1"/>
                </a:solidFill>
                <a:latin typeface="Arial" panose="020B0604020202020204" pitchFamily="34" charset="0"/>
                <a:cs typeface="Arial" panose="020B0604020202020204" pitchFamily="34" charset="0"/>
              </a:rPr>
              <a:t>Spyder</a:t>
            </a:r>
            <a:r>
              <a:rPr lang="fr-FR" dirty="0">
                <a:solidFill>
                  <a:schemeClr val="tx1"/>
                </a:solidFill>
                <a:latin typeface="Arial" panose="020B0604020202020204" pitchFamily="34" charset="0"/>
                <a:cs typeface="Arial" panose="020B0604020202020204" pitchFamily="34" charset="0"/>
              </a:rPr>
              <a:t>?</a:t>
            </a:r>
          </a:p>
          <a:p>
            <a:pPr marL="457200" indent="-457200">
              <a:buFont typeface="Arial" panose="020B0604020202020204" pitchFamily="34" charset="0"/>
              <a:buChar char="•"/>
            </a:pPr>
            <a:r>
              <a:rPr lang="fr-FR" dirty="0" err="1">
                <a:solidFill>
                  <a:schemeClr val="tx1"/>
                </a:solidFill>
                <a:latin typeface="Arial" panose="020B0604020202020204" pitchFamily="34" charset="0"/>
                <a:cs typeface="Arial" panose="020B0604020202020204" pitchFamily="34" charset="0"/>
              </a:rPr>
              <a:t>Features</a:t>
            </a:r>
            <a:r>
              <a:rPr lang="fr-FR" dirty="0">
                <a:solidFill>
                  <a:schemeClr val="tx1"/>
                </a:solidFill>
                <a:latin typeface="Arial" panose="020B0604020202020204" pitchFamily="34" charset="0"/>
                <a:cs typeface="Arial" panose="020B0604020202020204" pitchFamily="34" charset="0"/>
              </a:rPr>
              <a:t> of </a:t>
            </a:r>
            <a:r>
              <a:rPr lang="fr-FR" dirty="0" err="1">
                <a:solidFill>
                  <a:schemeClr val="tx1"/>
                </a:solidFill>
                <a:latin typeface="Arial" panose="020B0604020202020204" pitchFamily="34" charset="0"/>
                <a:cs typeface="Arial" panose="020B0604020202020204" pitchFamily="34" charset="0"/>
              </a:rPr>
              <a:t>Spyder</a:t>
            </a:r>
            <a:endParaRPr lang="fr-FR" dirty="0">
              <a:solidFill>
                <a:schemeClr val="tx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fr-FR" dirty="0">
                <a:solidFill>
                  <a:schemeClr val="tx1"/>
                </a:solidFill>
                <a:latin typeface="Arial" panose="020B0604020202020204" pitchFamily="34" charset="0"/>
                <a:cs typeface="Arial" panose="020B0604020202020204" pitchFamily="34" charset="0"/>
              </a:rPr>
              <a:t>Python </a:t>
            </a:r>
            <a:r>
              <a:rPr lang="fr-FR" dirty="0" err="1">
                <a:solidFill>
                  <a:schemeClr val="tx1"/>
                </a:solidFill>
                <a:latin typeface="Arial" panose="020B0604020202020204" pitchFamily="34" charset="0"/>
                <a:cs typeface="Arial" panose="020B0604020202020204" pitchFamily="34" charset="0"/>
              </a:rPr>
              <a:t>Spyder</a:t>
            </a:r>
            <a:r>
              <a:rPr lang="fr-FR" dirty="0">
                <a:solidFill>
                  <a:schemeClr val="tx1"/>
                </a:solidFill>
                <a:latin typeface="Arial" panose="020B0604020202020204" pitchFamily="34" charset="0"/>
                <a:cs typeface="Arial" panose="020B0604020202020204" pitchFamily="34" charset="0"/>
              </a:rPr>
              <a:t> IDE Installation</a:t>
            </a:r>
          </a:p>
          <a:p>
            <a:pPr marL="457200" indent="-457200">
              <a:buFont typeface="Arial" panose="020B0604020202020204" pitchFamily="34" charset="0"/>
              <a:buChar char="•"/>
            </a:pPr>
            <a:r>
              <a:rPr lang="fr-FR" dirty="0" err="1">
                <a:solidFill>
                  <a:schemeClr val="tx1"/>
                </a:solidFill>
                <a:latin typeface="Arial" panose="020B0604020202020204" pitchFamily="34" charset="0"/>
                <a:cs typeface="Arial" panose="020B0604020202020204" pitchFamily="34" charset="0"/>
              </a:rPr>
              <a:t>Greating</a:t>
            </a:r>
            <a:r>
              <a:rPr lang="fr-FR" dirty="0">
                <a:solidFill>
                  <a:schemeClr val="tx1"/>
                </a:solidFill>
                <a:latin typeface="Arial" panose="020B0604020202020204" pitchFamily="34" charset="0"/>
                <a:cs typeface="Arial" panose="020B0604020202020204" pitchFamily="34" charset="0"/>
              </a:rPr>
              <a:t> a File/Project</a:t>
            </a:r>
          </a:p>
          <a:p>
            <a:pPr marL="457200" indent="-457200">
              <a:buFont typeface="Arial" panose="020B0604020202020204" pitchFamily="34" charset="0"/>
              <a:buChar char="•"/>
            </a:pPr>
            <a:r>
              <a:rPr lang="fr-FR" dirty="0" err="1">
                <a:solidFill>
                  <a:schemeClr val="tx1"/>
                </a:solidFill>
                <a:latin typeface="Arial" panose="020B0604020202020204" pitchFamily="34" charset="0"/>
                <a:cs typeface="Arial" panose="020B0604020202020204" pitchFamily="34" charset="0"/>
              </a:rPr>
              <a:t>Writing</a:t>
            </a:r>
            <a:r>
              <a:rPr lang="fr-FR" dirty="0">
                <a:solidFill>
                  <a:schemeClr val="tx1"/>
                </a:solidFill>
                <a:latin typeface="Arial" panose="020B0604020202020204" pitchFamily="34" charset="0"/>
                <a:cs typeface="Arial" panose="020B0604020202020204" pitchFamily="34" charset="0"/>
              </a:rPr>
              <a:t> the Code</a:t>
            </a:r>
          </a:p>
          <a:p>
            <a:pPr marL="457200" indent="-457200">
              <a:buFont typeface="Arial" panose="020B0604020202020204" pitchFamily="34" charset="0"/>
              <a:buChar char="•"/>
            </a:pPr>
            <a:r>
              <a:rPr lang="fr-FR" dirty="0">
                <a:solidFill>
                  <a:schemeClr val="tx1"/>
                </a:solidFill>
                <a:latin typeface="Arial" panose="020B0604020202020204" pitchFamily="34" charset="0"/>
                <a:cs typeface="Arial" panose="020B0604020202020204" pitchFamily="34" charset="0"/>
              </a:rPr>
              <a:t>Variable Explorer</a:t>
            </a:r>
          </a:p>
          <a:p>
            <a:pPr marL="457200" indent="-457200">
              <a:buFont typeface="Arial" panose="020B0604020202020204" pitchFamily="34" charset="0"/>
              <a:buChar char="•"/>
            </a:pPr>
            <a:r>
              <a:rPr lang="fr-FR" dirty="0">
                <a:solidFill>
                  <a:schemeClr val="tx1"/>
                </a:solidFill>
                <a:latin typeface="Arial" panose="020B0604020202020204" pitchFamily="34" charset="0"/>
                <a:cs typeface="Arial" panose="020B0604020202020204" pitchFamily="34" charset="0"/>
              </a:rPr>
              <a:t>File Explorer</a:t>
            </a:r>
          </a:p>
          <a:p>
            <a:pPr marL="457200" indent="-457200">
              <a:buFont typeface="Arial" panose="020B0604020202020204" pitchFamily="34" charset="0"/>
              <a:buChar char="•"/>
            </a:pPr>
            <a:r>
              <a:rPr lang="fr-FR" dirty="0" err="1">
                <a:solidFill>
                  <a:schemeClr val="tx1"/>
                </a:solidFill>
                <a:latin typeface="Arial" panose="020B0604020202020204" pitchFamily="34" charset="0"/>
                <a:cs typeface="Arial" panose="020B0604020202020204" pitchFamily="34" charset="0"/>
              </a:rPr>
              <a:t>Configuring</a:t>
            </a:r>
            <a:r>
              <a:rPr lang="fr-FR" dirty="0">
                <a:solidFill>
                  <a:schemeClr val="tx1"/>
                </a:solidFill>
                <a:latin typeface="Arial" panose="020B0604020202020204" pitchFamily="34" charset="0"/>
                <a:cs typeface="Arial" panose="020B0604020202020204" pitchFamily="34" charset="0"/>
              </a:rPr>
              <a:t> </a:t>
            </a:r>
            <a:r>
              <a:rPr lang="fr-FR" dirty="0" err="1">
                <a:solidFill>
                  <a:schemeClr val="tx1"/>
                </a:solidFill>
                <a:latin typeface="Arial" panose="020B0604020202020204" pitchFamily="34" charset="0"/>
                <a:cs typeface="Arial" panose="020B0604020202020204" pitchFamily="34" charset="0"/>
              </a:rPr>
              <a:t>Spyder</a:t>
            </a:r>
            <a:r>
              <a:rPr lang="fr-FR" dirty="0">
                <a:solidFill>
                  <a:schemeClr val="tx1"/>
                </a:solidFill>
                <a:latin typeface="Arial" panose="020B0604020202020204" pitchFamily="34" charset="0"/>
                <a:cs typeface="Arial" panose="020B0604020202020204" pitchFamily="34" charset="0"/>
              </a:rPr>
              <a:t> </a:t>
            </a:r>
          </a:p>
          <a:p>
            <a:pPr marL="457200" indent="-457200">
              <a:buFont typeface="Arial" panose="020B0604020202020204" pitchFamily="34" charset="0"/>
              <a:buChar char="•"/>
            </a:pPr>
            <a:r>
              <a:rPr lang="fr-FR" dirty="0">
                <a:solidFill>
                  <a:schemeClr val="tx1"/>
                </a:solidFill>
                <a:latin typeface="Arial" panose="020B0604020202020204" pitchFamily="34" charset="0"/>
                <a:cs typeface="Arial" panose="020B0604020202020204" pitchFamily="34" charset="0"/>
              </a:rPr>
              <a:t>Help</a:t>
            </a:r>
            <a:endParaRPr lang="fr-DZ" dirty="0">
              <a:solidFill>
                <a:schemeClr val="tx1"/>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C9D1323-2AB2-D124-3CA4-03F5008F679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6F822EF8-7932-A289-C894-BEAD201635DC}"/>
              </a:ext>
            </a:extLst>
          </p:cNvPr>
          <p:cNvPicPr>
            <a:picLocks noChangeAspect="1"/>
          </p:cNvPicPr>
          <p:nvPr/>
        </p:nvPicPr>
        <p:blipFill>
          <a:blip r:embed="rId2"/>
          <a:stretch>
            <a:fillRect/>
          </a:stretch>
        </p:blipFill>
        <p:spPr>
          <a:xfrm>
            <a:off x="8328248" y="1641695"/>
            <a:ext cx="1745740" cy="1787305"/>
          </a:xfrm>
          <a:prstGeom prst="rect">
            <a:avLst/>
          </a:prstGeom>
        </p:spPr>
      </p:pic>
      <p:pic>
        <p:nvPicPr>
          <p:cNvPr id="5" name="Picture 4">
            <a:extLst>
              <a:ext uri="{FF2B5EF4-FFF2-40B4-BE49-F238E27FC236}">
                <a16:creationId xmlns:a16="http://schemas.microsoft.com/office/drawing/2014/main" id="{86FC7C4D-6D2C-4C2B-5930-6E5AD7B5BC7A}"/>
              </a:ext>
            </a:extLst>
          </p:cNvPr>
          <p:cNvPicPr>
            <a:picLocks noChangeAspect="1"/>
          </p:cNvPicPr>
          <p:nvPr/>
        </p:nvPicPr>
        <p:blipFill>
          <a:blip r:embed="rId3"/>
          <a:stretch>
            <a:fillRect/>
          </a:stretch>
        </p:blipFill>
        <p:spPr>
          <a:xfrm>
            <a:off x="6583428" y="3789040"/>
            <a:ext cx="4977794" cy="1915506"/>
          </a:xfrm>
          <a:prstGeom prst="rect">
            <a:avLst/>
          </a:prstGeom>
        </p:spPr>
      </p:pic>
    </p:spTree>
    <p:extLst>
      <p:ext uri="{BB962C8B-B14F-4D97-AF65-F5344CB8AC3E}">
        <p14:creationId xmlns:p14="http://schemas.microsoft.com/office/powerpoint/2010/main" val="1863530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A7FC-44F6-093F-A030-7AD434CC52E5}"/>
              </a:ext>
            </a:extLst>
          </p:cNvPr>
          <p:cNvSpPr>
            <a:spLocks noGrp="1"/>
          </p:cNvSpPr>
          <p:nvPr>
            <p:ph type="title"/>
          </p:nvPr>
        </p:nvSpPr>
        <p:spPr/>
        <p:txBody>
          <a:bodyPr/>
          <a:lstStyle/>
          <a:p>
            <a:endParaRPr lang="fr-DZ"/>
          </a:p>
        </p:txBody>
      </p:sp>
      <p:sp>
        <p:nvSpPr>
          <p:cNvPr id="4" name="Slide Number Placeholder 3">
            <a:extLst>
              <a:ext uri="{FF2B5EF4-FFF2-40B4-BE49-F238E27FC236}">
                <a16:creationId xmlns:a16="http://schemas.microsoft.com/office/drawing/2014/main" id="{149734BD-43C4-12EF-AA09-E8A6ED897F4E}"/>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E2954936-E236-EC7F-3D0A-0D9B83986ABD}"/>
              </a:ext>
            </a:extLst>
          </p:cNvPr>
          <p:cNvPicPr>
            <a:picLocks noChangeAspect="1"/>
          </p:cNvPicPr>
          <p:nvPr/>
        </p:nvPicPr>
        <p:blipFill>
          <a:blip r:embed="rId2"/>
          <a:stretch>
            <a:fillRect/>
          </a:stretch>
        </p:blipFill>
        <p:spPr>
          <a:xfrm>
            <a:off x="1973766" y="1322477"/>
            <a:ext cx="7471317" cy="5116298"/>
          </a:xfrm>
          <a:prstGeom prst="rect">
            <a:avLst/>
          </a:prstGeom>
        </p:spPr>
      </p:pic>
    </p:spTree>
    <p:extLst>
      <p:ext uri="{BB962C8B-B14F-4D97-AF65-F5344CB8AC3E}">
        <p14:creationId xmlns:p14="http://schemas.microsoft.com/office/powerpoint/2010/main" val="62675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ABC5-E8A4-147F-735A-866FCBBECF41}"/>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Features</a:t>
            </a:r>
            <a:r>
              <a:rPr lang="fr-FR" dirty="0">
                <a:latin typeface="Arial" panose="020B0604020202020204" pitchFamily="34" charset="0"/>
                <a:cs typeface="Arial" panose="020B0604020202020204" pitchFamily="34" charset="0"/>
              </a:rPr>
              <a:t> of </a:t>
            </a:r>
            <a:r>
              <a:rPr lang="fr-FR" dirty="0" err="1">
                <a:latin typeface="Arial" panose="020B0604020202020204" pitchFamily="34" charset="0"/>
                <a:cs typeface="Arial" panose="020B0604020202020204" pitchFamily="34" charset="0"/>
              </a:rPr>
              <a:t>Spyder</a:t>
            </a:r>
            <a:r>
              <a:rPr lang="fr-FR" dirty="0">
                <a:latin typeface="Arial" panose="020B0604020202020204" pitchFamily="34" charset="0"/>
                <a:cs typeface="Arial" panose="020B0604020202020204" pitchFamily="34" charset="0"/>
              </a:rPr>
              <a:t> </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68E2482-181B-AB8A-FAE6-A092C721F252}"/>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5453E877-8398-3329-BC05-E98FE40F4E32}"/>
              </a:ext>
            </a:extLst>
          </p:cNvPr>
          <p:cNvPicPr>
            <a:picLocks noChangeAspect="1"/>
          </p:cNvPicPr>
          <p:nvPr/>
        </p:nvPicPr>
        <p:blipFill>
          <a:blip r:embed="rId2"/>
          <a:stretch>
            <a:fillRect/>
          </a:stretch>
        </p:blipFill>
        <p:spPr>
          <a:xfrm>
            <a:off x="1327257" y="1308318"/>
            <a:ext cx="8964276" cy="5239481"/>
          </a:xfrm>
          <a:prstGeom prst="rect">
            <a:avLst/>
          </a:prstGeom>
        </p:spPr>
      </p:pic>
    </p:spTree>
    <p:extLst>
      <p:ext uri="{BB962C8B-B14F-4D97-AF65-F5344CB8AC3E}">
        <p14:creationId xmlns:p14="http://schemas.microsoft.com/office/powerpoint/2010/main" val="7783588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097C-1EB8-3777-BBD7-6E91016D03CE}"/>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Example</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C1FCDE6-C42E-453F-5E87-469A8AD37BFD}"/>
              </a:ext>
            </a:extLst>
          </p:cNvPr>
          <p:cNvSpPr>
            <a:spLocks noGrp="1"/>
          </p:cNvSpPr>
          <p:nvPr>
            <p:ph idx="1"/>
          </p:nvPr>
        </p:nvSpPr>
        <p:spPr>
          <a:xfrm>
            <a:off x="609600" y="1388282"/>
            <a:ext cx="9693600" cy="5058078"/>
          </a:xfrm>
        </p:spPr>
        <p:txBody>
          <a:bodyPr/>
          <a:lstStyle/>
          <a:p>
            <a:endParaRPr lang="fr-FR" sz="2400" dirty="0">
              <a:latin typeface="Arial" panose="020B0604020202020204" pitchFamily="34" charset="0"/>
              <a:cs typeface="Arial" panose="020B0604020202020204" pitchFamily="34" charset="0"/>
            </a:endParaRPr>
          </a:p>
          <a:p>
            <a:r>
              <a:rPr lang="fr-FR" sz="2400" b="1" dirty="0">
                <a:latin typeface="Arial" panose="020B0604020202020204" pitchFamily="34" charset="0"/>
                <a:cs typeface="Arial" panose="020B0604020202020204" pitchFamily="34" charset="0"/>
              </a:rPr>
              <a:t>import</a:t>
            </a:r>
            <a:r>
              <a:rPr lang="fr-FR" sz="2400" dirty="0">
                <a:latin typeface="Arial" panose="020B0604020202020204" pitchFamily="34" charset="0"/>
                <a:cs typeface="Arial" panose="020B0604020202020204" pitchFamily="34" charset="0"/>
              </a:rPr>
              <a:t> </a:t>
            </a:r>
            <a:r>
              <a:rPr lang="fr-FR" sz="2400" dirty="0" err="1">
                <a:latin typeface="Arial" panose="020B0604020202020204" pitchFamily="34" charset="0"/>
                <a:cs typeface="Arial" panose="020B0604020202020204" pitchFamily="34" charset="0"/>
              </a:rPr>
              <a:t>sys</a:t>
            </a:r>
            <a:endParaRPr lang="fr-FR" sz="2400" dirty="0">
              <a:latin typeface="Arial" panose="020B0604020202020204" pitchFamily="34" charset="0"/>
              <a:cs typeface="Arial" panose="020B0604020202020204" pitchFamily="34" charset="0"/>
            </a:endParaRPr>
          </a:p>
          <a:p>
            <a:r>
              <a:rPr lang="fr-FR" sz="2400" b="1" dirty="0" err="1">
                <a:latin typeface="Arial" panose="020B0604020202020204" pitchFamily="34" charset="0"/>
                <a:cs typeface="Arial" panose="020B0604020202020204" pitchFamily="34" charset="0"/>
              </a:rPr>
              <a:t>print</a:t>
            </a:r>
            <a:r>
              <a:rPr lang="fr-FR" sz="2400" dirty="0">
                <a:latin typeface="Arial" panose="020B0604020202020204" pitchFamily="34" charset="0"/>
                <a:cs typeface="Arial" panose="020B0604020202020204" pitchFamily="34" charset="0"/>
              </a:rPr>
              <a:t>("User </a:t>
            </a:r>
            <a:r>
              <a:rPr lang="fr-FR" sz="2400" dirty="0" err="1">
                <a:latin typeface="Arial" panose="020B0604020202020204" pitchFamily="34" charset="0"/>
                <a:cs typeface="Arial" panose="020B0604020202020204" pitchFamily="34" charset="0"/>
              </a:rPr>
              <a:t>Current</a:t>
            </a:r>
            <a:r>
              <a:rPr lang="fr-FR" sz="2400" dirty="0">
                <a:latin typeface="Arial" panose="020B0604020202020204" pitchFamily="34" charset="0"/>
                <a:cs typeface="Arial" panose="020B0604020202020204" pitchFamily="34" charset="0"/>
              </a:rPr>
              <a:t> Version:-", </a:t>
            </a:r>
            <a:r>
              <a:rPr lang="fr-FR" sz="2400" dirty="0" err="1">
                <a:latin typeface="Arial" panose="020B0604020202020204" pitchFamily="34" charset="0"/>
                <a:cs typeface="Arial" panose="020B0604020202020204" pitchFamily="34" charset="0"/>
              </a:rPr>
              <a:t>sys.version</a:t>
            </a:r>
            <a:r>
              <a:rPr lang="fr-FR" sz="2400" dirty="0">
                <a:latin typeface="Arial" panose="020B0604020202020204" pitchFamily="34" charset="0"/>
                <a:cs typeface="Arial" panose="020B0604020202020204" pitchFamily="34" charset="0"/>
              </a:rPr>
              <a:t>)</a:t>
            </a:r>
          </a:p>
          <a:p>
            <a:endParaRPr lang="fr-FR" sz="2400" dirty="0">
              <a:latin typeface="Arial" panose="020B0604020202020204" pitchFamily="34" charset="0"/>
              <a:cs typeface="Arial" panose="020B0604020202020204" pitchFamily="34" charset="0"/>
            </a:endParaRPr>
          </a:p>
          <a:p>
            <a:endParaRPr lang="fr-FR" sz="2400" dirty="0">
              <a:latin typeface="Arial" panose="020B0604020202020204" pitchFamily="34" charset="0"/>
              <a:cs typeface="Arial" panose="020B0604020202020204" pitchFamily="34" charset="0"/>
            </a:endParaRPr>
          </a:p>
          <a:p>
            <a:endParaRPr lang="fr-FR" sz="2400" dirty="0">
              <a:latin typeface="Arial" panose="020B0604020202020204" pitchFamily="34" charset="0"/>
              <a:cs typeface="Arial" panose="020B0604020202020204" pitchFamily="34" charset="0"/>
            </a:endParaRPr>
          </a:p>
          <a:p>
            <a:endParaRPr lang="fr-DZ" sz="24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91C7E0E-63C7-5A87-4268-2DB996DF65E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770809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097C-1EB8-3777-BBD7-6E91016D03CE}"/>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Example</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C1FCDE6-C42E-453F-5E87-469A8AD37BFD}"/>
              </a:ext>
            </a:extLst>
          </p:cNvPr>
          <p:cNvSpPr>
            <a:spLocks noGrp="1"/>
          </p:cNvSpPr>
          <p:nvPr>
            <p:ph idx="1"/>
          </p:nvPr>
        </p:nvSpPr>
        <p:spPr>
          <a:xfrm>
            <a:off x="609600" y="1388282"/>
            <a:ext cx="9302824" cy="5058078"/>
          </a:xfrm>
        </p:spPr>
        <p:txBody>
          <a:bodyPr/>
          <a:lstStyle/>
          <a:p>
            <a:r>
              <a:rPr lang="fr-FR" sz="2800" dirty="0"/>
              <a:t>sms = </a:t>
            </a:r>
            <a:r>
              <a:rPr lang="fr-FR" sz="2800" b="1" dirty="0"/>
              <a:t>input</a:t>
            </a:r>
            <a:r>
              <a:rPr lang="fr-FR" sz="2800" dirty="0"/>
              <a:t>("Hello world: ")</a:t>
            </a:r>
          </a:p>
          <a:p>
            <a:r>
              <a:rPr lang="fr-FR" sz="2800" b="1" dirty="0" err="1"/>
              <a:t>print</a:t>
            </a:r>
            <a:r>
              <a:rPr lang="fr-FR" sz="2800" dirty="0"/>
              <a:t>(sms)</a:t>
            </a:r>
          </a:p>
          <a:p>
            <a:endParaRPr lang="fr-FR" sz="2800" dirty="0"/>
          </a:p>
          <a:p>
            <a:endParaRPr lang="fr-FR" sz="2800" dirty="0"/>
          </a:p>
        </p:txBody>
      </p:sp>
      <p:sp>
        <p:nvSpPr>
          <p:cNvPr id="4" name="Slide Number Placeholder 3">
            <a:extLst>
              <a:ext uri="{FF2B5EF4-FFF2-40B4-BE49-F238E27FC236}">
                <a16:creationId xmlns:a16="http://schemas.microsoft.com/office/drawing/2014/main" id="{F91C7E0E-63C7-5A87-4268-2DB996DF65E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091548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097C-1EB8-3777-BBD7-6E91016D03CE}"/>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Example</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C1FCDE6-C42E-453F-5E87-469A8AD37BFD}"/>
              </a:ext>
            </a:extLst>
          </p:cNvPr>
          <p:cNvSpPr>
            <a:spLocks noGrp="1"/>
          </p:cNvSpPr>
          <p:nvPr>
            <p:ph idx="1"/>
          </p:nvPr>
        </p:nvSpPr>
        <p:spPr>
          <a:xfrm>
            <a:off x="609600" y="1388282"/>
            <a:ext cx="9590856" cy="5058078"/>
          </a:xfrm>
        </p:spPr>
        <p:txBody>
          <a:bodyPr/>
          <a:lstStyle/>
          <a:p>
            <a:endParaRPr lang="fr-FR" sz="3200" dirty="0"/>
          </a:p>
          <a:p>
            <a:r>
              <a:rPr lang="fr-FR" sz="3200" b="1" dirty="0"/>
              <a:t>for</a:t>
            </a:r>
            <a:r>
              <a:rPr lang="fr-FR" sz="3200" dirty="0"/>
              <a:t> x </a:t>
            </a:r>
            <a:r>
              <a:rPr lang="fr-FR" sz="3200" b="1" dirty="0"/>
              <a:t>in</a:t>
            </a:r>
            <a:r>
              <a:rPr lang="fr-FR" sz="3200" dirty="0"/>
              <a:t> </a:t>
            </a:r>
            <a:r>
              <a:rPr lang="fr-FR" sz="3200" b="1" dirty="0"/>
              <a:t>range</a:t>
            </a:r>
            <a:r>
              <a:rPr lang="fr-FR" sz="3200" dirty="0"/>
              <a:t>(1,11):</a:t>
            </a:r>
          </a:p>
          <a:p>
            <a:r>
              <a:rPr lang="fr-FR" sz="3200" dirty="0"/>
              <a:t>    </a:t>
            </a:r>
            <a:r>
              <a:rPr lang="fr-FR" sz="3200" b="1" dirty="0" err="1"/>
              <a:t>print</a:t>
            </a:r>
            <a:r>
              <a:rPr lang="fr-FR" sz="3200" dirty="0"/>
              <a:t>(x**2)</a:t>
            </a:r>
          </a:p>
          <a:p>
            <a:endParaRPr lang="fr-FR" sz="3200" dirty="0"/>
          </a:p>
          <a:p>
            <a:endParaRPr lang="fr-FR" sz="3200" dirty="0"/>
          </a:p>
          <a:p>
            <a:r>
              <a:rPr lang="fr-FR" sz="3200" dirty="0"/>
              <a:t>    </a:t>
            </a:r>
          </a:p>
          <a:p>
            <a:r>
              <a:rPr lang="fr-FR" sz="3200" dirty="0"/>
              <a:t>    </a:t>
            </a:r>
          </a:p>
          <a:p>
            <a:r>
              <a:rPr lang="fr-FR" sz="3200" dirty="0"/>
              <a:t>    </a:t>
            </a:r>
          </a:p>
        </p:txBody>
      </p:sp>
      <p:sp>
        <p:nvSpPr>
          <p:cNvPr id="4" name="Slide Number Placeholder 3">
            <a:extLst>
              <a:ext uri="{FF2B5EF4-FFF2-40B4-BE49-F238E27FC236}">
                <a16:creationId xmlns:a16="http://schemas.microsoft.com/office/drawing/2014/main" id="{F91C7E0E-63C7-5A87-4268-2DB996DF65E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532563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7097C-1EB8-3777-BBD7-6E91016D03CE}"/>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Example</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AC1FCDE6-C42E-453F-5E87-469A8AD37BFD}"/>
              </a:ext>
            </a:extLst>
          </p:cNvPr>
          <p:cNvSpPr>
            <a:spLocks noGrp="1"/>
          </p:cNvSpPr>
          <p:nvPr>
            <p:ph idx="1"/>
          </p:nvPr>
        </p:nvSpPr>
        <p:spPr>
          <a:xfrm>
            <a:off x="609600" y="1388282"/>
            <a:ext cx="10382944" cy="5058078"/>
          </a:xfrm>
        </p:spPr>
        <p:txBody>
          <a:bodyPr/>
          <a:lstStyle/>
          <a:p>
            <a:endParaRPr lang="fr-FR" sz="2400" dirty="0"/>
          </a:p>
          <a:p>
            <a:endParaRPr lang="fr-FR" sz="2400" dirty="0"/>
          </a:p>
          <a:p>
            <a:r>
              <a:rPr lang="fr-FR" sz="2400" b="1" dirty="0" err="1"/>
              <a:t>try</a:t>
            </a:r>
            <a:r>
              <a:rPr lang="fr-FR" sz="2400" dirty="0"/>
              <a:t>:</a:t>
            </a:r>
          </a:p>
          <a:p>
            <a:r>
              <a:rPr lang="fr-FR" sz="2400" dirty="0"/>
              <a:t>    </a:t>
            </a:r>
            <a:r>
              <a:rPr lang="fr-FR" sz="2400" b="1" dirty="0"/>
              <a:t>import</a:t>
            </a:r>
            <a:r>
              <a:rPr lang="fr-FR" sz="2400" dirty="0"/>
              <a:t> </a:t>
            </a:r>
            <a:r>
              <a:rPr lang="fr-FR" sz="2400" dirty="0" err="1"/>
              <a:t>matplotlib</a:t>
            </a:r>
            <a:endParaRPr lang="fr-FR" sz="2400" dirty="0"/>
          </a:p>
          <a:p>
            <a:r>
              <a:rPr lang="fr-FR" sz="2400" b="1" dirty="0" err="1"/>
              <a:t>except</a:t>
            </a:r>
            <a:r>
              <a:rPr lang="fr-FR" sz="2400" dirty="0"/>
              <a:t>:</a:t>
            </a:r>
          </a:p>
          <a:p>
            <a:r>
              <a:rPr lang="fr-FR" sz="2400" dirty="0"/>
              <a:t>    </a:t>
            </a:r>
            <a:r>
              <a:rPr lang="fr-FR" sz="2400" b="1" dirty="0"/>
              <a:t>import</a:t>
            </a:r>
            <a:r>
              <a:rPr lang="fr-FR" sz="2400" dirty="0"/>
              <a:t> </a:t>
            </a:r>
            <a:r>
              <a:rPr lang="fr-FR" sz="2400" dirty="0" err="1"/>
              <a:t>pip</a:t>
            </a:r>
            <a:endParaRPr lang="fr-FR" sz="2400" dirty="0"/>
          </a:p>
          <a:p>
            <a:r>
              <a:rPr lang="fr-FR" sz="2400" dirty="0"/>
              <a:t>    </a:t>
            </a:r>
            <a:r>
              <a:rPr lang="fr-FR" sz="2400" b="1" dirty="0" err="1"/>
              <a:t>pip</a:t>
            </a:r>
            <a:r>
              <a:rPr lang="fr-FR" sz="2400" dirty="0" err="1"/>
              <a:t>.main</a:t>
            </a:r>
            <a:r>
              <a:rPr lang="fr-FR" sz="2400" dirty="0"/>
              <a:t>(['</a:t>
            </a:r>
            <a:r>
              <a:rPr lang="fr-FR" sz="2400" dirty="0" err="1"/>
              <a:t>install</a:t>
            </a:r>
            <a:r>
              <a:rPr lang="fr-FR" sz="2400" dirty="0"/>
              <a:t>','</a:t>
            </a:r>
            <a:r>
              <a:rPr lang="fr-FR" sz="2400" dirty="0" err="1"/>
              <a:t>matplotlib</a:t>
            </a:r>
            <a:r>
              <a:rPr lang="fr-FR" sz="2400" dirty="0"/>
              <a:t>'])</a:t>
            </a:r>
          </a:p>
          <a:p>
            <a:r>
              <a:rPr lang="fr-FR" sz="2400" dirty="0"/>
              <a:t>    </a:t>
            </a:r>
            <a:r>
              <a:rPr lang="fr-FR" sz="2400" b="1" dirty="0"/>
              <a:t>import</a:t>
            </a:r>
            <a:r>
              <a:rPr lang="fr-FR" sz="2400" dirty="0"/>
              <a:t> </a:t>
            </a:r>
            <a:r>
              <a:rPr lang="fr-FR" sz="2400" dirty="0" err="1"/>
              <a:t>matplotlib</a:t>
            </a:r>
            <a:endParaRPr lang="fr-FR" sz="2400" dirty="0"/>
          </a:p>
          <a:p>
            <a:r>
              <a:rPr lang="fr-FR" sz="2400" dirty="0"/>
              <a:t>    </a:t>
            </a:r>
          </a:p>
          <a:p>
            <a:r>
              <a:rPr lang="fr-FR" sz="2400" dirty="0"/>
              <a:t>    </a:t>
            </a:r>
          </a:p>
          <a:p>
            <a:r>
              <a:rPr lang="fr-FR" sz="2400" dirty="0"/>
              <a:t>    </a:t>
            </a:r>
          </a:p>
        </p:txBody>
      </p:sp>
      <p:sp>
        <p:nvSpPr>
          <p:cNvPr id="4" name="Slide Number Placeholder 3">
            <a:extLst>
              <a:ext uri="{FF2B5EF4-FFF2-40B4-BE49-F238E27FC236}">
                <a16:creationId xmlns:a16="http://schemas.microsoft.com/office/drawing/2014/main" id="{F91C7E0E-63C7-5A87-4268-2DB996DF65E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542695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D9FEB-77B7-D8FF-51DB-55AC43F0ACA0}"/>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Jupyter</a:t>
            </a:r>
            <a:r>
              <a:rPr lang="fr-FR" dirty="0">
                <a:latin typeface="Arial" panose="020B0604020202020204" pitchFamily="34" charset="0"/>
                <a:cs typeface="Arial" panose="020B0604020202020204" pitchFamily="34" charset="0"/>
              </a:rPr>
              <a:t> Notebook</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ED84496-B0D7-ACA7-9838-F7DACE665D7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637B0C2E-FACD-6F54-F454-BC85336D554B}"/>
              </a:ext>
            </a:extLst>
          </p:cNvPr>
          <p:cNvPicPr>
            <a:picLocks noChangeAspect="1"/>
          </p:cNvPicPr>
          <p:nvPr/>
        </p:nvPicPr>
        <p:blipFill>
          <a:blip r:embed="rId2"/>
          <a:stretch>
            <a:fillRect/>
          </a:stretch>
        </p:blipFill>
        <p:spPr>
          <a:xfrm>
            <a:off x="407368" y="1772816"/>
            <a:ext cx="3660887" cy="3750909"/>
          </a:xfrm>
          <a:prstGeom prst="rect">
            <a:avLst/>
          </a:prstGeom>
        </p:spPr>
      </p:pic>
      <p:pic>
        <p:nvPicPr>
          <p:cNvPr id="8" name="Picture 7">
            <a:extLst>
              <a:ext uri="{FF2B5EF4-FFF2-40B4-BE49-F238E27FC236}">
                <a16:creationId xmlns:a16="http://schemas.microsoft.com/office/drawing/2014/main" id="{CBE6ED3C-5CD7-2DFF-3726-0D2569F95C68}"/>
              </a:ext>
            </a:extLst>
          </p:cNvPr>
          <p:cNvPicPr>
            <a:picLocks noChangeAspect="1"/>
          </p:cNvPicPr>
          <p:nvPr/>
        </p:nvPicPr>
        <p:blipFill>
          <a:blip r:embed="rId3"/>
          <a:stretch>
            <a:fillRect/>
          </a:stretch>
        </p:blipFill>
        <p:spPr>
          <a:xfrm>
            <a:off x="4439816" y="2805025"/>
            <a:ext cx="7582958" cy="1247949"/>
          </a:xfrm>
          <a:prstGeom prst="rect">
            <a:avLst/>
          </a:prstGeom>
        </p:spPr>
      </p:pic>
    </p:spTree>
    <p:extLst>
      <p:ext uri="{BB962C8B-B14F-4D97-AF65-F5344CB8AC3E}">
        <p14:creationId xmlns:p14="http://schemas.microsoft.com/office/powerpoint/2010/main" val="6608402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27CB-A466-8D9B-D8DE-BF1A30E9B76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Using Git and GitHub</a:t>
            </a:r>
            <a:endParaRPr lang="fr-DZ" dirty="0"/>
          </a:p>
        </p:txBody>
      </p:sp>
      <p:sp>
        <p:nvSpPr>
          <p:cNvPr id="4" name="Slide Number Placeholder 3">
            <a:extLst>
              <a:ext uri="{FF2B5EF4-FFF2-40B4-BE49-F238E27FC236}">
                <a16:creationId xmlns:a16="http://schemas.microsoft.com/office/drawing/2014/main" id="{8E3B572C-B906-7754-F0D6-9512796C3C7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9" name="Picture 8">
            <a:extLst>
              <a:ext uri="{FF2B5EF4-FFF2-40B4-BE49-F238E27FC236}">
                <a16:creationId xmlns:a16="http://schemas.microsoft.com/office/drawing/2014/main" id="{852ADC8C-2EFF-F3BF-1F57-ED941F1F8F4F}"/>
              </a:ext>
            </a:extLst>
          </p:cNvPr>
          <p:cNvPicPr>
            <a:picLocks noChangeAspect="1"/>
          </p:cNvPicPr>
          <p:nvPr/>
        </p:nvPicPr>
        <p:blipFill>
          <a:blip r:embed="rId2"/>
          <a:stretch>
            <a:fillRect/>
          </a:stretch>
        </p:blipFill>
        <p:spPr>
          <a:xfrm>
            <a:off x="1775520" y="1496481"/>
            <a:ext cx="8277225" cy="4676775"/>
          </a:xfrm>
          <a:prstGeom prst="rect">
            <a:avLst/>
          </a:prstGeom>
        </p:spPr>
      </p:pic>
    </p:spTree>
    <p:extLst>
      <p:ext uri="{BB962C8B-B14F-4D97-AF65-F5344CB8AC3E}">
        <p14:creationId xmlns:p14="http://schemas.microsoft.com/office/powerpoint/2010/main" val="30426787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9C08C-D254-D439-F751-44F3FAD81B3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Using Git and GitHub</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C289325-6A3E-08E2-5BEA-737E7600F356}"/>
              </a:ext>
            </a:extLst>
          </p:cNvPr>
          <p:cNvSpPr>
            <a:spLocks noGrp="1"/>
          </p:cNvSpPr>
          <p:nvPr>
            <p:ph idx="1"/>
          </p:nvPr>
        </p:nvSpPr>
        <p:spPr>
          <a:xfrm>
            <a:off x="609600" y="1388282"/>
            <a:ext cx="10972800" cy="5058078"/>
          </a:xfrm>
        </p:spPr>
        <p:txBody>
          <a:bodyPr/>
          <a:lstStyle/>
          <a:p>
            <a:pPr marL="514350" indent="-514350">
              <a:buFont typeface="+mj-lt"/>
              <a:buAutoNum type="arabicPeriod"/>
            </a:pPr>
            <a:r>
              <a:rPr lang="en-US" b="0" i="0" dirty="0">
                <a:solidFill>
                  <a:srgbClr val="202124"/>
                </a:solidFill>
                <a:effectLst/>
                <a:latin typeface="Arial" panose="020B0604020202020204" pitchFamily="34" charset="0"/>
                <a:cs typeface="Arial" panose="020B0604020202020204" pitchFamily="34" charset="0"/>
              </a:rPr>
              <a:t>Create an Account on GitHub</a:t>
            </a:r>
          </a:p>
          <a:p>
            <a:pPr marL="526500" lvl="1" indent="-342900">
              <a:buFont typeface="Courier New" panose="02070309020205020404" pitchFamily="49" charset="0"/>
              <a:buChar char="o"/>
            </a:pPr>
            <a:r>
              <a:rPr lang="fr-FR" b="0" i="0" dirty="0">
                <a:solidFill>
                  <a:srgbClr val="3072C2"/>
                </a:solidFill>
                <a:effectLst/>
                <a:latin typeface="Arial" panose="020B0604020202020204" pitchFamily="34" charset="0"/>
                <a:cs typeface="Arial" panose="020B0604020202020204" pitchFamily="34" charset="0"/>
              </a:rPr>
              <a:t>https://github.com/</a:t>
            </a:r>
            <a:br>
              <a:rPr lang="fr-FR" b="0" i="0" dirty="0">
                <a:solidFill>
                  <a:srgbClr val="3072C2"/>
                </a:solidFill>
                <a:effectLst/>
                <a:latin typeface="Arial" panose="020B0604020202020204" pitchFamily="34" charset="0"/>
                <a:cs typeface="Arial" panose="020B0604020202020204" pitchFamily="34" charset="0"/>
              </a:rPr>
            </a:br>
            <a:endParaRPr lang="fr-FR" b="0" i="0" dirty="0">
              <a:solidFill>
                <a:srgbClr val="3072C2"/>
              </a:solidFill>
              <a:effectLst/>
              <a:latin typeface="Arial" panose="020B0604020202020204" pitchFamily="34" charset="0"/>
              <a:cs typeface="Arial" panose="020B0604020202020204" pitchFamily="34" charset="0"/>
            </a:endParaRPr>
          </a:p>
          <a:p>
            <a:pPr marL="514350" indent="-514350">
              <a:buFont typeface="+mj-lt"/>
              <a:buAutoNum type="arabicPeriod"/>
            </a:pPr>
            <a:r>
              <a:rPr lang="fr-FR" dirty="0" err="1">
                <a:solidFill>
                  <a:srgbClr val="202124"/>
                </a:solidFill>
                <a:latin typeface="Arial" panose="020B0604020202020204" pitchFamily="34" charset="0"/>
                <a:cs typeface="Arial" panose="020B0604020202020204" pitchFamily="34" charset="0"/>
              </a:rPr>
              <a:t>Installing</a:t>
            </a:r>
            <a:r>
              <a:rPr lang="fr-FR" dirty="0">
                <a:solidFill>
                  <a:srgbClr val="202124"/>
                </a:solidFill>
                <a:latin typeface="Arial" panose="020B0604020202020204" pitchFamily="34" charset="0"/>
                <a:cs typeface="Arial" panose="020B0604020202020204" pitchFamily="34" charset="0"/>
              </a:rPr>
              <a:t> Git</a:t>
            </a:r>
          </a:p>
          <a:p>
            <a:pPr marL="526500" lvl="1" indent="-342900">
              <a:buFont typeface="Courier New" panose="02070309020205020404" pitchFamily="49" charset="0"/>
              <a:buChar char="o"/>
            </a:pPr>
            <a:r>
              <a:rPr lang="fr-FR" dirty="0">
                <a:solidFill>
                  <a:srgbClr val="3072C2"/>
                </a:solidFill>
                <a:latin typeface="Arial" panose="020B0604020202020204" pitchFamily="34" charset="0"/>
                <a:cs typeface="Arial" panose="020B0604020202020204" pitchFamily="34" charset="0"/>
                <a:hlinkClick r:id="rId2"/>
              </a:rPr>
              <a:t>https://git-scm.com/</a:t>
            </a:r>
            <a:endParaRPr lang="fr-FR" dirty="0">
              <a:solidFill>
                <a:srgbClr val="3072C2"/>
              </a:solidFill>
              <a:latin typeface="Arial" panose="020B0604020202020204" pitchFamily="34" charset="0"/>
              <a:cs typeface="Arial" panose="020B0604020202020204" pitchFamily="34" charset="0"/>
            </a:endParaRPr>
          </a:p>
          <a:p>
            <a:pPr lvl="1"/>
            <a:endParaRPr lang="fr-FR" dirty="0">
              <a:solidFill>
                <a:srgbClr val="3072C2"/>
              </a:solidFill>
              <a:latin typeface="Arial" panose="020B0604020202020204" pitchFamily="34" charset="0"/>
              <a:cs typeface="Arial" panose="020B0604020202020204" pitchFamily="34" charset="0"/>
            </a:endParaRPr>
          </a:p>
          <a:p>
            <a:pPr marL="514350" indent="-514350">
              <a:buFont typeface="+mj-lt"/>
              <a:buAutoNum type="arabicPeriod"/>
            </a:pPr>
            <a:r>
              <a:rPr lang="fr-FR" dirty="0" err="1">
                <a:solidFill>
                  <a:srgbClr val="202124"/>
                </a:solidFill>
                <a:latin typeface="Arial" panose="020B0604020202020204" pitchFamily="34" charset="0"/>
                <a:cs typeface="Arial" panose="020B0604020202020204" pitchFamily="34" charset="0"/>
              </a:rPr>
              <a:t>Installing</a:t>
            </a:r>
            <a:r>
              <a:rPr lang="fr-FR" dirty="0">
                <a:solidFill>
                  <a:srgbClr val="202124"/>
                </a:solidFill>
                <a:latin typeface="Arial" panose="020B0604020202020204" pitchFamily="34" charset="0"/>
                <a:cs typeface="Arial" panose="020B0604020202020204" pitchFamily="34" charset="0"/>
              </a:rPr>
              <a:t> </a:t>
            </a:r>
            <a:r>
              <a:rPr lang="fr-FR" dirty="0" err="1">
                <a:solidFill>
                  <a:srgbClr val="202124"/>
                </a:solidFill>
                <a:latin typeface="Arial" panose="020B0604020202020204" pitchFamily="34" charset="0"/>
                <a:cs typeface="Arial" panose="020B0604020202020204" pitchFamily="34" charset="0"/>
              </a:rPr>
              <a:t>TortoiseGit</a:t>
            </a:r>
            <a:r>
              <a:rPr lang="fr-FR" dirty="0">
                <a:solidFill>
                  <a:srgbClr val="202124"/>
                </a:solidFill>
                <a:latin typeface="Arial" panose="020B0604020202020204" pitchFamily="34" charset="0"/>
                <a:cs typeface="Arial" panose="020B0604020202020204" pitchFamily="34" charset="0"/>
              </a:rPr>
              <a:t> on Windows</a:t>
            </a:r>
          </a:p>
          <a:p>
            <a:pPr marL="526500" lvl="1" indent="-342900">
              <a:buFont typeface="Courier New" panose="02070309020205020404" pitchFamily="49" charset="0"/>
              <a:buChar char="o"/>
            </a:pPr>
            <a:r>
              <a:rPr lang="fr-FR" dirty="0">
                <a:solidFill>
                  <a:srgbClr val="3072C2"/>
                </a:solidFill>
                <a:latin typeface="Arial" panose="020B0604020202020204" pitchFamily="34" charset="0"/>
                <a:cs typeface="Arial" panose="020B0604020202020204" pitchFamily="34" charset="0"/>
              </a:rPr>
              <a:t>https://tortoisegit.org/</a:t>
            </a:r>
          </a:p>
          <a:p>
            <a:pPr marL="697950" lvl="1" indent="-514350">
              <a:buFont typeface="Courier New" panose="02070309020205020404" pitchFamily="49" charset="0"/>
              <a:buChar char="o"/>
            </a:pPr>
            <a:endParaRPr lang="fr-FR" dirty="0">
              <a:solidFill>
                <a:srgbClr val="202124"/>
              </a:solidFill>
              <a:latin typeface="Arial" panose="020B0604020202020204" pitchFamily="34" charset="0"/>
              <a:cs typeface="Arial" panose="020B0604020202020204" pitchFamily="34" charset="0"/>
            </a:endParaRPr>
          </a:p>
          <a:p>
            <a:pPr algn="l"/>
            <a:endParaRPr lang="fr-FR" b="0" i="0" dirty="0">
              <a:solidFill>
                <a:srgbClr val="202124"/>
              </a:solidFill>
              <a:effectLst/>
              <a:latin typeface="Google Sans"/>
            </a:endParaRPr>
          </a:p>
          <a:p>
            <a:endParaRPr lang="fr-DZ" dirty="0"/>
          </a:p>
        </p:txBody>
      </p:sp>
      <p:sp>
        <p:nvSpPr>
          <p:cNvPr id="4" name="Slide Number Placeholder 3">
            <a:extLst>
              <a:ext uri="{FF2B5EF4-FFF2-40B4-BE49-F238E27FC236}">
                <a16:creationId xmlns:a16="http://schemas.microsoft.com/office/drawing/2014/main" id="{0725803A-B264-A99D-782E-65998F73E0A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391A104D-2413-3E1F-CCA9-9711D7846C1B}"/>
              </a:ext>
            </a:extLst>
          </p:cNvPr>
          <p:cNvPicPr>
            <a:picLocks noChangeAspect="1"/>
          </p:cNvPicPr>
          <p:nvPr/>
        </p:nvPicPr>
        <p:blipFill>
          <a:blip r:embed="rId3"/>
          <a:stretch>
            <a:fillRect/>
          </a:stretch>
        </p:blipFill>
        <p:spPr>
          <a:xfrm>
            <a:off x="6888088" y="1412608"/>
            <a:ext cx="929377" cy="919051"/>
          </a:xfrm>
          <a:prstGeom prst="rect">
            <a:avLst/>
          </a:prstGeom>
        </p:spPr>
      </p:pic>
      <p:pic>
        <p:nvPicPr>
          <p:cNvPr id="8" name="Picture 7">
            <a:extLst>
              <a:ext uri="{FF2B5EF4-FFF2-40B4-BE49-F238E27FC236}">
                <a16:creationId xmlns:a16="http://schemas.microsoft.com/office/drawing/2014/main" id="{3E895B5A-0358-0C42-E2DF-D47D646A4F05}"/>
              </a:ext>
            </a:extLst>
          </p:cNvPr>
          <p:cNvPicPr>
            <a:picLocks noChangeAspect="1"/>
          </p:cNvPicPr>
          <p:nvPr/>
        </p:nvPicPr>
        <p:blipFill>
          <a:blip r:embed="rId4"/>
          <a:stretch>
            <a:fillRect/>
          </a:stretch>
        </p:blipFill>
        <p:spPr>
          <a:xfrm>
            <a:off x="6888088" y="2604477"/>
            <a:ext cx="703827" cy="937118"/>
          </a:xfrm>
          <a:prstGeom prst="rect">
            <a:avLst/>
          </a:prstGeom>
        </p:spPr>
      </p:pic>
      <p:pic>
        <p:nvPicPr>
          <p:cNvPr id="10" name="Picture 9">
            <a:extLst>
              <a:ext uri="{FF2B5EF4-FFF2-40B4-BE49-F238E27FC236}">
                <a16:creationId xmlns:a16="http://schemas.microsoft.com/office/drawing/2014/main" id="{6110FC9C-5A1D-F31C-28BF-921DF205E48F}"/>
              </a:ext>
            </a:extLst>
          </p:cNvPr>
          <p:cNvPicPr>
            <a:picLocks noChangeAspect="1"/>
          </p:cNvPicPr>
          <p:nvPr/>
        </p:nvPicPr>
        <p:blipFill>
          <a:blip r:embed="rId5"/>
          <a:stretch>
            <a:fillRect/>
          </a:stretch>
        </p:blipFill>
        <p:spPr>
          <a:xfrm>
            <a:off x="6855305" y="3936509"/>
            <a:ext cx="1924319" cy="905001"/>
          </a:xfrm>
          <a:prstGeom prst="rect">
            <a:avLst/>
          </a:prstGeom>
        </p:spPr>
      </p:pic>
    </p:spTree>
    <p:extLst>
      <p:ext uri="{BB962C8B-B14F-4D97-AF65-F5344CB8AC3E}">
        <p14:creationId xmlns:p14="http://schemas.microsoft.com/office/powerpoint/2010/main" val="27016739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DEB8-A32B-F981-7B18-A589CFE2B866}"/>
              </a:ext>
            </a:extLst>
          </p:cNvPr>
          <p:cNvSpPr>
            <a:spLocks noGrp="1"/>
          </p:cNvSpPr>
          <p:nvPr>
            <p:ph type="title"/>
          </p:nvPr>
        </p:nvSpPr>
        <p:spPr/>
        <p:txBody>
          <a:bodyPr/>
          <a:lstStyle/>
          <a:p>
            <a:r>
              <a:rPr lang="en-US" dirty="0"/>
              <a:t>PIP Install Git – A quick read</a:t>
            </a:r>
            <a:br>
              <a:rPr lang="en-US" dirty="0"/>
            </a:br>
            <a:endParaRPr lang="fr-DZ" dirty="0"/>
          </a:p>
        </p:txBody>
      </p:sp>
      <p:sp>
        <p:nvSpPr>
          <p:cNvPr id="3" name="Content Placeholder 2">
            <a:extLst>
              <a:ext uri="{FF2B5EF4-FFF2-40B4-BE49-F238E27FC236}">
                <a16:creationId xmlns:a16="http://schemas.microsoft.com/office/drawing/2014/main" id="{28104B77-3187-4254-BFA6-FABACACFA789}"/>
              </a:ext>
            </a:extLst>
          </p:cNvPr>
          <p:cNvSpPr>
            <a:spLocks noGrp="1"/>
          </p:cNvSpPr>
          <p:nvPr>
            <p:ph idx="1"/>
          </p:nvPr>
        </p:nvSpPr>
        <p:spPr>
          <a:xfrm>
            <a:off x="609600" y="1388282"/>
            <a:ext cx="10742984" cy="5058078"/>
          </a:xfrm>
        </p:spPr>
        <p:txBody>
          <a:bodyPr/>
          <a:lstStyle/>
          <a:p>
            <a:pPr algn="l"/>
            <a:r>
              <a:rPr lang="fr-FR" b="0" i="0" dirty="0">
                <a:solidFill>
                  <a:srgbClr val="525252"/>
                </a:solidFill>
                <a:effectLst/>
                <a:latin typeface="Open Sans" panose="020B0606030504020204" pitchFamily="34" charset="0"/>
              </a:rPr>
              <a:t>Git Installation</a:t>
            </a:r>
          </a:p>
          <a:p>
            <a:br>
              <a:rPr lang="fr-FR" dirty="0"/>
            </a:br>
            <a:r>
              <a:rPr lang="fr-FR" dirty="0"/>
              <a:t>git --version</a:t>
            </a:r>
          </a:p>
          <a:p>
            <a:endParaRPr lang="fr-DZ" dirty="0"/>
          </a:p>
        </p:txBody>
      </p:sp>
      <p:sp>
        <p:nvSpPr>
          <p:cNvPr id="4" name="Slide Number Placeholder 3">
            <a:extLst>
              <a:ext uri="{FF2B5EF4-FFF2-40B4-BE49-F238E27FC236}">
                <a16:creationId xmlns:a16="http://schemas.microsoft.com/office/drawing/2014/main" id="{4ED0CBFE-5D53-55CB-182A-CFE46CF8592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21B848A3-C5E3-51E5-45CD-20E9D8B3E55A}"/>
              </a:ext>
            </a:extLst>
          </p:cNvPr>
          <p:cNvPicPr>
            <a:picLocks noChangeAspect="1"/>
          </p:cNvPicPr>
          <p:nvPr/>
        </p:nvPicPr>
        <p:blipFill>
          <a:blip r:embed="rId2"/>
          <a:stretch>
            <a:fillRect/>
          </a:stretch>
        </p:blipFill>
        <p:spPr>
          <a:xfrm>
            <a:off x="2423592" y="3429000"/>
            <a:ext cx="6620799" cy="790685"/>
          </a:xfrm>
          <a:prstGeom prst="rect">
            <a:avLst/>
          </a:prstGeom>
        </p:spPr>
      </p:pic>
    </p:spTree>
    <p:extLst>
      <p:ext uri="{BB962C8B-B14F-4D97-AF65-F5344CB8AC3E}">
        <p14:creationId xmlns:p14="http://schemas.microsoft.com/office/powerpoint/2010/main" val="12369895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DEB8-A32B-F981-7B18-A589CFE2B866}"/>
              </a:ext>
            </a:extLst>
          </p:cNvPr>
          <p:cNvSpPr>
            <a:spLocks noGrp="1"/>
          </p:cNvSpPr>
          <p:nvPr>
            <p:ph type="title"/>
          </p:nvPr>
        </p:nvSpPr>
        <p:spPr/>
        <p:txBody>
          <a:bodyPr>
            <a:normAutofit fontScale="90000"/>
          </a:bodyPr>
          <a:lstStyle/>
          <a:p>
            <a:r>
              <a:rPr lang="en-US" dirty="0"/>
              <a:t>PIP Install Git – A quick read</a:t>
            </a:r>
            <a:br>
              <a:rPr lang="en-US" dirty="0"/>
            </a:br>
            <a:endParaRPr lang="fr-DZ" dirty="0"/>
          </a:p>
        </p:txBody>
      </p:sp>
      <p:sp>
        <p:nvSpPr>
          <p:cNvPr id="3" name="Content Placeholder 2">
            <a:extLst>
              <a:ext uri="{FF2B5EF4-FFF2-40B4-BE49-F238E27FC236}">
                <a16:creationId xmlns:a16="http://schemas.microsoft.com/office/drawing/2014/main" id="{28104B77-3187-4254-BFA6-FABACACFA789}"/>
              </a:ext>
            </a:extLst>
          </p:cNvPr>
          <p:cNvSpPr>
            <a:spLocks noGrp="1"/>
          </p:cNvSpPr>
          <p:nvPr>
            <p:ph idx="1"/>
          </p:nvPr>
        </p:nvSpPr>
        <p:spPr>
          <a:xfrm>
            <a:off x="609600" y="1388282"/>
            <a:ext cx="10742984" cy="5058078"/>
          </a:xfrm>
        </p:spPr>
        <p:txBody>
          <a:bodyPr/>
          <a:lstStyle/>
          <a:p>
            <a:pPr algn="l"/>
            <a:r>
              <a:rPr lang="fr-FR" b="0" i="0" dirty="0">
                <a:solidFill>
                  <a:srgbClr val="525252"/>
                </a:solidFill>
                <a:effectLst/>
                <a:latin typeface="Open Sans" panose="020B0606030504020204" pitchFamily="34" charset="0"/>
              </a:rPr>
              <a:t>Git Installation</a:t>
            </a:r>
          </a:p>
          <a:p>
            <a:br>
              <a:rPr lang="fr-FR" dirty="0"/>
            </a:br>
            <a:r>
              <a:rPr lang="fr-FR" dirty="0"/>
              <a:t>git --version</a:t>
            </a:r>
          </a:p>
          <a:p>
            <a:endParaRPr lang="fr-DZ" dirty="0"/>
          </a:p>
        </p:txBody>
      </p:sp>
      <p:sp>
        <p:nvSpPr>
          <p:cNvPr id="4" name="Slide Number Placeholder 3">
            <a:extLst>
              <a:ext uri="{FF2B5EF4-FFF2-40B4-BE49-F238E27FC236}">
                <a16:creationId xmlns:a16="http://schemas.microsoft.com/office/drawing/2014/main" id="{4ED0CBFE-5D53-55CB-182A-CFE46CF8592A}"/>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21B848A3-C5E3-51E5-45CD-20E9D8B3E55A}"/>
              </a:ext>
            </a:extLst>
          </p:cNvPr>
          <p:cNvPicPr>
            <a:picLocks noChangeAspect="1"/>
          </p:cNvPicPr>
          <p:nvPr/>
        </p:nvPicPr>
        <p:blipFill>
          <a:blip r:embed="rId2"/>
          <a:stretch>
            <a:fillRect/>
          </a:stretch>
        </p:blipFill>
        <p:spPr>
          <a:xfrm>
            <a:off x="2423592" y="3429000"/>
            <a:ext cx="6620799" cy="790685"/>
          </a:xfrm>
          <a:prstGeom prst="rect">
            <a:avLst/>
          </a:prstGeom>
        </p:spPr>
      </p:pic>
    </p:spTree>
    <p:extLst>
      <p:ext uri="{BB962C8B-B14F-4D97-AF65-F5344CB8AC3E}">
        <p14:creationId xmlns:p14="http://schemas.microsoft.com/office/powerpoint/2010/main" val="286297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D21C-B674-361F-AEDF-3605CEC73559}"/>
              </a:ext>
            </a:extLst>
          </p:cNvPr>
          <p:cNvSpPr>
            <a:spLocks noGrp="1"/>
          </p:cNvSpPr>
          <p:nvPr>
            <p:ph type="title"/>
          </p:nvPr>
        </p:nvSpPr>
        <p:spPr>
          <a:xfrm>
            <a:off x="609600" y="2792143"/>
            <a:ext cx="10972800" cy="790787"/>
          </a:xfrm>
        </p:spPr>
        <p:txBody>
          <a:bodyPr/>
          <a:lstStyle/>
          <a:p>
            <a:r>
              <a:rPr lang="en-US" dirty="0">
                <a:latin typeface="Arial" panose="020B0604020202020204" pitchFamily="34" charset="0"/>
                <a:cs typeface="Arial" panose="020B0604020202020204" pitchFamily="34" charset="0"/>
              </a:rPr>
              <a:t>Data Science vs Machine Learning</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A8A75FF-233E-FAD5-21E9-1B608945846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27518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58430-8ECB-0635-A9E4-9C53A41F8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961466-ED42-B13A-DF58-654BDBDB2CD5}"/>
              </a:ext>
            </a:extLst>
          </p:cNvPr>
          <p:cNvSpPr>
            <a:spLocks noGrp="1"/>
          </p:cNvSpPr>
          <p:nvPr>
            <p:ph type="title"/>
          </p:nvPr>
        </p:nvSpPr>
        <p:spPr>
          <a:xfrm>
            <a:off x="609600" y="179575"/>
            <a:ext cx="10972800" cy="790787"/>
          </a:xfrm>
        </p:spPr>
        <p:txBody>
          <a:bodyPr/>
          <a:lstStyle/>
          <a:p>
            <a:r>
              <a:rPr lang="en-US" sz="3200" dirty="0">
                <a:latin typeface="Arial" panose="020B0604020202020204" pitchFamily="34" charset="0"/>
                <a:cs typeface="Arial" panose="020B0604020202020204" pitchFamily="34" charset="0"/>
              </a:rPr>
              <a:t>Some of the popular libraries used for data preprocessing in Python </a:t>
            </a:r>
            <a:endParaRPr lang="fr-DZ"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0173906-AB12-5C14-07E9-4BCA2C1450BF}"/>
              </a:ext>
            </a:extLst>
          </p:cNvPr>
          <p:cNvSpPr>
            <a:spLocks noGrp="1"/>
          </p:cNvSpPr>
          <p:nvPr>
            <p:ph idx="1"/>
          </p:nvPr>
        </p:nvSpPr>
        <p:spPr>
          <a:xfrm>
            <a:off x="609600" y="2107768"/>
            <a:ext cx="11117943" cy="4338591"/>
          </a:xfrm>
        </p:spPr>
        <p:txBody>
          <a:bodyPr/>
          <a:lstStyle/>
          <a:p>
            <a:pPr marL="457200" indent="-457200">
              <a:lnSpc>
                <a:spcPct val="150000"/>
              </a:lnSpc>
              <a:buFont typeface="Wingdings" panose="05000000000000000000" pitchFamily="2" charset="2"/>
              <a:buChar char="q"/>
            </a:pPr>
            <a:r>
              <a:rPr lang="en" sz="3600" b="1" i="0" dirty="0">
                <a:solidFill>
                  <a:srgbClr val="FF0000"/>
                </a:solidFill>
                <a:effectLst/>
                <a:latin typeface="arial" panose="020B0604020202020204" pitchFamily="34" charset="0"/>
              </a:rPr>
              <a:t>Pandas</a:t>
            </a:r>
          </a:p>
          <a:p>
            <a:pPr marL="457200" indent="-457200">
              <a:lnSpc>
                <a:spcPct val="150000"/>
              </a:lnSpc>
              <a:buFont typeface="Wingdings" panose="05000000000000000000" pitchFamily="2" charset="2"/>
              <a:buChar char="q"/>
            </a:pPr>
            <a:r>
              <a:rPr lang="en" b="1" i="0" dirty="0">
                <a:solidFill>
                  <a:srgbClr val="5F6368"/>
                </a:solidFill>
                <a:effectLst/>
                <a:latin typeface="arial" panose="020B0604020202020204" pitchFamily="34" charset="0"/>
              </a:rPr>
              <a:t>NumPy</a:t>
            </a:r>
            <a:endParaRPr lang="en" dirty="0">
              <a:solidFill>
                <a:srgbClr val="4D5156"/>
              </a:solidFill>
              <a:latin typeface="arial" panose="020B0604020202020204" pitchFamily="34" charset="0"/>
            </a:endParaRPr>
          </a:p>
          <a:p>
            <a:pPr marL="457200" indent="-457200">
              <a:lnSpc>
                <a:spcPct val="150000"/>
              </a:lnSpc>
              <a:buFont typeface="Wingdings" panose="05000000000000000000" pitchFamily="2" charset="2"/>
              <a:buChar char="q"/>
            </a:pPr>
            <a:r>
              <a:rPr lang="en" b="1" i="0" dirty="0">
                <a:solidFill>
                  <a:srgbClr val="5F6368"/>
                </a:solidFill>
                <a:effectLst/>
                <a:latin typeface="arial" panose="020B0604020202020204" pitchFamily="34" charset="0"/>
              </a:rPr>
              <a:t>Matplotlib</a:t>
            </a:r>
            <a:endParaRPr lang="en" dirty="0">
              <a:solidFill>
                <a:srgbClr val="4D5156"/>
              </a:solidFill>
              <a:latin typeface="arial" panose="020B0604020202020204" pitchFamily="34" charset="0"/>
            </a:endParaRPr>
          </a:p>
          <a:p>
            <a:pPr marL="457200" indent="-457200">
              <a:lnSpc>
                <a:spcPct val="150000"/>
              </a:lnSpc>
              <a:buFont typeface="Wingdings" panose="05000000000000000000" pitchFamily="2" charset="2"/>
              <a:buChar char="q"/>
            </a:pPr>
            <a:r>
              <a:rPr lang="en" b="1" dirty="0">
                <a:solidFill>
                  <a:srgbClr val="5F6368"/>
                </a:solidFill>
                <a:latin typeface="arial" panose="020B0604020202020204" pitchFamily="34" charset="0"/>
              </a:rPr>
              <a:t>Seaborn</a:t>
            </a:r>
          </a:p>
        </p:txBody>
      </p:sp>
      <p:sp>
        <p:nvSpPr>
          <p:cNvPr id="4" name="Slide Number Placeholder 3">
            <a:extLst>
              <a:ext uri="{FF2B5EF4-FFF2-40B4-BE49-F238E27FC236}">
                <a16:creationId xmlns:a16="http://schemas.microsoft.com/office/drawing/2014/main" id="{934C74BB-E248-BE45-350A-9FAFD660E3A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Arrow: Striped Right 4">
            <a:extLst>
              <a:ext uri="{FF2B5EF4-FFF2-40B4-BE49-F238E27FC236}">
                <a16:creationId xmlns:a16="http://schemas.microsoft.com/office/drawing/2014/main" id="{77371572-F72B-041D-FEAE-95167D66DA1A}"/>
              </a:ext>
            </a:extLst>
          </p:cNvPr>
          <p:cNvSpPr/>
          <p:nvPr/>
        </p:nvSpPr>
        <p:spPr>
          <a:xfrm>
            <a:off x="4386020" y="3208149"/>
            <a:ext cx="1937288" cy="1286359"/>
          </a:xfrm>
          <a:prstGeom prst="stripedRightArrow">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DZ" sz="1800" b="0" i="0" u="none" strike="noStrike" kern="1200" cap="none" spc="0" normalizeH="0" baseline="0" noProof="0" dirty="0">
              <a:ln>
                <a:noFill/>
              </a:ln>
              <a:solidFill>
                <a:srgbClr val="000000"/>
              </a:solidFill>
              <a:effectLst/>
              <a:uLnTx/>
              <a:uFillTx/>
              <a:latin typeface="CMR9"/>
              <a:ea typeface="+mn-ea"/>
              <a:cs typeface="+mn-cs"/>
            </a:endParaRPr>
          </a:p>
        </p:txBody>
      </p:sp>
      <p:sp>
        <p:nvSpPr>
          <p:cNvPr id="6" name="TextBox 5">
            <a:extLst>
              <a:ext uri="{FF2B5EF4-FFF2-40B4-BE49-F238E27FC236}">
                <a16:creationId xmlns:a16="http://schemas.microsoft.com/office/drawing/2014/main" id="{8CAF0302-64C5-D4E7-BC61-DA8399CA8510}"/>
              </a:ext>
            </a:extLst>
          </p:cNvPr>
          <p:cNvSpPr txBox="1"/>
          <p:nvPr/>
        </p:nvSpPr>
        <p:spPr>
          <a:xfrm>
            <a:off x="6599941" y="3427412"/>
            <a:ext cx="485096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Install Anaconda </a:t>
            </a:r>
            <a:r>
              <a:rPr kumimoji="0" lang="fr-FR" sz="3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sym typeface="Wingdings" panose="05000000000000000000" pitchFamily="2" charset="2"/>
              </a:rPr>
              <a:t></a:t>
            </a:r>
            <a:endParaRPr kumimoji="0" lang="fr-DZ" sz="3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942497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349D3-ADD6-F296-6D74-D9B9D7334536}"/>
              </a:ext>
            </a:extLst>
          </p:cNvPr>
          <p:cNvSpPr>
            <a:spLocks noGrp="1"/>
          </p:cNvSpPr>
          <p:nvPr>
            <p:ph type="title"/>
          </p:nvPr>
        </p:nvSpPr>
        <p:spPr>
          <a:xfrm>
            <a:off x="609600" y="2777629"/>
            <a:ext cx="10972800" cy="790787"/>
          </a:xfrm>
        </p:spPr>
        <p:txBody>
          <a:bodyPr/>
          <a:lstStyle/>
          <a:p>
            <a:r>
              <a:rPr lang="fr-FR" dirty="0">
                <a:latin typeface="Arial" panose="020B0604020202020204" pitchFamily="34" charset="0"/>
                <a:cs typeface="Arial" panose="020B0604020202020204" pitchFamily="34" charset="0"/>
              </a:rPr>
              <a:t>Pandas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C91BCA1-D365-0C80-DBCE-890295F97E0D}"/>
              </a:ext>
            </a:extLst>
          </p:cNvPr>
          <p:cNvSpPr>
            <a:spLocks noGrp="1"/>
          </p:cNvSpPr>
          <p:nvPr>
            <p:ph type="sldNum" sz="quarter" idx="10"/>
          </p:nvPr>
        </p:nvSpPr>
        <p:spPr/>
        <p:txBody>
          <a:bodyPr/>
          <a:lstStyle/>
          <a:p>
            <a:pPr>
              <a:defRPr/>
            </a:pPr>
            <a:fld id="{326C6059-A255-C24B-AAEC-93A3405961B0}" type="slidenum">
              <a:rPr lang="en-US" smtClean="0"/>
              <a:pPr>
                <a:defRPr/>
              </a:pPr>
              <a:t>81</a:t>
            </a:fld>
            <a:endParaRPr lang="en-US" dirty="0"/>
          </a:p>
        </p:txBody>
      </p:sp>
    </p:spTree>
    <p:extLst>
      <p:ext uri="{BB962C8B-B14F-4D97-AF65-F5344CB8AC3E}">
        <p14:creationId xmlns:p14="http://schemas.microsoft.com/office/powerpoint/2010/main" val="31811569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16CF-EEEF-E785-EB1B-A1169E899626}"/>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Pandas</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B310CF7-B4A7-F15E-AF69-5AB1B6FEECFF}"/>
              </a:ext>
            </a:extLst>
          </p:cNvPr>
          <p:cNvSpPr>
            <a:spLocks noGrp="1"/>
          </p:cNvSpPr>
          <p:nvPr>
            <p:ph idx="1"/>
          </p:nvPr>
        </p:nvSpPr>
        <p:spPr>
          <a:xfrm>
            <a:off x="609600" y="1388282"/>
            <a:ext cx="11064658" cy="5058078"/>
          </a:xfrm>
        </p:spPr>
        <p:txBody>
          <a:bodyPr/>
          <a:lstStyle/>
          <a:p>
            <a:pPr algn="ctr"/>
            <a:endParaRPr lang="en-US" sz="4000" dirty="0">
              <a:latin typeface="Arial" panose="020B0604020202020204" pitchFamily="34" charset="0"/>
              <a:cs typeface="Arial" panose="020B0604020202020204" pitchFamily="34" charset="0"/>
            </a:endParaRPr>
          </a:p>
          <a:p>
            <a:pPr lvl="1" algn="ctr"/>
            <a:r>
              <a:rPr lang="en-US" sz="3600" dirty="0">
                <a:latin typeface="Arial" panose="020B0604020202020204" pitchFamily="34" charset="0"/>
                <a:cs typeface="Arial" panose="020B0604020202020204" pitchFamily="34" charset="0"/>
              </a:rPr>
              <a:t>Powerful data analysis and manipulation tool</a:t>
            </a:r>
          </a:p>
          <a:p>
            <a:pPr lvl="1" algn="ct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dirty="0">
                <a:latin typeface="Arial" panose="020B0604020202020204" pitchFamily="34" charset="0"/>
                <a:cs typeface="Arial" panose="020B0604020202020204" pitchFamily="34" charset="0"/>
              </a:rPr>
              <a:t> Adds data structures and tools designed to work with table-like data (similar to Series and Data Frames in R)</a:t>
            </a:r>
          </a:p>
          <a:p>
            <a:pPr lvl="1">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dirty="0">
                <a:latin typeface="Arial" panose="020B0604020202020204" pitchFamily="34" charset="0"/>
                <a:cs typeface="Arial" panose="020B0604020202020204" pitchFamily="34" charset="0"/>
              </a:rPr>
              <a:t> Provides tools for data manipulation: reshaping, merging, sorting, slicing, aggregation etc.</a:t>
            </a:r>
          </a:p>
          <a:p>
            <a:pPr lvl="1">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lvl="1">
              <a:buFont typeface="Wingdings" panose="05000000000000000000" pitchFamily="2" charset="2"/>
              <a:buChar char="§"/>
            </a:pPr>
            <a:r>
              <a:rPr lang="en-US" dirty="0">
                <a:latin typeface="Arial" panose="020B0604020202020204" pitchFamily="34" charset="0"/>
                <a:cs typeface="Arial" panose="020B0604020202020204" pitchFamily="34" charset="0"/>
              </a:rPr>
              <a:t> Allows handling missing data</a:t>
            </a:r>
          </a:p>
          <a:p>
            <a:pPr marL="755100" lvl="1" indent="-571500">
              <a:buFont typeface="Arial" panose="020B0604020202020204" pitchFamily="34" charset="0"/>
              <a:buChar char="•"/>
            </a:pPr>
            <a:endParaRPr lang="en-US" sz="3600" dirty="0">
              <a:latin typeface="Arial" panose="020B0604020202020204" pitchFamily="34" charset="0"/>
              <a:cs typeface="Arial" panose="020B0604020202020204" pitchFamily="34" charset="0"/>
            </a:endParaRPr>
          </a:p>
          <a:p>
            <a:pPr algn="ctr"/>
            <a:endParaRPr lang="fr-DZ" sz="4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B8E6CC0-AEA3-EEA8-1EF3-1C08DA2D70D3}"/>
              </a:ext>
            </a:extLst>
          </p:cNvPr>
          <p:cNvSpPr>
            <a:spLocks noGrp="1"/>
          </p:cNvSpPr>
          <p:nvPr>
            <p:ph type="sldNum" sz="quarter" idx="10"/>
          </p:nvPr>
        </p:nvSpPr>
        <p:spPr/>
        <p:txBody>
          <a:bodyPr/>
          <a:lstStyle/>
          <a:p>
            <a:pPr>
              <a:defRPr/>
            </a:pPr>
            <a:fld id="{326C6059-A255-C24B-AAEC-93A3405961B0}" type="slidenum">
              <a:rPr lang="en-US" smtClean="0"/>
              <a:pPr>
                <a:defRPr/>
              </a:pPr>
              <a:t>82</a:t>
            </a:fld>
            <a:endParaRPr lang="en-US" dirty="0"/>
          </a:p>
        </p:txBody>
      </p:sp>
    </p:spTree>
    <p:extLst>
      <p:ext uri="{BB962C8B-B14F-4D97-AF65-F5344CB8AC3E}">
        <p14:creationId xmlns:p14="http://schemas.microsoft.com/office/powerpoint/2010/main" val="33265665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latin typeface="Arial" panose="020B0604020202020204" pitchFamily="34" charset="0"/>
                <a:cs typeface="Arial" panose="020B0604020202020204" pitchFamily="34" charset="0"/>
              </a:rPr>
              <a:t>File formats</a:t>
            </a:r>
            <a:endParaRPr lang="fr-BE"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TextBox 9">
            <a:extLst>
              <a:ext uri="{FF2B5EF4-FFF2-40B4-BE49-F238E27FC236}">
                <a16:creationId xmlns:a16="http://schemas.microsoft.com/office/drawing/2014/main" id="{FC26AB35-C24A-ABD4-A320-6D2F51385814}"/>
              </a:ext>
            </a:extLst>
          </p:cNvPr>
          <p:cNvSpPr txBox="1"/>
          <p:nvPr/>
        </p:nvSpPr>
        <p:spPr>
          <a:xfrm>
            <a:off x="2805830" y="1418665"/>
            <a:ext cx="6112700" cy="461665"/>
          </a:xfrm>
          <a:prstGeom prst="rect">
            <a:avLst/>
          </a:prstGeom>
          <a:noFill/>
        </p:spPr>
        <p:txBody>
          <a:bodyPr wrap="square">
            <a:spAutoFit/>
          </a:bodyPr>
          <a:lstStyle/>
          <a:p>
            <a:pPr algn="ctr"/>
            <a:r>
              <a:rPr lang="fr-FR" sz="2400" b="1" dirty="0" err="1">
                <a:solidFill>
                  <a:srgbClr val="FF0000"/>
                </a:solidFill>
                <a:latin typeface="Arial" panose="020B0604020202020204" pitchFamily="34" charset="0"/>
                <a:cs typeface="Arial" panose="020B0604020202020204" pitchFamily="34" charset="0"/>
              </a:rPr>
              <a:t>Importing</a:t>
            </a:r>
            <a:r>
              <a:rPr lang="fr-FR" sz="2400" b="1" dirty="0">
                <a:solidFill>
                  <a:srgbClr val="FF0000"/>
                </a:solidFill>
                <a:latin typeface="Arial" panose="020B0604020202020204" pitchFamily="34" charset="0"/>
                <a:cs typeface="Arial" panose="020B0604020202020204" pitchFamily="34" charset="0"/>
              </a:rPr>
              <a:t> Data in Python</a:t>
            </a:r>
          </a:p>
        </p:txBody>
      </p:sp>
      <p:sp>
        <p:nvSpPr>
          <p:cNvPr id="14" name="TextBox 13">
            <a:extLst>
              <a:ext uri="{FF2B5EF4-FFF2-40B4-BE49-F238E27FC236}">
                <a16:creationId xmlns:a16="http://schemas.microsoft.com/office/drawing/2014/main" id="{CB5ECC3F-6DD7-F00A-FA4E-0AA535453ACC}"/>
              </a:ext>
            </a:extLst>
          </p:cNvPr>
          <p:cNvSpPr txBox="1"/>
          <p:nvPr/>
        </p:nvSpPr>
        <p:spPr>
          <a:xfrm>
            <a:off x="1101672" y="2020776"/>
            <a:ext cx="2626495" cy="523220"/>
          </a:xfrm>
          <a:prstGeom prst="rect">
            <a:avLst/>
          </a:prstGeom>
          <a:noFill/>
        </p:spPr>
        <p:txBody>
          <a:bodyPr wrap="square">
            <a:spAutoFit/>
          </a:bodyPr>
          <a:lstStyle/>
          <a:p>
            <a:r>
              <a:rPr lang="fr-FR" sz="2800" dirty="0" err="1">
                <a:latin typeface="Arial" panose="020B0604020202020204" pitchFamily="34" charset="0"/>
                <a:cs typeface="Arial" panose="020B0604020202020204" pitchFamily="34" charset="0"/>
              </a:rPr>
              <a:t>Text</a:t>
            </a:r>
            <a:r>
              <a:rPr lang="fr-FR" sz="2800" dirty="0">
                <a:latin typeface="Arial" panose="020B0604020202020204" pitchFamily="34" charset="0"/>
                <a:cs typeface="Arial" panose="020B0604020202020204" pitchFamily="34" charset="0"/>
              </a:rPr>
              <a:t> Files</a:t>
            </a:r>
            <a:endParaRPr lang="fr-DZ" sz="28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E62C3D77-794C-C06C-B476-816C24654CED}"/>
              </a:ext>
            </a:extLst>
          </p:cNvPr>
          <p:cNvSpPr txBox="1"/>
          <p:nvPr/>
        </p:nvSpPr>
        <p:spPr>
          <a:xfrm>
            <a:off x="4190337" y="2018634"/>
            <a:ext cx="4221271" cy="523220"/>
          </a:xfrm>
          <a:prstGeom prst="rect">
            <a:avLst/>
          </a:prstGeom>
          <a:noFill/>
        </p:spPr>
        <p:txBody>
          <a:bodyPr wrap="square">
            <a:spAutoFit/>
          </a:bodyPr>
          <a:lstStyle/>
          <a:p>
            <a:r>
              <a:rPr lang="fr-FR" sz="2800" dirty="0">
                <a:latin typeface="Arial" panose="020B0604020202020204" pitchFamily="34" charset="0"/>
                <a:cs typeface="Arial" panose="020B0604020202020204" pitchFamily="34" charset="0"/>
              </a:rPr>
              <a:t>Excel </a:t>
            </a:r>
            <a:r>
              <a:rPr lang="fr-FR" sz="2800" dirty="0" err="1">
                <a:latin typeface="Arial" panose="020B0604020202020204" pitchFamily="34" charset="0"/>
                <a:cs typeface="Arial" panose="020B0604020202020204" pitchFamily="34" charset="0"/>
              </a:rPr>
              <a:t>Spreadsheets</a:t>
            </a:r>
            <a:endParaRPr lang="fr-FR" sz="28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963022EB-2B12-EEF3-19A2-16B3226A1747}"/>
              </a:ext>
            </a:extLst>
          </p:cNvPr>
          <p:cNvSpPr txBox="1"/>
          <p:nvPr/>
        </p:nvSpPr>
        <p:spPr>
          <a:xfrm>
            <a:off x="1215026" y="3101627"/>
            <a:ext cx="2054268" cy="523220"/>
          </a:xfrm>
          <a:prstGeom prst="rect">
            <a:avLst/>
          </a:prstGeom>
          <a:noFill/>
        </p:spPr>
        <p:txBody>
          <a:bodyPr wrap="square">
            <a:spAutoFit/>
          </a:bodyPr>
          <a:lstStyle/>
          <a:p>
            <a:r>
              <a:rPr lang="fr-FR" sz="2800" dirty="0">
                <a:latin typeface="Arial" panose="020B0604020202020204" pitchFamily="34" charset="0"/>
                <a:cs typeface="Arial" panose="020B0604020202020204" pitchFamily="34" charset="0"/>
              </a:rPr>
              <a:t>SAS Files</a:t>
            </a:r>
            <a:endParaRPr lang="fr-DZ" sz="28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C4761CA5-2709-9F25-6607-32E0FDFBB9D0}"/>
              </a:ext>
            </a:extLst>
          </p:cNvPr>
          <p:cNvSpPr txBox="1"/>
          <p:nvPr/>
        </p:nvSpPr>
        <p:spPr>
          <a:xfrm>
            <a:off x="4145002" y="3100717"/>
            <a:ext cx="4409161" cy="523220"/>
          </a:xfrm>
          <a:prstGeom prst="rect">
            <a:avLst/>
          </a:prstGeom>
          <a:noFill/>
        </p:spPr>
        <p:txBody>
          <a:bodyPr wrap="square">
            <a:spAutoFit/>
          </a:bodyPr>
          <a:lstStyle/>
          <a:p>
            <a:r>
              <a:rPr lang="fr-FR" sz="2800" dirty="0" err="1">
                <a:latin typeface="Arial" panose="020B0604020202020204" pitchFamily="34" charset="0"/>
                <a:cs typeface="Arial" panose="020B0604020202020204" pitchFamily="34" charset="0"/>
              </a:rPr>
              <a:t>Relational</a:t>
            </a:r>
            <a:r>
              <a:rPr lang="fr-FR" sz="2800" dirty="0">
                <a:latin typeface="Arial" panose="020B0604020202020204" pitchFamily="34" charset="0"/>
                <a:cs typeface="Arial" panose="020B0604020202020204" pitchFamily="34" charset="0"/>
              </a:rPr>
              <a:t> </a:t>
            </a:r>
            <a:r>
              <a:rPr lang="fr-FR" sz="2800" dirty="0" err="1">
                <a:latin typeface="Arial" panose="020B0604020202020204" pitchFamily="34" charset="0"/>
                <a:cs typeface="Arial" panose="020B0604020202020204" pitchFamily="34" charset="0"/>
              </a:rPr>
              <a:t>Databases</a:t>
            </a:r>
            <a:endParaRPr lang="fr-DZ" sz="28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9BE02D3-8B08-B3BD-7BBA-A463AA717CA1}"/>
              </a:ext>
            </a:extLst>
          </p:cNvPr>
          <p:cNvSpPr txBox="1"/>
          <p:nvPr/>
        </p:nvSpPr>
        <p:spPr>
          <a:xfrm>
            <a:off x="1235132" y="4398827"/>
            <a:ext cx="2872636" cy="523220"/>
          </a:xfrm>
          <a:prstGeom prst="rect">
            <a:avLst/>
          </a:prstGeom>
          <a:noFill/>
        </p:spPr>
        <p:txBody>
          <a:bodyPr wrap="square">
            <a:spAutoFit/>
          </a:bodyPr>
          <a:lstStyle/>
          <a:p>
            <a:r>
              <a:rPr lang="fr-FR" sz="2800" dirty="0" err="1">
                <a:latin typeface="Arial" panose="020B0604020202020204" pitchFamily="34" charset="0"/>
                <a:cs typeface="Arial" panose="020B0604020202020204" pitchFamily="34" charset="0"/>
              </a:rPr>
              <a:t>Pickled</a:t>
            </a:r>
            <a:r>
              <a:rPr lang="fr-FR" sz="2800" dirty="0">
                <a:latin typeface="Arial" panose="020B0604020202020204" pitchFamily="34" charset="0"/>
                <a:cs typeface="Arial" panose="020B0604020202020204" pitchFamily="34" charset="0"/>
              </a:rPr>
              <a:t> Files</a:t>
            </a:r>
          </a:p>
        </p:txBody>
      </p:sp>
      <p:sp>
        <p:nvSpPr>
          <p:cNvPr id="38" name="TextBox 37">
            <a:extLst>
              <a:ext uri="{FF2B5EF4-FFF2-40B4-BE49-F238E27FC236}">
                <a16:creationId xmlns:a16="http://schemas.microsoft.com/office/drawing/2014/main" id="{EF1445BD-6A4E-C57F-A668-7280B6CA0606}"/>
              </a:ext>
            </a:extLst>
          </p:cNvPr>
          <p:cNvSpPr txBox="1"/>
          <p:nvPr/>
        </p:nvSpPr>
        <p:spPr>
          <a:xfrm>
            <a:off x="4295314" y="4418743"/>
            <a:ext cx="2054268" cy="523220"/>
          </a:xfrm>
          <a:prstGeom prst="rect">
            <a:avLst/>
          </a:prstGeom>
          <a:noFill/>
        </p:spPr>
        <p:txBody>
          <a:bodyPr wrap="square">
            <a:spAutoFit/>
          </a:bodyPr>
          <a:lstStyle/>
          <a:p>
            <a:r>
              <a:rPr lang="fr-FR" sz="2800" dirty="0">
                <a:latin typeface="Arial" panose="020B0604020202020204" pitchFamily="34" charset="0"/>
                <a:cs typeface="Arial" panose="020B0604020202020204" pitchFamily="34" charset="0"/>
              </a:rPr>
              <a:t>HDF5 Files</a:t>
            </a:r>
            <a:endParaRPr lang="fr-DZ" sz="28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E1FDBF5-DD8E-6073-5AD6-98AE6804FE59}"/>
              </a:ext>
            </a:extLst>
          </p:cNvPr>
          <p:cNvSpPr txBox="1"/>
          <p:nvPr/>
        </p:nvSpPr>
        <p:spPr>
          <a:xfrm>
            <a:off x="9557259" y="3047374"/>
            <a:ext cx="2673764" cy="523220"/>
          </a:xfrm>
          <a:prstGeom prst="rect">
            <a:avLst/>
          </a:prstGeom>
          <a:noFill/>
        </p:spPr>
        <p:txBody>
          <a:bodyPr wrap="square">
            <a:spAutoFit/>
          </a:bodyPr>
          <a:lstStyle/>
          <a:p>
            <a:r>
              <a:rPr lang="fr-FR" sz="2800" dirty="0">
                <a:latin typeface="Arial" panose="020B0604020202020204" pitchFamily="34" charset="0"/>
                <a:cs typeface="Arial" panose="020B0604020202020204" pitchFamily="34" charset="0"/>
              </a:rPr>
              <a:t>Matlab Files</a:t>
            </a:r>
            <a:endParaRPr lang="fr-DZ" sz="28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C3A2A75C-AEBC-871B-C716-8A4396F39B2D}"/>
              </a:ext>
            </a:extLst>
          </p:cNvPr>
          <p:cNvSpPr txBox="1"/>
          <p:nvPr/>
        </p:nvSpPr>
        <p:spPr>
          <a:xfrm>
            <a:off x="9141452" y="2077797"/>
            <a:ext cx="3593866" cy="584775"/>
          </a:xfrm>
          <a:prstGeom prst="rect">
            <a:avLst/>
          </a:prstGeom>
          <a:noFill/>
        </p:spPr>
        <p:txBody>
          <a:bodyPr wrap="square">
            <a:spAutoFit/>
          </a:bodyPr>
          <a:lstStyle/>
          <a:p>
            <a:r>
              <a:rPr lang="fr-FR" sz="3200" dirty="0">
                <a:latin typeface="Arial" panose="020B0604020202020204" pitchFamily="34" charset="0"/>
                <a:cs typeface="Arial" panose="020B0604020202020204" pitchFamily="34" charset="0"/>
              </a:rPr>
              <a:t>    Stata Files</a:t>
            </a:r>
          </a:p>
        </p:txBody>
      </p:sp>
      <p:sp>
        <p:nvSpPr>
          <p:cNvPr id="48" name="TextBox 47">
            <a:extLst>
              <a:ext uri="{FF2B5EF4-FFF2-40B4-BE49-F238E27FC236}">
                <a16:creationId xmlns:a16="http://schemas.microsoft.com/office/drawing/2014/main" id="{092D65E7-9BE6-D229-B2DC-F72422A34DCD}"/>
              </a:ext>
            </a:extLst>
          </p:cNvPr>
          <p:cNvSpPr txBox="1"/>
          <p:nvPr/>
        </p:nvSpPr>
        <p:spPr>
          <a:xfrm>
            <a:off x="1482752" y="5162451"/>
            <a:ext cx="9813433" cy="1384995"/>
          </a:xfrm>
          <a:prstGeom prst="rect">
            <a:avLst/>
          </a:prstGeom>
          <a:solidFill>
            <a:schemeClr val="accent2">
              <a:lumMod val="20000"/>
              <a:lumOff val="80000"/>
            </a:schemeClr>
          </a:solidFill>
        </p:spPr>
        <p:style>
          <a:lnRef idx="2">
            <a:schemeClr val="accent6"/>
          </a:lnRef>
          <a:fillRef idx="1">
            <a:schemeClr val="lt1"/>
          </a:fillRef>
          <a:effectRef idx="0">
            <a:schemeClr val="accent6"/>
          </a:effectRef>
          <a:fontRef idx="minor">
            <a:schemeClr val="dk1"/>
          </a:fontRef>
        </p:style>
        <p:txBody>
          <a:bodyPr wrap="square">
            <a:spAutoFit/>
          </a:bodyPr>
          <a:lstStyle/>
          <a:p>
            <a:r>
              <a:rPr lang="en-US" sz="2400" b="1" dirty="0">
                <a:latin typeface="Arial" panose="020B0604020202020204" pitchFamily="34" charset="0"/>
                <a:cs typeface="Arial" panose="020B0604020202020204" pitchFamily="34" charset="0"/>
              </a:rPr>
              <a:t>- CSV</a:t>
            </a:r>
            <a:r>
              <a:rPr lang="en-US" sz="2400" dirty="0">
                <a:latin typeface="Arial" panose="020B0604020202020204" pitchFamily="34" charset="0"/>
                <a:cs typeface="Arial" panose="020B0604020202020204" pitchFamily="34" charset="0"/>
              </a:rPr>
              <a:t> is a common format for data interchange</a:t>
            </a:r>
          </a:p>
          <a:p>
            <a:r>
              <a:rPr lang="en-US" sz="2000" dirty="0">
                <a:latin typeface="Arial" panose="020B0604020202020204" pitchFamily="34" charset="0"/>
                <a:cs typeface="Arial" panose="020B0604020202020204" pitchFamily="34" charset="0"/>
              </a:rPr>
              <a:t>- Many online services/applications allow to export tabular data into a CSV file.</a:t>
            </a:r>
          </a:p>
          <a:p>
            <a:pPr marL="342900" indent="-342900">
              <a:buFontTx/>
              <a:buChar char="-"/>
            </a:pPr>
            <a:r>
              <a:rPr lang="en-US" sz="2000" dirty="0">
                <a:latin typeface="Arial" panose="020B0604020202020204" pitchFamily="34" charset="0"/>
                <a:cs typeface="Arial" panose="020B0604020202020204" pitchFamily="34" charset="0"/>
              </a:rPr>
              <a:t>All databases have a tool to allow import from CSV file.</a:t>
            </a:r>
          </a:p>
          <a:p>
            <a:pPr marL="342900" indent="-342900">
              <a:buFontTx/>
              <a:buChar char="-"/>
            </a:pPr>
            <a:r>
              <a:rPr lang="en-US" sz="2000" dirty="0">
                <a:latin typeface="Arial" panose="020B0604020202020204" pitchFamily="34" charset="0"/>
                <a:cs typeface="Arial" panose="020B0604020202020204" pitchFamily="34" charset="0"/>
              </a:rPr>
              <a:t>Files of CSV will open into Excel, Notepad or any simple text editors </a:t>
            </a:r>
            <a:endParaRPr lang="fr-DZ" sz="2000" dirty="0"/>
          </a:p>
        </p:txBody>
      </p:sp>
      <p:pic>
        <p:nvPicPr>
          <p:cNvPr id="52" name="Picture 51">
            <a:extLst>
              <a:ext uri="{FF2B5EF4-FFF2-40B4-BE49-F238E27FC236}">
                <a16:creationId xmlns:a16="http://schemas.microsoft.com/office/drawing/2014/main" id="{608CCC6E-B0AC-111E-CD6B-691E49D92F08}"/>
              </a:ext>
            </a:extLst>
          </p:cNvPr>
          <p:cNvPicPr>
            <a:picLocks noChangeAspect="1"/>
          </p:cNvPicPr>
          <p:nvPr/>
        </p:nvPicPr>
        <p:blipFill>
          <a:blip r:embed="rId3"/>
          <a:stretch>
            <a:fillRect/>
          </a:stretch>
        </p:blipFill>
        <p:spPr>
          <a:xfrm>
            <a:off x="577801" y="1960019"/>
            <a:ext cx="514139" cy="640450"/>
          </a:xfrm>
          <a:prstGeom prst="rect">
            <a:avLst/>
          </a:prstGeom>
        </p:spPr>
      </p:pic>
      <p:pic>
        <p:nvPicPr>
          <p:cNvPr id="54" name="Picture 53">
            <a:extLst>
              <a:ext uri="{FF2B5EF4-FFF2-40B4-BE49-F238E27FC236}">
                <a16:creationId xmlns:a16="http://schemas.microsoft.com/office/drawing/2014/main" id="{37184413-BC05-3C89-6CCB-834A33ECFD1C}"/>
              </a:ext>
            </a:extLst>
          </p:cNvPr>
          <p:cNvPicPr>
            <a:picLocks noChangeAspect="1"/>
          </p:cNvPicPr>
          <p:nvPr/>
        </p:nvPicPr>
        <p:blipFill>
          <a:blip r:embed="rId4"/>
          <a:stretch>
            <a:fillRect/>
          </a:stretch>
        </p:blipFill>
        <p:spPr>
          <a:xfrm>
            <a:off x="3391682" y="1939713"/>
            <a:ext cx="826081" cy="800896"/>
          </a:xfrm>
          <a:prstGeom prst="rect">
            <a:avLst/>
          </a:prstGeom>
        </p:spPr>
      </p:pic>
      <p:pic>
        <p:nvPicPr>
          <p:cNvPr id="56" name="Picture 55">
            <a:extLst>
              <a:ext uri="{FF2B5EF4-FFF2-40B4-BE49-F238E27FC236}">
                <a16:creationId xmlns:a16="http://schemas.microsoft.com/office/drawing/2014/main" id="{E466E3FD-FABF-D0EB-53B3-B563704D837A}"/>
              </a:ext>
            </a:extLst>
          </p:cNvPr>
          <p:cNvPicPr>
            <a:picLocks noChangeAspect="1"/>
          </p:cNvPicPr>
          <p:nvPr/>
        </p:nvPicPr>
        <p:blipFill>
          <a:blip r:embed="rId5"/>
          <a:stretch>
            <a:fillRect/>
          </a:stretch>
        </p:blipFill>
        <p:spPr>
          <a:xfrm>
            <a:off x="3566116" y="2862529"/>
            <a:ext cx="578886" cy="840212"/>
          </a:xfrm>
          <a:prstGeom prst="rect">
            <a:avLst/>
          </a:prstGeom>
        </p:spPr>
      </p:pic>
      <p:pic>
        <p:nvPicPr>
          <p:cNvPr id="58" name="Picture 57">
            <a:extLst>
              <a:ext uri="{FF2B5EF4-FFF2-40B4-BE49-F238E27FC236}">
                <a16:creationId xmlns:a16="http://schemas.microsoft.com/office/drawing/2014/main" id="{D6C46A5A-980D-7140-983A-D6E3F3ADB2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331" y="3127288"/>
            <a:ext cx="568666" cy="568666"/>
          </a:xfrm>
          <a:prstGeom prst="rect">
            <a:avLst/>
          </a:prstGeom>
        </p:spPr>
      </p:pic>
      <p:pic>
        <p:nvPicPr>
          <p:cNvPr id="60" name="Picture 59">
            <a:extLst>
              <a:ext uri="{FF2B5EF4-FFF2-40B4-BE49-F238E27FC236}">
                <a16:creationId xmlns:a16="http://schemas.microsoft.com/office/drawing/2014/main" id="{ABF59B81-C8DA-3D8A-F048-40748C5BEB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0810" y="2069312"/>
            <a:ext cx="995806" cy="523220"/>
          </a:xfrm>
          <a:prstGeom prst="rect">
            <a:avLst/>
          </a:prstGeom>
        </p:spPr>
      </p:pic>
      <p:pic>
        <p:nvPicPr>
          <p:cNvPr id="62" name="Picture 61">
            <a:extLst>
              <a:ext uri="{FF2B5EF4-FFF2-40B4-BE49-F238E27FC236}">
                <a16:creationId xmlns:a16="http://schemas.microsoft.com/office/drawing/2014/main" id="{384E632D-466C-EC65-6D8E-B780137D72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2331" y="4281597"/>
            <a:ext cx="589649" cy="640450"/>
          </a:xfrm>
          <a:prstGeom prst="rect">
            <a:avLst/>
          </a:prstGeom>
        </p:spPr>
      </p:pic>
      <p:pic>
        <p:nvPicPr>
          <p:cNvPr id="64" name="Picture 63">
            <a:extLst>
              <a:ext uri="{FF2B5EF4-FFF2-40B4-BE49-F238E27FC236}">
                <a16:creationId xmlns:a16="http://schemas.microsoft.com/office/drawing/2014/main" id="{79957715-685D-9E6E-B6C5-2548064CB9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4665" y="4336291"/>
            <a:ext cx="605672" cy="605672"/>
          </a:xfrm>
          <a:prstGeom prst="rect">
            <a:avLst/>
          </a:prstGeom>
        </p:spPr>
      </p:pic>
      <p:pic>
        <p:nvPicPr>
          <p:cNvPr id="66" name="Picture 65">
            <a:extLst>
              <a:ext uri="{FF2B5EF4-FFF2-40B4-BE49-F238E27FC236}">
                <a16:creationId xmlns:a16="http://schemas.microsoft.com/office/drawing/2014/main" id="{6ACD25CE-1B5D-8583-6116-611E65ED65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52676" y="2756827"/>
            <a:ext cx="843940" cy="916649"/>
          </a:xfrm>
          <a:prstGeom prst="rect">
            <a:avLst/>
          </a:prstGeom>
        </p:spPr>
      </p:pic>
      <p:pic>
        <p:nvPicPr>
          <p:cNvPr id="5" name="Picture 4">
            <a:extLst>
              <a:ext uri="{FF2B5EF4-FFF2-40B4-BE49-F238E27FC236}">
                <a16:creationId xmlns:a16="http://schemas.microsoft.com/office/drawing/2014/main" id="{3DD39CFC-7C97-F27A-C76B-BD384EBD199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5088" y="5336117"/>
            <a:ext cx="948814" cy="948814"/>
          </a:xfrm>
          <a:prstGeom prst="rect">
            <a:avLst/>
          </a:prstGeom>
        </p:spPr>
      </p:pic>
    </p:spTree>
    <p:extLst>
      <p:ext uri="{BB962C8B-B14F-4D97-AF65-F5344CB8AC3E}">
        <p14:creationId xmlns:p14="http://schemas.microsoft.com/office/powerpoint/2010/main" val="21087485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8D03-C520-A597-32CB-40E6AC65ADEA}"/>
              </a:ext>
            </a:extLst>
          </p:cNvPr>
          <p:cNvSpPr>
            <a:spLocks noGrp="1"/>
          </p:cNvSpPr>
          <p:nvPr>
            <p:ph type="title"/>
          </p:nvPr>
        </p:nvSpPr>
        <p:spPr>
          <a:xfrm>
            <a:off x="609600" y="3151875"/>
            <a:ext cx="10972800" cy="790787"/>
          </a:xfrm>
        </p:spPr>
        <p:txBody>
          <a:bodyPr/>
          <a:lstStyle/>
          <a:p>
            <a:r>
              <a:rPr lang="fr-FR" dirty="0" err="1">
                <a:latin typeface="Arial" panose="020B0604020202020204" pitchFamily="34" charset="0"/>
                <a:cs typeface="Arial" panose="020B0604020202020204" pitchFamily="34" charset="0"/>
              </a:rPr>
              <a:t>Lab</a:t>
            </a:r>
            <a:r>
              <a:rPr lang="fr-FR" dirty="0">
                <a:latin typeface="Arial" panose="020B0604020202020204" pitchFamily="34" charset="0"/>
                <a:cs typeface="Arial" panose="020B0604020202020204" pitchFamily="34" charset="0"/>
              </a:rPr>
              <a:t> Pandas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2C91392-E06C-4EA4-7956-D5726EDE83E2}"/>
              </a:ext>
            </a:extLst>
          </p:cNvPr>
          <p:cNvSpPr>
            <a:spLocks noGrp="1"/>
          </p:cNvSpPr>
          <p:nvPr>
            <p:ph type="sldNum" sz="quarter" idx="10"/>
          </p:nvPr>
        </p:nvSpPr>
        <p:spPr/>
        <p:txBody>
          <a:bodyPr/>
          <a:lstStyle/>
          <a:p>
            <a:pPr>
              <a:defRPr/>
            </a:pPr>
            <a:fld id="{326C6059-A255-C24B-AAEC-93A3405961B0}" type="slidenum">
              <a:rPr lang="en-US" smtClean="0"/>
              <a:pPr>
                <a:defRPr/>
              </a:pPr>
              <a:t>84</a:t>
            </a:fld>
            <a:endParaRPr lang="en-US" dirty="0"/>
          </a:p>
        </p:txBody>
      </p:sp>
    </p:spTree>
    <p:extLst>
      <p:ext uri="{BB962C8B-B14F-4D97-AF65-F5344CB8AC3E}">
        <p14:creationId xmlns:p14="http://schemas.microsoft.com/office/powerpoint/2010/main" val="19606674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F8C95-9B5D-E5CD-CA3A-934862405166}"/>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Import data</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5875593-0FE0-4587-E269-ED2A33B48905}"/>
              </a:ext>
            </a:extLst>
          </p:cNvPr>
          <p:cNvSpPr>
            <a:spLocks noGrp="1"/>
          </p:cNvSpPr>
          <p:nvPr>
            <p:ph idx="1"/>
          </p:nvPr>
        </p:nvSpPr>
        <p:spPr>
          <a:xfrm>
            <a:off x="609600" y="1388282"/>
            <a:ext cx="12336966" cy="5058078"/>
          </a:xfrm>
        </p:spPr>
        <p:txBody>
          <a:bodyPr/>
          <a:lstStyle/>
          <a:p>
            <a:r>
              <a:rPr lang="fr-FR" sz="2400" b="1" dirty="0"/>
              <a:t>import</a:t>
            </a:r>
            <a:r>
              <a:rPr lang="fr-FR" sz="2400" dirty="0"/>
              <a:t> pandas as </a:t>
            </a:r>
            <a:r>
              <a:rPr lang="fr-FR" sz="2400" dirty="0" err="1"/>
              <a:t>pd</a:t>
            </a:r>
            <a:endParaRPr lang="fr-FR" sz="2400" dirty="0"/>
          </a:p>
          <a:p>
            <a:r>
              <a:rPr lang="fr-FR" sz="2400" b="1" dirty="0"/>
              <a:t>import</a:t>
            </a:r>
            <a:r>
              <a:rPr lang="fr-FR" sz="2400" dirty="0"/>
              <a:t> </a:t>
            </a:r>
            <a:r>
              <a:rPr lang="fr-FR" sz="2400" dirty="0" err="1"/>
              <a:t>matplotlib.pyplot</a:t>
            </a:r>
            <a:r>
              <a:rPr lang="fr-FR" sz="2400" dirty="0"/>
              <a:t> as </a:t>
            </a:r>
            <a:r>
              <a:rPr lang="fr-FR" sz="2400" dirty="0" err="1"/>
              <a:t>plt</a:t>
            </a:r>
            <a:endParaRPr lang="fr-FR" sz="2400" dirty="0"/>
          </a:p>
          <a:p>
            <a:endParaRPr lang="fr-FR" sz="2400" dirty="0"/>
          </a:p>
          <a:p>
            <a:r>
              <a:rPr lang="fr-FR" sz="2400" b="1" dirty="0"/>
              <a:t>#Read in data </a:t>
            </a:r>
            <a:r>
              <a:rPr lang="fr-FR" sz="2400" b="1" dirty="0" err="1"/>
              <a:t>downloaded</a:t>
            </a:r>
            <a:r>
              <a:rPr lang="fr-FR" sz="2400" b="1" dirty="0"/>
              <a:t> to the local directory</a:t>
            </a:r>
          </a:p>
          <a:p>
            <a:endParaRPr lang="fr-FR" sz="2400" dirty="0"/>
          </a:p>
          <a:p>
            <a:r>
              <a:rPr lang="fr-FR" sz="2400" dirty="0"/>
              <a:t>data = </a:t>
            </a:r>
            <a:r>
              <a:rPr lang="fr-FR" sz="2400" dirty="0" err="1"/>
              <a:t>pd.</a:t>
            </a:r>
            <a:r>
              <a:rPr lang="fr-FR" sz="2400" b="1" dirty="0" err="1"/>
              <a:t>read_csv</a:t>
            </a:r>
            <a:r>
              <a:rPr lang="fr-FR" sz="2400" dirty="0"/>
              <a:t>("Train_v2.csv")</a:t>
            </a:r>
            <a:endParaRPr lang="fr-DZ" sz="7200" dirty="0"/>
          </a:p>
        </p:txBody>
      </p:sp>
      <p:sp>
        <p:nvSpPr>
          <p:cNvPr id="4" name="Slide Number Placeholder 3">
            <a:extLst>
              <a:ext uri="{FF2B5EF4-FFF2-40B4-BE49-F238E27FC236}">
                <a16:creationId xmlns:a16="http://schemas.microsoft.com/office/drawing/2014/main" id="{4FF90BB0-AEEE-80C5-4379-BF5A9568BC45}"/>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356919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BDF6-F488-3C07-E556-BB5B034C7E55}"/>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Display information about the data</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AAC7A12-AF0B-DE51-0190-1E44DF355BC1}"/>
              </a:ext>
            </a:extLst>
          </p:cNvPr>
          <p:cNvSpPr>
            <a:spLocks noGrp="1"/>
          </p:cNvSpPr>
          <p:nvPr>
            <p:ph idx="1"/>
          </p:nvPr>
        </p:nvSpPr>
        <p:spPr>
          <a:xfrm>
            <a:off x="609600" y="1388282"/>
            <a:ext cx="9693600" cy="5058078"/>
          </a:xfrm>
        </p:spPr>
        <p:txBody>
          <a:bodyPr/>
          <a:lstStyle/>
          <a:p>
            <a:r>
              <a:rPr lang="fr-FR" sz="2400" b="1" dirty="0"/>
              <a:t>#just to check </a:t>
            </a:r>
            <a:r>
              <a:rPr lang="fr-FR" sz="2400" b="1" dirty="0" err="1"/>
              <a:t>you</a:t>
            </a:r>
            <a:r>
              <a:rPr lang="fr-FR" sz="2400" b="1" dirty="0"/>
              <a:t> </a:t>
            </a:r>
            <a:r>
              <a:rPr lang="fr-FR" sz="2400" b="1" dirty="0" err="1"/>
              <a:t>imported</a:t>
            </a:r>
            <a:r>
              <a:rPr lang="fr-FR" sz="2400" b="1" dirty="0"/>
              <a:t> the </a:t>
            </a:r>
            <a:r>
              <a:rPr lang="fr-FR" sz="2400" b="1" dirty="0" err="1"/>
              <a:t>dataset</a:t>
            </a:r>
            <a:r>
              <a:rPr lang="fr-FR" sz="2400" b="1" dirty="0"/>
              <a:t> </a:t>
            </a:r>
            <a:r>
              <a:rPr lang="fr-FR" sz="2400" b="1" dirty="0" err="1"/>
              <a:t>properly</a:t>
            </a:r>
            <a:endParaRPr lang="fr-FR" sz="2400" b="1" dirty="0"/>
          </a:p>
          <a:p>
            <a:endParaRPr lang="fr-FR" sz="2400" dirty="0"/>
          </a:p>
          <a:p>
            <a:r>
              <a:rPr lang="fr-FR" sz="2400" dirty="0" err="1"/>
              <a:t>print</a:t>
            </a:r>
            <a:r>
              <a:rPr lang="fr-FR" sz="2400" dirty="0"/>
              <a:t>(</a:t>
            </a:r>
            <a:r>
              <a:rPr lang="fr-FR" sz="2400" dirty="0" err="1"/>
              <a:t>data.head</a:t>
            </a:r>
            <a:r>
              <a:rPr lang="fr-FR" sz="2400" dirty="0"/>
              <a:t>(n=5))</a:t>
            </a:r>
          </a:p>
          <a:p>
            <a:endParaRPr lang="fr-FR" sz="2400" dirty="0"/>
          </a:p>
          <a:p>
            <a:r>
              <a:rPr lang="fr-FR" sz="2400" b="1" dirty="0"/>
              <a:t>#secondary check on the size of the </a:t>
            </a:r>
            <a:r>
              <a:rPr lang="fr-FR" sz="2400" b="1" dirty="0" err="1"/>
              <a:t>dataframe</a:t>
            </a:r>
            <a:endParaRPr lang="fr-FR" sz="2400" b="1" dirty="0"/>
          </a:p>
          <a:p>
            <a:endParaRPr lang="fr-FR" sz="2400" dirty="0"/>
          </a:p>
          <a:p>
            <a:r>
              <a:rPr lang="fr-FR" sz="2400" dirty="0"/>
              <a:t>data.info()</a:t>
            </a:r>
          </a:p>
          <a:p>
            <a:endParaRPr lang="fr-FR" sz="2400" dirty="0"/>
          </a:p>
          <a:p>
            <a:r>
              <a:rPr lang="fr-FR" sz="2400" dirty="0" err="1"/>
              <a:t>data.shape</a:t>
            </a:r>
            <a:endParaRPr lang="fr-FR" sz="2400" dirty="0"/>
          </a:p>
          <a:p>
            <a:endParaRPr lang="fr-DZ" sz="7200" dirty="0"/>
          </a:p>
        </p:txBody>
      </p:sp>
      <p:sp>
        <p:nvSpPr>
          <p:cNvPr id="4" name="Slide Number Placeholder 3">
            <a:extLst>
              <a:ext uri="{FF2B5EF4-FFF2-40B4-BE49-F238E27FC236}">
                <a16:creationId xmlns:a16="http://schemas.microsoft.com/office/drawing/2014/main" id="{11600FCB-DFD5-B0AB-76B7-10E58EB0C4B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1322235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0DCF-1A77-F6BE-2208-E8523FA9B8E4}"/>
              </a:ext>
            </a:extLst>
          </p:cNvPr>
          <p:cNvSpPr>
            <a:spLocks noGrp="1"/>
          </p:cNvSpPr>
          <p:nvPr>
            <p:ph type="title"/>
          </p:nvPr>
        </p:nvSpPr>
        <p:spPr/>
        <p:txBody>
          <a:bodyPr/>
          <a:lstStyle/>
          <a:p>
            <a:r>
              <a:rPr lang="fr-FR" dirty="0">
                <a:latin typeface="Arial" panose="020B0604020202020204" pitchFamily="34" charset="0"/>
                <a:cs typeface="Arial" panose="020B0604020202020204" pitchFamily="34" charset="0"/>
              </a:rPr>
              <a:t>Descriptive </a:t>
            </a:r>
            <a:r>
              <a:rPr lang="fr-FR" dirty="0" err="1">
                <a:latin typeface="Arial" panose="020B0604020202020204" pitchFamily="34" charset="0"/>
                <a:cs typeface="Arial" panose="020B0604020202020204" pitchFamily="34" charset="0"/>
              </a:rPr>
              <a:t>statistics</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A983055-E390-D92B-CFE7-F3F1011D4FBB}"/>
              </a:ext>
            </a:extLst>
          </p:cNvPr>
          <p:cNvSpPr>
            <a:spLocks noGrp="1"/>
          </p:cNvSpPr>
          <p:nvPr>
            <p:ph idx="1"/>
          </p:nvPr>
        </p:nvSpPr>
        <p:spPr>
          <a:xfrm>
            <a:off x="609600" y="1388282"/>
            <a:ext cx="8512885" cy="5058078"/>
          </a:xfrm>
        </p:spPr>
        <p:txBody>
          <a:bodyPr/>
          <a:lstStyle/>
          <a:p>
            <a:r>
              <a:rPr lang="fr-FR" dirty="0" err="1">
                <a:latin typeface="Arial" panose="020B0604020202020204" pitchFamily="34" charset="0"/>
                <a:cs typeface="Arial" panose="020B0604020202020204" pitchFamily="34" charset="0"/>
              </a:rPr>
              <a:t>data.describe</a:t>
            </a:r>
            <a:r>
              <a:rPr lang="fr-FR" dirty="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b="1" i="0" dirty="0">
                <a:solidFill>
                  <a:srgbClr val="000000"/>
                </a:solidFill>
                <a:effectLst/>
                <a:latin typeface="Source Sans Pro" panose="020B0503030403020204" pitchFamily="34" charset="0"/>
              </a:rPr>
              <a:t> </a:t>
            </a:r>
            <a:r>
              <a:rPr lang="fr-FR" b="1" i="0" dirty="0" err="1">
                <a:solidFill>
                  <a:srgbClr val="000000"/>
                </a:solidFill>
                <a:effectLst/>
                <a:latin typeface="Source Sans Pro" panose="020B0503030403020204" pitchFamily="34" charset="0"/>
              </a:rPr>
              <a:t>Also</a:t>
            </a:r>
            <a:r>
              <a:rPr lang="fr-FR" b="1" i="0" dirty="0">
                <a:solidFill>
                  <a:srgbClr val="000000"/>
                </a:solidFill>
                <a:effectLst/>
                <a:latin typeface="Source Sans Pro" panose="020B0503030403020204" pitchFamily="34" charset="0"/>
              </a:rPr>
              <a:t>: </a:t>
            </a:r>
            <a:r>
              <a:rPr lang="fr-FR" b="0" i="0" dirty="0">
                <a:solidFill>
                  <a:srgbClr val="000000"/>
                </a:solidFill>
                <a:effectLst/>
                <a:latin typeface="Source Sans Pro" panose="020B0503030403020204" pitchFamily="34" charset="0"/>
              </a:rPr>
              <a:t>count, </a:t>
            </a:r>
            <a:r>
              <a:rPr lang="fr-FR" b="0" i="0" dirty="0" err="1">
                <a:solidFill>
                  <a:srgbClr val="000000"/>
                </a:solidFill>
                <a:effectLst/>
                <a:latin typeface="Source Sans Pro" panose="020B0503030403020204" pitchFamily="34" charset="0"/>
              </a:rPr>
              <a:t>sum</a:t>
            </a:r>
            <a:r>
              <a:rPr lang="fr-FR" b="0" i="0" dirty="0">
                <a:solidFill>
                  <a:srgbClr val="000000"/>
                </a:solidFill>
                <a:effectLst/>
                <a:latin typeface="Source Sans Pro" panose="020B0503030403020204" pitchFamily="34" charset="0"/>
              </a:rPr>
              <a:t>, </a:t>
            </a:r>
            <a:r>
              <a:rPr lang="fr-FR" b="0" i="0" dirty="0" err="1">
                <a:solidFill>
                  <a:srgbClr val="000000"/>
                </a:solidFill>
                <a:effectLst/>
                <a:latin typeface="Source Sans Pro" panose="020B0503030403020204" pitchFamily="34" charset="0"/>
              </a:rPr>
              <a:t>median</a:t>
            </a:r>
            <a:r>
              <a:rPr lang="fr-FR" b="0" i="0" dirty="0">
                <a:solidFill>
                  <a:srgbClr val="000000"/>
                </a:solidFill>
                <a:effectLst/>
                <a:latin typeface="Source Sans Pro" panose="020B0503030403020204" pitchFamily="34" charset="0"/>
              </a:rPr>
              <a:t>, min, max, abs, prod, std, var, </a:t>
            </a:r>
            <a:r>
              <a:rPr lang="fr-FR" b="0" i="0" dirty="0" err="1">
                <a:solidFill>
                  <a:srgbClr val="000000"/>
                </a:solidFill>
                <a:effectLst/>
                <a:latin typeface="Source Sans Pro" panose="020B0503030403020204" pitchFamily="34" charset="0"/>
              </a:rPr>
              <a:t>skew</a:t>
            </a:r>
            <a:r>
              <a:rPr lang="fr-FR" b="0" i="0" dirty="0">
                <a:solidFill>
                  <a:srgbClr val="000000"/>
                </a:solidFill>
                <a:effectLst/>
                <a:latin typeface="Source Sans Pro" panose="020B0503030403020204" pitchFamily="34" charset="0"/>
              </a:rPr>
              <a:t>, </a:t>
            </a:r>
            <a:r>
              <a:rPr lang="fr-FR" b="0" i="0" dirty="0" err="1">
                <a:solidFill>
                  <a:srgbClr val="000000"/>
                </a:solidFill>
                <a:effectLst/>
                <a:latin typeface="Source Sans Pro" panose="020B0503030403020204" pitchFamily="34" charset="0"/>
              </a:rPr>
              <a:t>kurt</a:t>
            </a:r>
            <a:r>
              <a:rPr lang="fr-FR" b="0" i="0" dirty="0">
                <a:solidFill>
                  <a:srgbClr val="000000"/>
                </a:solidFill>
                <a:effectLst/>
                <a:latin typeface="Source Sans Pro" panose="020B0503030403020204" pitchFamily="34" charset="0"/>
              </a:rPr>
              <a:t>, quantile, </a:t>
            </a:r>
            <a:r>
              <a:rPr lang="fr-FR" b="0" i="0" dirty="0" err="1">
                <a:solidFill>
                  <a:srgbClr val="000000"/>
                </a:solidFill>
                <a:effectLst/>
                <a:latin typeface="Source Sans Pro" panose="020B0503030403020204" pitchFamily="34" charset="0"/>
              </a:rPr>
              <a:t>cumsum</a:t>
            </a:r>
            <a:r>
              <a:rPr lang="fr-FR" b="0" i="0" dirty="0">
                <a:solidFill>
                  <a:srgbClr val="000000"/>
                </a:solidFill>
                <a:effectLst/>
                <a:latin typeface="Source Sans Pro" panose="020B0503030403020204" pitchFamily="34" charset="0"/>
              </a:rPr>
              <a:t>, </a:t>
            </a:r>
            <a:r>
              <a:rPr lang="fr-FR" b="0" i="0" dirty="0" err="1">
                <a:solidFill>
                  <a:srgbClr val="000000"/>
                </a:solidFill>
                <a:effectLst/>
                <a:latin typeface="Source Sans Pro" panose="020B0503030403020204" pitchFamily="34" charset="0"/>
              </a:rPr>
              <a:t>cumprod</a:t>
            </a:r>
            <a:r>
              <a:rPr lang="fr-FR" b="0" i="0" dirty="0">
                <a:solidFill>
                  <a:srgbClr val="000000"/>
                </a:solidFill>
                <a:effectLst/>
                <a:latin typeface="Source Sans Pro" panose="020B0503030403020204" pitchFamily="34" charset="0"/>
              </a:rPr>
              <a:t>, </a:t>
            </a:r>
            <a:r>
              <a:rPr lang="fr-FR" b="0" i="0" dirty="0" err="1">
                <a:solidFill>
                  <a:srgbClr val="000000"/>
                </a:solidFill>
                <a:effectLst/>
                <a:latin typeface="Source Sans Pro" panose="020B0503030403020204" pitchFamily="34" charset="0"/>
              </a:rPr>
              <a:t>cummax</a:t>
            </a:r>
            <a:r>
              <a:rPr lang="fr-FR" b="0" i="0" dirty="0">
                <a:solidFill>
                  <a:srgbClr val="000000"/>
                </a:solidFill>
                <a:effectLst/>
                <a:latin typeface="Source Sans Pro" panose="020B0503030403020204" pitchFamily="34" charset="0"/>
              </a:rPr>
              <a:t>, </a:t>
            </a:r>
            <a:r>
              <a:rPr lang="fr-FR" b="0" i="0" dirty="0" err="1">
                <a:solidFill>
                  <a:srgbClr val="000000"/>
                </a:solidFill>
                <a:effectLst/>
                <a:latin typeface="Source Sans Pro" panose="020B0503030403020204" pitchFamily="34" charset="0"/>
              </a:rPr>
              <a:t>cummin</a:t>
            </a:r>
            <a:endParaRPr lang="fr-DZ" dirty="0"/>
          </a:p>
          <a:p>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F5A84A3-5573-CE2B-379D-67927AA15AE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411600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AD530-ABD6-FC23-0221-419E5474095A}"/>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Delete</a:t>
            </a:r>
            <a:r>
              <a:rPr lang="fr-FR" dirty="0">
                <a:latin typeface="Arial" panose="020B0604020202020204" pitchFamily="34" charset="0"/>
                <a:cs typeface="Arial" panose="020B0604020202020204" pitchFamily="34" charset="0"/>
              </a:rPr>
              <a:t> a </a:t>
            </a:r>
            <a:r>
              <a:rPr lang="fr-FR" dirty="0" err="1">
                <a:latin typeface="Arial" panose="020B0604020202020204" pitchFamily="34" charset="0"/>
                <a:cs typeface="Arial" panose="020B0604020202020204" pitchFamily="34" charset="0"/>
              </a:rPr>
              <a:t>column</a:t>
            </a:r>
            <a:br>
              <a:rPr lang="fr-FR" dirty="0">
                <a:latin typeface="Arial" panose="020B0604020202020204" pitchFamily="34" charset="0"/>
                <a:cs typeface="Arial" panose="020B0604020202020204" pitchFamily="34" charset="0"/>
              </a:rPr>
            </a:b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D99D0FC-D4CE-52F5-4B03-E9426A50700C}"/>
              </a:ext>
            </a:extLst>
          </p:cNvPr>
          <p:cNvSpPr>
            <a:spLocks noGrp="1"/>
          </p:cNvSpPr>
          <p:nvPr>
            <p:ph idx="1"/>
          </p:nvPr>
        </p:nvSpPr>
        <p:spPr>
          <a:xfrm>
            <a:off x="609600" y="1388282"/>
            <a:ext cx="9538010" cy="5058078"/>
          </a:xfrm>
        </p:spPr>
        <p:txBody>
          <a:bodyPr/>
          <a:lstStyle/>
          <a:p>
            <a:r>
              <a:rPr lang="fr-FR" b="1" dirty="0"/>
              <a:t># </a:t>
            </a:r>
            <a:r>
              <a:rPr lang="fr-FR" b="1" dirty="0" err="1"/>
              <a:t>Delete</a:t>
            </a:r>
            <a:r>
              <a:rPr lang="fr-FR" b="1" dirty="0"/>
              <a:t> a </a:t>
            </a:r>
            <a:r>
              <a:rPr lang="fr-FR" b="1" dirty="0" err="1"/>
              <a:t>column</a:t>
            </a:r>
            <a:endParaRPr lang="fr-FR" b="1" dirty="0"/>
          </a:p>
          <a:p>
            <a:r>
              <a:rPr lang="fr-FR" dirty="0" err="1"/>
              <a:t>del</a:t>
            </a:r>
            <a:r>
              <a:rPr lang="fr-FR" dirty="0"/>
              <a:t> </a:t>
            </a:r>
            <a:r>
              <a:rPr lang="fr-FR" dirty="0" err="1"/>
              <a:t>df</a:t>
            </a:r>
            <a:r>
              <a:rPr lang="fr-FR" dirty="0"/>
              <a:t>['</a:t>
            </a:r>
            <a:r>
              <a:rPr lang="fr-FR" dirty="0" err="1"/>
              <a:t>column_name</a:t>
            </a:r>
            <a:r>
              <a:rPr lang="fr-FR" dirty="0"/>
              <a:t>']</a:t>
            </a:r>
          </a:p>
          <a:p>
            <a:r>
              <a:rPr lang="fr-FR" dirty="0" err="1"/>
              <a:t>df.drop</a:t>
            </a:r>
            <a:r>
              <a:rPr lang="fr-FR" dirty="0"/>
              <a:t>('</a:t>
            </a:r>
            <a:r>
              <a:rPr lang="fr-FR" dirty="0" err="1"/>
              <a:t>column_name</a:t>
            </a:r>
            <a:r>
              <a:rPr lang="fr-FR" dirty="0"/>
              <a:t>', axis=1)</a:t>
            </a:r>
          </a:p>
          <a:p>
            <a:r>
              <a:rPr lang="fr-FR" dirty="0"/>
              <a:t>pop('</a:t>
            </a:r>
            <a:r>
              <a:rPr lang="fr-FR" dirty="0" err="1"/>
              <a:t>column_name</a:t>
            </a:r>
            <a:r>
              <a:rPr lang="fr-FR" dirty="0"/>
              <a:t>')</a:t>
            </a:r>
          </a:p>
          <a:p>
            <a:endParaRPr lang="fr-FR" dirty="0"/>
          </a:p>
          <a:p>
            <a:r>
              <a:rPr lang="fr-FR" b="1" dirty="0"/>
              <a:t># Drop duplicates</a:t>
            </a:r>
          </a:p>
          <a:p>
            <a:r>
              <a:rPr lang="fr-FR" dirty="0" err="1"/>
              <a:t>df.drop_duplicates</a:t>
            </a:r>
            <a:r>
              <a:rPr lang="fr-FR" dirty="0"/>
              <a:t>()</a:t>
            </a:r>
            <a:endParaRPr lang="fr-DZ" dirty="0"/>
          </a:p>
        </p:txBody>
      </p:sp>
      <p:sp>
        <p:nvSpPr>
          <p:cNvPr id="4" name="Slide Number Placeholder 3">
            <a:extLst>
              <a:ext uri="{FF2B5EF4-FFF2-40B4-BE49-F238E27FC236}">
                <a16:creationId xmlns:a16="http://schemas.microsoft.com/office/drawing/2014/main" id="{91663154-F7E6-999F-1EFE-4193F38BDC6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7814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0DCF-1A77-F6BE-2208-E8523FA9B8E4}"/>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Change the order of the columns </a:t>
            </a:r>
          </a:p>
        </p:txBody>
      </p:sp>
      <p:sp>
        <p:nvSpPr>
          <p:cNvPr id="3" name="Content Placeholder 2">
            <a:extLst>
              <a:ext uri="{FF2B5EF4-FFF2-40B4-BE49-F238E27FC236}">
                <a16:creationId xmlns:a16="http://schemas.microsoft.com/office/drawing/2014/main" id="{9A983055-E390-D92B-CFE7-F3F1011D4FBB}"/>
              </a:ext>
            </a:extLst>
          </p:cNvPr>
          <p:cNvSpPr>
            <a:spLocks noGrp="1"/>
          </p:cNvSpPr>
          <p:nvPr>
            <p:ph idx="1"/>
          </p:nvPr>
        </p:nvSpPr>
        <p:spPr>
          <a:xfrm>
            <a:off x="609600" y="1388282"/>
            <a:ext cx="11188390" cy="5058078"/>
          </a:xfrm>
        </p:spPr>
        <p:txBody>
          <a:bodyPr/>
          <a:lstStyle/>
          <a:p>
            <a:endParaRPr lang="fr-FR" sz="3600" dirty="0"/>
          </a:p>
          <a:p>
            <a:r>
              <a:rPr lang="fr-FR" sz="3600" dirty="0" err="1"/>
              <a:t>target</a:t>
            </a:r>
            <a:r>
              <a:rPr lang="fr-FR" sz="3600" dirty="0"/>
              <a:t> = data["</a:t>
            </a:r>
            <a:r>
              <a:rPr lang="fr-FR" sz="3600" dirty="0" err="1"/>
              <a:t>bank_account</a:t>
            </a:r>
            <a:r>
              <a:rPr lang="fr-FR" sz="3600" dirty="0"/>
              <a:t>"]</a:t>
            </a:r>
          </a:p>
          <a:p>
            <a:r>
              <a:rPr lang="fr-FR" sz="3600" dirty="0"/>
              <a:t>data = </a:t>
            </a:r>
            <a:r>
              <a:rPr lang="fr-FR" sz="3600" dirty="0" err="1"/>
              <a:t>data.drop</a:t>
            </a:r>
            <a:r>
              <a:rPr lang="fr-FR" sz="3600" dirty="0"/>
              <a:t>(["</a:t>
            </a:r>
            <a:r>
              <a:rPr lang="fr-FR" sz="3600" dirty="0" err="1"/>
              <a:t>bank_account</a:t>
            </a:r>
            <a:r>
              <a:rPr lang="fr-FR" sz="3600" dirty="0"/>
              <a:t>"], axis = 1)</a:t>
            </a:r>
          </a:p>
          <a:p>
            <a:r>
              <a:rPr lang="fr-FR" sz="3600" dirty="0"/>
              <a:t>data["</a:t>
            </a:r>
            <a:r>
              <a:rPr lang="fr-FR" sz="3600" dirty="0" err="1"/>
              <a:t>bank_account</a:t>
            </a:r>
            <a:r>
              <a:rPr lang="fr-FR" sz="3600" dirty="0"/>
              <a:t>"] = </a:t>
            </a:r>
            <a:r>
              <a:rPr lang="fr-FR" sz="3600" dirty="0" err="1"/>
              <a:t>target</a:t>
            </a:r>
            <a:endParaRPr lang="fr-FR" sz="3600" dirty="0"/>
          </a:p>
          <a:p>
            <a:endParaRPr lang="fr-FR" sz="3600" dirty="0"/>
          </a:p>
          <a:p>
            <a:endParaRPr lang="fr-FR" sz="3600" dirty="0"/>
          </a:p>
          <a:p>
            <a:endParaRPr lang="fr-FR" sz="3600" dirty="0"/>
          </a:p>
          <a:p>
            <a:endParaRPr lang="fr-DZ" sz="3600" dirty="0"/>
          </a:p>
        </p:txBody>
      </p:sp>
      <p:sp>
        <p:nvSpPr>
          <p:cNvPr id="4" name="Slide Number Placeholder 3">
            <a:extLst>
              <a:ext uri="{FF2B5EF4-FFF2-40B4-BE49-F238E27FC236}">
                <a16:creationId xmlns:a16="http://schemas.microsoft.com/office/drawing/2014/main" id="{EF5A84A3-5573-CE2B-379D-67927AA15AE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graphicFrame>
        <p:nvGraphicFramePr>
          <p:cNvPr id="5" name="Table 5">
            <a:extLst>
              <a:ext uri="{FF2B5EF4-FFF2-40B4-BE49-F238E27FC236}">
                <a16:creationId xmlns:a16="http://schemas.microsoft.com/office/drawing/2014/main" id="{5AC85B60-78B7-97AC-8A53-D8A542EC7044}"/>
              </a:ext>
            </a:extLst>
          </p:cNvPr>
          <p:cNvGraphicFramePr>
            <a:graphicFrameLocks noGrp="1"/>
          </p:cNvGraphicFramePr>
          <p:nvPr/>
        </p:nvGraphicFramePr>
        <p:xfrm>
          <a:off x="6390576" y="4098048"/>
          <a:ext cx="2635405" cy="2420782"/>
        </p:xfrm>
        <a:graphic>
          <a:graphicData uri="http://schemas.openxmlformats.org/drawingml/2006/table">
            <a:tbl>
              <a:tblPr firstRow="1" bandRow="1">
                <a:tableStyleId>{5C22544A-7EE6-4342-B048-85BDC9FD1C3A}</a:tableStyleId>
              </a:tblPr>
              <a:tblGrid>
                <a:gridCol w="527081">
                  <a:extLst>
                    <a:ext uri="{9D8B030D-6E8A-4147-A177-3AD203B41FA5}">
                      <a16:colId xmlns:a16="http://schemas.microsoft.com/office/drawing/2014/main" val="4232051511"/>
                    </a:ext>
                  </a:extLst>
                </a:gridCol>
                <a:gridCol w="527081">
                  <a:extLst>
                    <a:ext uri="{9D8B030D-6E8A-4147-A177-3AD203B41FA5}">
                      <a16:colId xmlns:a16="http://schemas.microsoft.com/office/drawing/2014/main" val="2323906390"/>
                    </a:ext>
                  </a:extLst>
                </a:gridCol>
                <a:gridCol w="527081">
                  <a:extLst>
                    <a:ext uri="{9D8B030D-6E8A-4147-A177-3AD203B41FA5}">
                      <a16:colId xmlns:a16="http://schemas.microsoft.com/office/drawing/2014/main" val="1262422407"/>
                    </a:ext>
                  </a:extLst>
                </a:gridCol>
                <a:gridCol w="527081">
                  <a:extLst>
                    <a:ext uri="{9D8B030D-6E8A-4147-A177-3AD203B41FA5}">
                      <a16:colId xmlns:a16="http://schemas.microsoft.com/office/drawing/2014/main" val="2969146033"/>
                    </a:ext>
                  </a:extLst>
                </a:gridCol>
                <a:gridCol w="527081">
                  <a:extLst>
                    <a:ext uri="{9D8B030D-6E8A-4147-A177-3AD203B41FA5}">
                      <a16:colId xmlns:a16="http://schemas.microsoft.com/office/drawing/2014/main" val="594883830"/>
                    </a:ext>
                  </a:extLst>
                </a:gridCol>
              </a:tblGrid>
              <a:tr h="264416">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a:p>
                  </a:txBody>
                  <a:tcPr/>
                </a:tc>
                <a:extLst>
                  <a:ext uri="{0D108BD9-81ED-4DB2-BD59-A6C34878D82A}">
                    <a16:rowId xmlns:a16="http://schemas.microsoft.com/office/drawing/2014/main" val="2012111953"/>
                  </a:ext>
                </a:extLst>
              </a:tr>
              <a:tr h="591982">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a:p>
                  </a:txBody>
                  <a:tcPr/>
                </a:tc>
                <a:extLst>
                  <a:ext uri="{0D108BD9-81ED-4DB2-BD59-A6C34878D82A}">
                    <a16:rowId xmlns:a16="http://schemas.microsoft.com/office/drawing/2014/main" val="3734755731"/>
                  </a:ext>
                </a:extLst>
              </a:tr>
              <a:tr h="264416">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a:p>
                  </a:txBody>
                  <a:tcPr/>
                </a:tc>
                <a:extLst>
                  <a:ext uri="{0D108BD9-81ED-4DB2-BD59-A6C34878D82A}">
                    <a16:rowId xmlns:a16="http://schemas.microsoft.com/office/drawing/2014/main" val="1765421107"/>
                  </a:ext>
                </a:extLst>
              </a:tr>
              <a:tr h="264416">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a:p>
                  </a:txBody>
                  <a:tcPr/>
                </a:tc>
                <a:extLst>
                  <a:ext uri="{0D108BD9-81ED-4DB2-BD59-A6C34878D82A}">
                    <a16:rowId xmlns:a16="http://schemas.microsoft.com/office/drawing/2014/main" val="2466534698"/>
                  </a:ext>
                </a:extLst>
              </a:tr>
              <a:tr h="264416">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a:p>
                  </a:txBody>
                  <a:tcPr/>
                </a:tc>
                <a:extLst>
                  <a:ext uri="{0D108BD9-81ED-4DB2-BD59-A6C34878D82A}">
                    <a16:rowId xmlns:a16="http://schemas.microsoft.com/office/drawing/2014/main" val="1586867257"/>
                  </a:ext>
                </a:extLst>
              </a:tr>
              <a:tr h="264416">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a:p>
                  </a:txBody>
                  <a:tcPr/>
                </a:tc>
                <a:tc>
                  <a:txBody>
                    <a:bodyPr/>
                    <a:lstStyle/>
                    <a:p>
                      <a:endParaRPr lang="fr-DZ" dirty="0"/>
                    </a:p>
                  </a:txBody>
                  <a:tcPr/>
                </a:tc>
                <a:extLst>
                  <a:ext uri="{0D108BD9-81ED-4DB2-BD59-A6C34878D82A}">
                    <a16:rowId xmlns:a16="http://schemas.microsoft.com/office/drawing/2014/main" val="1324062406"/>
                  </a:ext>
                </a:extLst>
              </a:tr>
            </a:tbl>
          </a:graphicData>
        </a:graphic>
      </p:graphicFrame>
      <p:sp>
        <p:nvSpPr>
          <p:cNvPr id="7" name="TextBox 6">
            <a:extLst>
              <a:ext uri="{FF2B5EF4-FFF2-40B4-BE49-F238E27FC236}">
                <a16:creationId xmlns:a16="http://schemas.microsoft.com/office/drawing/2014/main" id="{8E8D09E0-F9CD-4DD4-C7D2-2ADA08A64C33}"/>
              </a:ext>
            </a:extLst>
          </p:cNvPr>
          <p:cNvSpPr txBox="1"/>
          <p:nvPr/>
        </p:nvSpPr>
        <p:spPr>
          <a:xfrm>
            <a:off x="6890057" y="3728716"/>
            <a:ext cx="163644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err="1">
                <a:ln>
                  <a:noFill/>
                </a:ln>
                <a:solidFill>
                  <a:prstClr val="black"/>
                </a:solidFill>
                <a:effectLst/>
                <a:uLnTx/>
                <a:uFillTx/>
                <a:latin typeface="Calibri"/>
                <a:ea typeface="+mn-ea"/>
                <a:cs typeface="+mn-cs"/>
              </a:rPr>
              <a:t>bank_account</a:t>
            </a:r>
            <a:endParaRPr kumimoji="0" lang="fr-DZ" sz="18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3" name="Connector: Elbow 12">
            <a:extLst>
              <a:ext uri="{FF2B5EF4-FFF2-40B4-BE49-F238E27FC236}">
                <a16:creationId xmlns:a16="http://schemas.microsoft.com/office/drawing/2014/main" id="{54D18009-921B-665C-D87E-C9EC30FC6294}"/>
              </a:ext>
            </a:extLst>
          </p:cNvPr>
          <p:cNvCxnSpPr>
            <a:cxnSpLocks/>
          </p:cNvCxnSpPr>
          <p:nvPr/>
        </p:nvCxnSpPr>
        <p:spPr>
          <a:xfrm>
            <a:off x="7708277" y="3728716"/>
            <a:ext cx="1317702" cy="18466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735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CF6E4F-6C44-136A-C521-285B3767B503}"/>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0" name="Content Placeholder 9">
            <a:extLst>
              <a:ext uri="{FF2B5EF4-FFF2-40B4-BE49-F238E27FC236}">
                <a16:creationId xmlns:a16="http://schemas.microsoft.com/office/drawing/2014/main" id="{E500D4BC-05D5-B6ED-1C99-D22B142B90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0" y="1493905"/>
            <a:ext cx="9651999" cy="4905486"/>
          </a:xfrm>
        </p:spPr>
      </p:pic>
      <p:sp>
        <p:nvSpPr>
          <p:cNvPr id="12" name="Title 11">
            <a:extLst>
              <a:ext uri="{FF2B5EF4-FFF2-40B4-BE49-F238E27FC236}">
                <a16:creationId xmlns:a16="http://schemas.microsoft.com/office/drawing/2014/main" id="{0A991974-47A1-2A20-5DB2-47EA58718627}"/>
              </a:ext>
            </a:extLst>
          </p:cNvPr>
          <p:cNvSpPr>
            <a:spLocks noGrp="1"/>
          </p:cNvSpPr>
          <p:nvPr>
            <p:ph type="title"/>
          </p:nvPr>
        </p:nvSpPr>
        <p:spPr/>
        <p:txBody>
          <a:bodyPr/>
          <a:lstStyle/>
          <a:p>
            <a:endParaRPr lang="fr-DZ"/>
          </a:p>
        </p:txBody>
      </p:sp>
      <p:sp>
        <p:nvSpPr>
          <p:cNvPr id="13" name="Title 1">
            <a:extLst>
              <a:ext uri="{FF2B5EF4-FFF2-40B4-BE49-F238E27FC236}">
                <a16:creationId xmlns:a16="http://schemas.microsoft.com/office/drawing/2014/main" id="{D3FB2983-88E4-F17F-6AF3-20F3D8363197}"/>
              </a:ext>
            </a:extLst>
          </p:cNvPr>
          <p:cNvSpPr txBox="1">
            <a:spLocks/>
          </p:cNvSpPr>
          <p:nvPr/>
        </p:nvSpPr>
        <p:spPr>
          <a:xfrm>
            <a:off x="609600" y="310201"/>
            <a:ext cx="10972800" cy="1300885"/>
          </a:xfrm>
          <a:prstGeom prst="rect">
            <a:avLst/>
          </a:prstGeom>
          <a:solidFill>
            <a:schemeClr val="bg1"/>
          </a:solidFill>
        </p:spPr>
        <p:txBody>
          <a:bodyPr vert="horz"/>
          <a:lstStyle>
            <a:lvl1pPr algn="ctr" defTabSz="457200" rtl="0" eaLnBrk="1" fontAlgn="base" hangingPunct="1">
              <a:spcBef>
                <a:spcPct val="0"/>
              </a:spcBef>
              <a:spcAft>
                <a:spcPct val="0"/>
              </a:spcAft>
              <a:defRPr sz="4800" b="1" kern="1200">
                <a:solidFill>
                  <a:srgbClr val="00B050"/>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B050"/>
                </a:solidFill>
                <a:effectLst/>
                <a:uLnTx/>
                <a:uFillTx/>
                <a:latin typeface="Calibri"/>
                <a:ea typeface="ＭＳ Ｐゴシック" charset="0"/>
                <a:cs typeface="+mj-cs"/>
              </a:rPr>
              <a:t>Data science vs. data mining vs. Artificial Intelligence (AI) vs. Machine learning (ML) vs. deep learning.</a:t>
            </a:r>
            <a:endParaRPr kumimoji="0" lang="fr-DZ" sz="3600" b="1" i="0" u="none" strike="noStrike" kern="1200" cap="none" spc="0" normalizeH="0" baseline="0" noProof="0" dirty="0">
              <a:ln>
                <a:noFill/>
              </a:ln>
              <a:solidFill>
                <a:srgbClr val="00B050"/>
              </a:solidFill>
              <a:effectLst/>
              <a:uLnTx/>
              <a:uFillTx/>
              <a:latin typeface="Calibri"/>
              <a:ea typeface="ＭＳ Ｐゴシック" charset="0"/>
              <a:cs typeface="+mj-cs"/>
            </a:endParaRPr>
          </a:p>
        </p:txBody>
      </p:sp>
    </p:spTree>
    <p:extLst>
      <p:ext uri="{BB962C8B-B14F-4D97-AF65-F5344CB8AC3E}">
        <p14:creationId xmlns:p14="http://schemas.microsoft.com/office/powerpoint/2010/main" val="26531121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FF259-606B-AACB-ADE8-30A9828C2401}"/>
              </a:ext>
            </a:extLst>
          </p:cNvPr>
          <p:cNvSpPr>
            <a:spLocks noGrp="1"/>
          </p:cNvSpPr>
          <p:nvPr>
            <p:ph type="title"/>
          </p:nvPr>
        </p:nvSpPr>
        <p:spPr/>
        <p:txBody>
          <a:bodyPr/>
          <a:lstStyle/>
          <a:p>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Sorting</a:t>
            </a:r>
            <a:endParaRPr lang="fr-FR"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7FBE135-54EC-CEF2-8AD3-09D68627E5AE}"/>
              </a:ext>
            </a:extLst>
          </p:cNvPr>
          <p:cNvSpPr>
            <a:spLocks noGrp="1"/>
          </p:cNvSpPr>
          <p:nvPr>
            <p:ph idx="1"/>
          </p:nvPr>
        </p:nvSpPr>
        <p:spPr>
          <a:xfrm>
            <a:off x="156117" y="1388282"/>
            <a:ext cx="12035883" cy="5058078"/>
          </a:xfrm>
        </p:spPr>
        <p:txBody>
          <a:bodyPr/>
          <a:lstStyle/>
          <a:p>
            <a:endParaRPr lang="fr-FR" dirty="0"/>
          </a:p>
          <a:p>
            <a:r>
              <a:rPr lang="fr-FR" b="1" dirty="0"/>
              <a:t># </a:t>
            </a:r>
            <a:r>
              <a:rPr lang="fr-FR" b="1" dirty="0" err="1"/>
              <a:t>Sorting</a:t>
            </a:r>
            <a:endParaRPr lang="fr-FR" b="1" dirty="0"/>
          </a:p>
          <a:p>
            <a:r>
              <a:rPr lang="fr-FR" dirty="0" err="1"/>
              <a:t>df.sort_values</a:t>
            </a:r>
            <a:r>
              <a:rPr lang="fr-FR" dirty="0"/>
              <a:t>(by='</a:t>
            </a:r>
            <a:r>
              <a:rPr lang="fr-FR" dirty="0" err="1"/>
              <a:t>column_name</a:t>
            </a:r>
            <a:r>
              <a:rPr lang="fr-FR" dirty="0"/>
              <a:t>’)</a:t>
            </a:r>
          </a:p>
          <a:p>
            <a:r>
              <a:rPr lang="en-US" b="0" i="0" dirty="0" err="1">
                <a:solidFill>
                  <a:srgbClr val="000000"/>
                </a:solidFill>
                <a:effectLst/>
                <a:latin typeface="Consolas" panose="020B0609020204030204" pitchFamily="49" charset="0"/>
              </a:rPr>
              <a:t>df.sort_values</a:t>
            </a:r>
            <a:r>
              <a:rPr lang="en-US" b="0" i="0" dirty="0">
                <a:solidFill>
                  <a:srgbClr val="000000"/>
                </a:solidFill>
                <a:effectLst/>
                <a:latin typeface="Consolas" panose="020B0609020204030204" pitchFamily="49" charset="0"/>
              </a:rPr>
              <a:t>(by=</a:t>
            </a:r>
            <a:r>
              <a:rPr lang="en-US" b="0" i="0" dirty="0">
                <a:solidFill>
                  <a:srgbClr val="A52A2A"/>
                </a:solidFill>
                <a:effectLst/>
                <a:latin typeface="Consolas" panose="020B0609020204030204" pitchFamily="49" charset="0"/>
              </a:rPr>
              <a:t>'age'</a:t>
            </a:r>
            <a:r>
              <a:rPr lang="en-US" b="0" i="0" dirty="0">
                <a:solidFill>
                  <a:srgbClr val="000000"/>
                </a:solidFill>
                <a:effectLst/>
                <a:latin typeface="Consolas" panose="020B0609020204030204" pitchFamily="49" charset="0"/>
              </a:rPr>
              <a:t>)</a:t>
            </a:r>
          </a:p>
          <a:p>
            <a:endParaRPr lang="fr-FR" dirty="0"/>
          </a:p>
          <a:p>
            <a:pPr algn="l"/>
            <a:r>
              <a:rPr lang="en-US" b="0" i="0" dirty="0" err="1">
                <a:solidFill>
                  <a:srgbClr val="000000"/>
                </a:solidFill>
                <a:effectLst/>
                <a:latin typeface="Consolas" panose="020B0609020204030204" pitchFamily="49" charset="0"/>
              </a:rPr>
              <a:t>newdf</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df.sort_values</a:t>
            </a:r>
            <a:r>
              <a:rPr lang="en-US" b="0" i="0" dirty="0">
                <a:solidFill>
                  <a:srgbClr val="000000"/>
                </a:solidFill>
                <a:effectLst/>
                <a:latin typeface="Consolas" panose="020B0609020204030204" pitchFamily="49" charset="0"/>
              </a:rPr>
              <a:t>(by=</a:t>
            </a:r>
            <a:r>
              <a:rPr lang="en-US" b="0" i="0" dirty="0">
                <a:solidFill>
                  <a:srgbClr val="A52A2A"/>
                </a:solidFill>
                <a:effectLst/>
                <a:latin typeface="Consolas" panose="020B0609020204030204" pitchFamily="49" charset="0"/>
              </a:rPr>
              <a:t>'age',</a:t>
            </a:r>
            <a:r>
              <a:rPr lang="en-US" b="0" i="0" dirty="0" err="1">
                <a:solidFill>
                  <a:srgbClr val="A52A2A"/>
                </a:solidFill>
                <a:effectLst/>
                <a:latin typeface="Consolas" panose="020B0609020204030204" pitchFamily="49" charset="0"/>
              </a:rPr>
              <a:t>inplace</a:t>
            </a:r>
            <a:r>
              <a:rPr lang="en-US" b="0" i="0" dirty="0">
                <a:solidFill>
                  <a:srgbClr val="A52A2A"/>
                </a:solidFill>
                <a:effectLst/>
                <a:latin typeface="Consolas" panose="020B0609020204030204" pitchFamily="49" charset="0"/>
              </a:rPr>
              <a:t>=True, kind='</a:t>
            </a:r>
            <a:r>
              <a:rPr lang="en-US" b="0" i="0" dirty="0" err="1">
                <a:solidFill>
                  <a:srgbClr val="A52A2A"/>
                </a:solidFill>
                <a:effectLst/>
                <a:latin typeface="Consolas" panose="020B0609020204030204" pitchFamily="49" charset="0"/>
              </a:rPr>
              <a:t>quicksort',ascending</a:t>
            </a:r>
            <a:r>
              <a:rPr lang="en-US" b="0" i="0" dirty="0">
                <a:solidFill>
                  <a:srgbClr val="A52A2A"/>
                </a:solidFill>
                <a:effectLst/>
                <a:latin typeface="Consolas" panose="020B0609020204030204" pitchFamily="49" charset="0"/>
              </a:rPr>
              <a:t>=False</a:t>
            </a:r>
            <a:r>
              <a:rPr lang="en-US" b="0" i="0" dirty="0">
                <a:solidFill>
                  <a:srgbClr val="000000"/>
                </a:solidFill>
                <a:effectLst/>
                <a:latin typeface="Consolas" panose="020B0609020204030204" pitchFamily="49" charset="0"/>
              </a:rPr>
              <a:t>)</a:t>
            </a:r>
          </a:p>
          <a:p>
            <a:pPr algn="l"/>
            <a:r>
              <a:rPr lang="fr-FR" b="1" dirty="0">
                <a:solidFill>
                  <a:srgbClr val="FF0000"/>
                </a:solidFill>
              </a:rPr>
              <a:t># </a:t>
            </a:r>
            <a:r>
              <a:rPr lang="fr-FR" b="1" dirty="0" err="1">
                <a:solidFill>
                  <a:srgbClr val="FF0000"/>
                </a:solidFill>
              </a:rPr>
              <a:t>error</a:t>
            </a:r>
            <a:r>
              <a:rPr lang="fr-FR" b="1" dirty="0">
                <a:solidFill>
                  <a:srgbClr val="FF0000"/>
                </a:solidFill>
              </a:rPr>
              <a:t> change </a:t>
            </a:r>
            <a:r>
              <a:rPr lang="fr-FR" b="1" dirty="0" err="1">
                <a:solidFill>
                  <a:srgbClr val="FF0000"/>
                </a:solidFill>
              </a:rPr>
              <a:t>inplace</a:t>
            </a:r>
            <a:r>
              <a:rPr lang="fr-FR" b="1" dirty="0">
                <a:solidFill>
                  <a:srgbClr val="FF0000"/>
                </a:solidFill>
              </a:rPr>
              <a:t>=</a:t>
            </a:r>
            <a:r>
              <a:rPr lang="fr-FR" b="1" dirty="0" err="1">
                <a:solidFill>
                  <a:srgbClr val="FF0000"/>
                </a:solidFill>
              </a:rPr>
              <a:t>True</a:t>
            </a:r>
            <a:r>
              <a:rPr lang="fr-FR" b="1" dirty="0">
                <a:solidFill>
                  <a:srgbClr val="FF0000"/>
                </a:solidFill>
              </a:rPr>
              <a:t> </a:t>
            </a:r>
            <a:r>
              <a:rPr lang="fr-FR" b="1" dirty="0" err="1">
                <a:solidFill>
                  <a:srgbClr val="FF0000"/>
                </a:solidFill>
              </a:rPr>
              <a:t>with</a:t>
            </a:r>
            <a:r>
              <a:rPr lang="fr-FR" b="1" dirty="0">
                <a:solidFill>
                  <a:srgbClr val="FF0000"/>
                </a:solidFill>
              </a:rPr>
              <a:t> </a:t>
            </a:r>
            <a:r>
              <a:rPr lang="fr-FR" b="1" dirty="0" err="1">
                <a:solidFill>
                  <a:srgbClr val="FF0000"/>
                </a:solidFill>
              </a:rPr>
              <a:t>inplace</a:t>
            </a:r>
            <a:r>
              <a:rPr lang="fr-FR" b="1" dirty="0">
                <a:solidFill>
                  <a:srgbClr val="FF0000"/>
                </a:solidFill>
              </a:rPr>
              <a:t> =False</a:t>
            </a:r>
            <a:endParaRPr lang="en-US" b="1" i="0" dirty="0">
              <a:solidFill>
                <a:srgbClr val="FF0000"/>
              </a:solidFill>
              <a:effectLst/>
              <a:latin typeface="Consolas" panose="020B0609020204030204" pitchFamily="49" charset="0"/>
            </a:endParaRPr>
          </a:p>
          <a:p>
            <a:r>
              <a:rPr lang="en-US" b="0" i="0" dirty="0" err="1">
                <a:solidFill>
                  <a:srgbClr val="000000"/>
                </a:solidFill>
                <a:effectLst/>
                <a:latin typeface="Consolas" panose="020B0609020204030204" pitchFamily="49" charset="0"/>
              </a:rPr>
              <a:t>newdf</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df.sort_values</a:t>
            </a:r>
            <a:r>
              <a:rPr lang="en-US" b="0" i="0" dirty="0">
                <a:solidFill>
                  <a:srgbClr val="000000"/>
                </a:solidFill>
                <a:effectLst/>
                <a:latin typeface="Consolas" panose="020B0609020204030204" pitchFamily="49" charset="0"/>
              </a:rPr>
              <a:t>(by=</a:t>
            </a:r>
            <a:r>
              <a:rPr lang="en-US" b="0" i="0" dirty="0">
                <a:solidFill>
                  <a:srgbClr val="A52A2A"/>
                </a:solidFill>
                <a:effectLst/>
                <a:latin typeface="Consolas" panose="020B0609020204030204" pitchFamily="49" charset="0"/>
              </a:rPr>
              <a:t>'age',</a:t>
            </a:r>
            <a:r>
              <a:rPr lang="en-US" b="0" i="0" dirty="0" err="1">
                <a:solidFill>
                  <a:srgbClr val="00B050"/>
                </a:solidFill>
                <a:effectLst/>
                <a:latin typeface="Consolas" panose="020B0609020204030204" pitchFamily="49" charset="0"/>
              </a:rPr>
              <a:t>inplace</a:t>
            </a:r>
            <a:r>
              <a:rPr lang="en-US" b="0" i="0" dirty="0">
                <a:solidFill>
                  <a:srgbClr val="00B050"/>
                </a:solidFill>
                <a:effectLst/>
                <a:latin typeface="Consolas" panose="020B0609020204030204" pitchFamily="49" charset="0"/>
              </a:rPr>
              <a:t>=False</a:t>
            </a:r>
            <a:r>
              <a:rPr lang="en-US" b="0" i="0" dirty="0">
                <a:solidFill>
                  <a:srgbClr val="A52A2A"/>
                </a:solidFill>
                <a:effectLst/>
                <a:latin typeface="Consolas" panose="020B0609020204030204" pitchFamily="49" charset="0"/>
              </a:rPr>
              <a:t>, kind='</a:t>
            </a:r>
            <a:r>
              <a:rPr lang="en-US" b="0" i="0" dirty="0" err="1">
                <a:solidFill>
                  <a:srgbClr val="A52A2A"/>
                </a:solidFill>
                <a:effectLst/>
                <a:latin typeface="Consolas" panose="020B0609020204030204" pitchFamily="49" charset="0"/>
              </a:rPr>
              <a:t>quicksort',ascending</a:t>
            </a:r>
            <a:r>
              <a:rPr lang="en-US" b="0" i="0" dirty="0">
                <a:solidFill>
                  <a:srgbClr val="A52A2A"/>
                </a:solidFill>
                <a:effectLst/>
                <a:latin typeface="Consolas" panose="020B0609020204030204" pitchFamily="49" charset="0"/>
              </a:rPr>
              <a:t>=False</a:t>
            </a:r>
            <a:r>
              <a:rPr lang="en-US" b="0" i="0" dirty="0">
                <a:solidFill>
                  <a:srgbClr val="000000"/>
                </a:solidFill>
                <a:effectLst/>
                <a:latin typeface="Consolas" panose="020B0609020204030204" pitchFamily="49" charset="0"/>
              </a:rPr>
              <a:t>)</a:t>
            </a:r>
          </a:p>
          <a:p>
            <a:br>
              <a:rPr lang="en-US" dirty="0"/>
            </a:br>
            <a:endParaRPr lang="fr-FR" dirty="0"/>
          </a:p>
        </p:txBody>
      </p:sp>
      <p:sp>
        <p:nvSpPr>
          <p:cNvPr id="4" name="Slide Number Placeholder 3">
            <a:extLst>
              <a:ext uri="{FF2B5EF4-FFF2-40B4-BE49-F238E27FC236}">
                <a16:creationId xmlns:a16="http://schemas.microsoft.com/office/drawing/2014/main" id="{9F87A92C-DA13-9F11-D4BD-5BFF479C1DB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7419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8CCB-E6B4-AFA4-831B-C1878686D65F}"/>
              </a:ext>
            </a:extLst>
          </p:cNvPr>
          <p:cNvSpPr>
            <a:spLocks noGrp="1"/>
          </p:cNvSpPr>
          <p:nvPr>
            <p:ph type="title"/>
          </p:nvPr>
        </p:nvSpPr>
        <p:spPr/>
        <p:txBody>
          <a:bodyPr/>
          <a:lstStyle/>
          <a:p>
            <a:r>
              <a:rPr lang="fr-FR" b="1" dirty="0" err="1">
                <a:latin typeface="Arial" panose="020B0604020202020204" pitchFamily="34" charset="0"/>
                <a:cs typeface="Arial" panose="020B0604020202020204" pitchFamily="34" charset="0"/>
              </a:rPr>
              <a:t>Sorting</a:t>
            </a:r>
            <a:r>
              <a:rPr lang="fr-FR" b="1" dirty="0">
                <a:latin typeface="Arial" panose="020B0604020202020204" pitchFamily="34" charset="0"/>
                <a:cs typeface="Arial" panose="020B0604020202020204" pitchFamily="34" charset="0"/>
              </a:rPr>
              <a:t> </a:t>
            </a:r>
            <a:r>
              <a:rPr lang="fr-FR" b="1" dirty="0" err="1">
                <a:latin typeface="Arial" panose="020B0604020202020204" pitchFamily="34" charset="0"/>
                <a:cs typeface="Arial" panose="020B0604020202020204" pitchFamily="34" charset="0"/>
              </a:rPr>
              <a:t>with</a:t>
            </a:r>
            <a:r>
              <a:rPr lang="fr-FR" b="1" dirty="0">
                <a:latin typeface="Arial" panose="020B0604020202020204" pitchFamily="34" charset="0"/>
                <a:cs typeface="Arial" panose="020B0604020202020204" pitchFamily="34" charset="0"/>
              </a:rPr>
              <a:t> more </a:t>
            </a:r>
            <a:r>
              <a:rPr lang="fr-FR" b="1" dirty="0" err="1">
                <a:latin typeface="Arial" panose="020B0604020202020204" pitchFamily="34" charset="0"/>
                <a:cs typeface="Arial" panose="020B0604020202020204" pitchFamily="34" charset="0"/>
              </a:rPr>
              <a:t>details</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AEF64D3-773A-7AB7-01D3-A5F175800B73}"/>
              </a:ext>
            </a:extLst>
          </p:cNvPr>
          <p:cNvSpPr>
            <a:spLocks noGrp="1"/>
          </p:cNvSpPr>
          <p:nvPr>
            <p:ph idx="1"/>
          </p:nvPr>
        </p:nvSpPr>
        <p:spPr>
          <a:xfrm>
            <a:off x="178420" y="1388282"/>
            <a:ext cx="11403980" cy="5058078"/>
          </a:xfrm>
        </p:spPr>
        <p:txBody>
          <a:bodyPr/>
          <a:lstStyle/>
          <a:p>
            <a:pPr algn="l"/>
            <a:r>
              <a:rPr lang="fr-FR" sz="1800" b="1" i="0" dirty="0" err="1">
                <a:solidFill>
                  <a:srgbClr val="000000"/>
                </a:solidFill>
                <a:effectLst/>
                <a:latin typeface="Segoe UI" panose="020B0502040204020203" pitchFamily="34" charset="0"/>
              </a:rPr>
              <a:t>Syntax</a:t>
            </a:r>
            <a:endParaRPr lang="fr-FR" sz="1800" b="1" i="0" dirty="0">
              <a:solidFill>
                <a:srgbClr val="000000"/>
              </a:solidFill>
              <a:effectLst/>
              <a:latin typeface="Segoe UI" panose="020B0502040204020203" pitchFamily="34" charset="0"/>
            </a:endParaRPr>
          </a:p>
          <a:p>
            <a:pPr algn="l"/>
            <a:r>
              <a:rPr lang="en-US" sz="1800" b="0" i="1" dirty="0" err="1">
                <a:solidFill>
                  <a:srgbClr val="000000"/>
                </a:solidFill>
                <a:effectLst/>
                <a:latin typeface="Consolas" panose="020B0609020204030204" pitchFamily="49" charset="0"/>
              </a:rPr>
              <a:t>dataframe</a:t>
            </a:r>
            <a:r>
              <a:rPr lang="en-US" sz="1800" b="0" i="0" dirty="0" err="1">
                <a:solidFill>
                  <a:srgbClr val="000000"/>
                </a:solidFill>
                <a:effectLst/>
                <a:latin typeface="Consolas" panose="020B0609020204030204" pitchFamily="49" charset="0"/>
              </a:rPr>
              <a:t>.sort_values</a:t>
            </a:r>
            <a:r>
              <a:rPr lang="en-US" sz="1800" b="0" i="0" dirty="0">
                <a:solidFill>
                  <a:srgbClr val="000000"/>
                </a:solidFill>
                <a:effectLst/>
                <a:latin typeface="Consolas" panose="020B0609020204030204" pitchFamily="49" charset="0"/>
              </a:rPr>
              <a:t>(by, axis, ascending, </a:t>
            </a:r>
            <a:r>
              <a:rPr lang="en-US" sz="1800" b="0" i="0" dirty="0" err="1">
                <a:solidFill>
                  <a:srgbClr val="000000"/>
                </a:solidFill>
                <a:effectLst/>
                <a:latin typeface="Consolas" panose="020B0609020204030204" pitchFamily="49" charset="0"/>
              </a:rPr>
              <a:t>inplace</a:t>
            </a:r>
            <a:r>
              <a:rPr lang="en-US" sz="1800" b="0" i="0" dirty="0">
                <a:solidFill>
                  <a:srgbClr val="000000"/>
                </a:solidFill>
                <a:effectLst/>
                <a:latin typeface="Consolas" panose="020B0609020204030204" pitchFamily="49" charset="0"/>
              </a:rPr>
              <a:t>, kind, </a:t>
            </a:r>
            <a:r>
              <a:rPr lang="en-US" sz="1800" b="0" i="0" dirty="0" err="1">
                <a:solidFill>
                  <a:srgbClr val="000000"/>
                </a:solidFill>
                <a:effectLst/>
                <a:latin typeface="Consolas" panose="020B0609020204030204" pitchFamily="49" charset="0"/>
              </a:rPr>
              <a:t>na_position</a:t>
            </a:r>
            <a:r>
              <a:rPr lang="en-US" sz="1800" b="0" i="0" dirty="0">
                <a:solidFill>
                  <a:srgbClr val="000000"/>
                </a:solidFill>
                <a:effectLst/>
                <a:latin typeface="Consolas" panose="020B0609020204030204" pitchFamily="49" charset="0"/>
              </a:rPr>
              <a:t>, </a:t>
            </a:r>
            <a:r>
              <a:rPr lang="en-US" sz="1800" b="0" i="0" dirty="0" err="1">
                <a:solidFill>
                  <a:srgbClr val="000000"/>
                </a:solidFill>
                <a:effectLst/>
                <a:latin typeface="Consolas" panose="020B0609020204030204" pitchFamily="49" charset="0"/>
              </a:rPr>
              <a:t>ignore_index</a:t>
            </a:r>
            <a:r>
              <a:rPr lang="en-US" sz="1800" b="0" i="0" dirty="0">
                <a:solidFill>
                  <a:srgbClr val="000000"/>
                </a:solidFill>
                <a:effectLst/>
                <a:latin typeface="Consolas" panose="020B0609020204030204" pitchFamily="49" charset="0"/>
              </a:rPr>
              <a:t>, key)</a:t>
            </a:r>
          </a:p>
          <a:p>
            <a:pPr algn="l"/>
            <a:br>
              <a:rPr lang="en-US" sz="1800" b="1" dirty="0"/>
            </a:br>
            <a:r>
              <a:rPr lang="fr-FR" sz="1800" b="1" i="0" dirty="0" err="1">
                <a:solidFill>
                  <a:srgbClr val="000000"/>
                </a:solidFill>
                <a:effectLst/>
                <a:latin typeface="Segoe UI" panose="020B0502040204020203" pitchFamily="34" charset="0"/>
              </a:rPr>
              <a:t>Parameters</a:t>
            </a:r>
            <a:endParaRPr lang="fr-FR" sz="1800" b="1" i="0" dirty="0">
              <a:solidFill>
                <a:srgbClr val="000000"/>
              </a:solidFill>
              <a:effectLst/>
              <a:latin typeface="Segoe UI" panose="020B0502040204020203" pitchFamily="34" charset="0"/>
            </a:endParaRPr>
          </a:p>
          <a:p>
            <a:br>
              <a:rPr lang="fr-FR" dirty="0"/>
            </a:br>
            <a:endParaRPr lang="fr-FR" b="0" i="0" dirty="0">
              <a:solidFill>
                <a:srgbClr val="000000"/>
              </a:solidFill>
              <a:effectLst/>
              <a:latin typeface="Segoe UI" panose="020B0502040204020203" pitchFamily="34" charset="0"/>
            </a:endParaRPr>
          </a:p>
          <a:p>
            <a:br>
              <a:rPr lang="fr-FR" b="0" i="0" dirty="0">
                <a:solidFill>
                  <a:srgbClr val="000000"/>
                </a:solidFill>
                <a:effectLst/>
                <a:latin typeface="Consolas" panose="020B0609020204030204" pitchFamily="49" charset="0"/>
              </a:rPr>
            </a:br>
            <a:endParaRPr lang="fr-DZ" dirty="0"/>
          </a:p>
        </p:txBody>
      </p:sp>
      <p:sp>
        <p:nvSpPr>
          <p:cNvPr id="4" name="Slide Number Placeholder 3">
            <a:extLst>
              <a:ext uri="{FF2B5EF4-FFF2-40B4-BE49-F238E27FC236}">
                <a16:creationId xmlns:a16="http://schemas.microsoft.com/office/drawing/2014/main" id="{DF8C66A2-EFBE-6B73-D185-68CA3B024E9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DD7ED503-ECA7-3DA4-6CEE-02295DDF1F0B}"/>
              </a:ext>
            </a:extLst>
          </p:cNvPr>
          <p:cNvPicPr>
            <a:picLocks noChangeAspect="1"/>
          </p:cNvPicPr>
          <p:nvPr/>
        </p:nvPicPr>
        <p:blipFill>
          <a:blip r:embed="rId2"/>
          <a:stretch>
            <a:fillRect/>
          </a:stretch>
        </p:blipFill>
        <p:spPr>
          <a:xfrm>
            <a:off x="2877014" y="2110582"/>
            <a:ext cx="7961971" cy="4437217"/>
          </a:xfrm>
          <a:prstGeom prst="rect">
            <a:avLst/>
          </a:prstGeom>
        </p:spPr>
      </p:pic>
    </p:spTree>
    <p:extLst>
      <p:ext uri="{BB962C8B-B14F-4D97-AF65-F5344CB8AC3E}">
        <p14:creationId xmlns:p14="http://schemas.microsoft.com/office/powerpoint/2010/main" val="24910349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FF259-606B-AACB-ADE8-30A9828C2401}"/>
              </a:ext>
            </a:extLst>
          </p:cNvPr>
          <p:cNvSpPr>
            <a:spLocks noGrp="1"/>
          </p:cNvSpPr>
          <p:nvPr>
            <p:ph type="title"/>
          </p:nvPr>
        </p:nvSpPr>
        <p:spPr/>
        <p:txBody>
          <a:bodyPr/>
          <a:lstStyle/>
          <a:p>
            <a:r>
              <a:rPr lang="fr-FR" b="1" dirty="0" err="1">
                <a:latin typeface="Arial" panose="020B0604020202020204" pitchFamily="34" charset="0"/>
                <a:cs typeface="Arial" panose="020B0604020202020204" pitchFamily="34" charset="0"/>
              </a:rPr>
              <a:t>Querying</a:t>
            </a:r>
            <a:endParaRPr lang="fr-FR"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7FBE135-54EC-CEF2-8AD3-09D68627E5AE}"/>
              </a:ext>
            </a:extLst>
          </p:cNvPr>
          <p:cNvSpPr>
            <a:spLocks noGrp="1"/>
          </p:cNvSpPr>
          <p:nvPr>
            <p:ph idx="1"/>
          </p:nvPr>
        </p:nvSpPr>
        <p:spPr>
          <a:xfrm>
            <a:off x="609600" y="1388282"/>
            <a:ext cx="11582400" cy="5058078"/>
          </a:xfrm>
        </p:spPr>
        <p:txBody>
          <a:bodyPr/>
          <a:lstStyle/>
          <a:p>
            <a:r>
              <a:rPr lang="fr-FR" sz="3200" b="1" dirty="0"/>
              <a:t># </a:t>
            </a:r>
            <a:r>
              <a:rPr lang="fr-FR" sz="3200" b="1" dirty="0" err="1"/>
              <a:t>Querying</a:t>
            </a:r>
            <a:endParaRPr lang="fr-FR" sz="3200" dirty="0"/>
          </a:p>
          <a:p>
            <a:r>
              <a:rPr lang="fr-FR" sz="3200" dirty="0" err="1"/>
              <a:t>df</a:t>
            </a:r>
            <a:r>
              <a:rPr lang="fr-FR" sz="3200" dirty="0"/>
              <a:t>['</a:t>
            </a:r>
            <a:r>
              <a:rPr lang="fr-FR" sz="3200" dirty="0" err="1"/>
              <a:t>column_name</a:t>
            </a:r>
            <a:r>
              <a:rPr lang="fr-FR" sz="3200" dirty="0"/>
              <a:t>'].</a:t>
            </a:r>
            <a:r>
              <a:rPr lang="fr-FR" sz="3200" dirty="0" err="1"/>
              <a:t>where</a:t>
            </a:r>
            <a:r>
              <a:rPr lang="fr-FR" sz="3200" dirty="0"/>
              <a:t>(</a:t>
            </a:r>
            <a:r>
              <a:rPr lang="fr-FR" sz="3200" dirty="0" err="1"/>
              <a:t>df</a:t>
            </a:r>
            <a:r>
              <a:rPr lang="fr-FR" sz="3200" dirty="0"/>
              <a:t>['</a:t>
            </a:r>
            <a:r>
              <a:rPr lang="fr-FR" sz="3200" dirty="0" err="1"/>
              <a:t>column_name</a:t>
            </a:r>
            <a:r>
              <a:rPr lang="fr-FR" sz="3200" dirty="0"/>
              <a:t>'] &gt; 50)</a:t>
            </a:r>
          </a:p>
          <a:p>
            <a:endParaRPr lang="fr-FR" sz="3200" dirty="0"/>
          </a:p>
          <a:p>
            <a:endParaRPr lang="fr-FR" sz="3200" dirty="0"/>
          </a:p>
          <a:p>
            <a:r>
              <a:rPr lang="fr-FR" sz="3200" b="1" i="0" dirty="0" err="1">
                <a:solidFill>
                  <a:srgbClr val="000000"/>
                </a:solidFill>
                <a:effectLst/>
                <a:latin typeface="Source Sans Pro" panose="020B0503030403020204" pitchFamily="34" charset="0"/>
              </a:rPr>
              <a:t>Also</a:t>
            </a:r>
            <a:r>
              <a:rPr lang="fr-FR" sz="3200" b="1" i="0" dirty="0">
                <a:solidFill>
                  <a:srgbClr val="000000"/>
                </a:solidFill>
                <a:effectLst/>
                <a:latin typeface="Source Sans Pro" panose="020B0503030403020204" pitchFamily="34" charset="0"/>
              </a:rPr>
              <a:t>: </a:t>
            </a:r>
            <a:r>
              <a:rPr lang="fr-FR" sz="3200" dirty="0" err="1">
                <a:solidFill>
                  <a:srgbClr val="000000"/>
                </a:solidFill>
                <a:latin typeface="Source Sans Pro" panose="020B0503030403020204" pitchFamily="34" charset="0"/>
              </a:rPr>
              <a:t>you</a:t>
            </a:r>
            <a:r>
              <a:rPr lang="fr-FR" sz="3200" dirty="0">
                <a:solidFill>
                  <a:srgbClr val="000000"/>
                </a:solidFill>
                <a:latin typeface="Source Sans Pro" panose="020B0503030403020204" pitchFamily="34" charset="0"/>
              </a:rPr>
              <a:t> can use </a:t>
            </a:r>
            <a:r>
              <a:rPr lang="fr-FR" sz="3200" dirty="0" err="1">
                <a:solidFill>
                  <a:srgbClr val="000000"/>
                </a:solidFill>
                <a:latin typeface="Source Sans Pro" panose="020B0503030403020204" pitchFamily="34" charset="0"/>
              </a:rPr>
              <a:t>loc</a:t>
            </a:r>
            <a:r>
              <a:rPr lang="fr-FR" sz="3200" dirty="0">
                <a:solidFill>
                  <a:srgbClr val="000000"/>
                </a:solidFill>
                <a:latin typeface="Source Sans Pro" panose="020B0503030403020204" pitchFamily="34" charset="0"/>
              </a:rPr>
              <a:t> and </a:t>
            </a:r>
            <a:r>
              <a:rPr lang="fr-FR" sz="3200" dirty="0" err="1">
                <a:solidFill>
                  <a:srgbClr val="000000"/>
                </a:solidFill>
                <a:latin typeface="Source Sans Pro" panose="020B0503030403020204" pitchFamily="34" charset="0"/>
              </a:rPr>
              <a:t>iloc</a:t>
            </a:r>
            <a:endParaRPr lang="fr-DZ" sz="3200" dirty="0"/>
          </a:p>
          <a:p>
            <a:endParaRPr lang="fr-FR" sz="3200" dirty="0"/>
          </a:p>
        </p:txBody>
      </p:sp>
      <p:sp>
        <p:nvSpPr>
          <p:cNvPr id="4" name="Slide Number Placeholder 3">
            <a:extLst>
              <a:ext uri="{FF2B5EF4-FFF2-40B4-BE49-F238E27FC236}">
                <a16:creationId xmlns:a16="http://schemas.microsoft.com/office/drawing/2014/main" id="{9F87A92C-DA13-9F11-D4BD-5BFF479C1DB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9327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F55A-12C6-8CC5-2406-22F6ECA2CA15}"/>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Missing Values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D366472-EF92-9BB9-4728-EE1A3ADB505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A9EB0BCA-8B3A-796D-6DA8-79301F5334EC}"/>
              </a:ext>
            </a:extLst>
          </p:cNvPr>
          <p:cNvSpPr txBox="1"/>
          <p:nvPr/>
        </p:nvSpPr>
        <p:spPr>
          <a:xfrm>
            <a:off x="672964" y="1439359"/>
            <a:ext cx="1131309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There are a number of methods to deal with </a:t>
            </a:r>
            <a:r>
              <a:rPr kumimoji="0" lang="en-US" sz="24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missing values </a:t>
            </a: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 the data frame:</a:t>
            </a:r>
          </a:p>
        </p:txBody>
      </p:sp>
      <p:graphicFrame>
        <p:nvGraphicFramePr>
          <p:cNvPr id="6" name="Table 5">
            <a:extLst>
              <a:ext uri="{FF2B5EF4-FFF2-40B4-BE49-F238E27FC236}">
                <a16:creationId xmlns:a16="http://schemas.microsoft.com/office/drawing/2014/main" id="{592EE66D-4A92-C1D7-E8C3-FFC48096100D}"/>
              </a:ext>
            </a:extLst>
          </p:cNvPr>
          <p:cNvGraphicFramePr>
            <a:graphicFrameLocks noGrp="1"/>
          </p:cNvGraphicFramePr>
          <p:nvPr/>
        </p:nvGraphicFramePr>
        <p:xfrm>
          <a:off x="609600" y="2087504"/>
          <a:ext cx="9662827" cy="4165425"/>
        </p:xfrm>
        <a:graphic>
          <a:graphicData uri="http://schemas.openxmlformats.org/drawingml/2006/table">
            <a:tbl>
              <a:tblPr firstRow="1" bandRow="1">
                <a:tableStyleId>{B301B821-A1FF-4177-AEE7-76D212191A09}</a:tableStyleId>
              </a:tblPr>
              <a:tblGrid>
                <a:gridCol w="2770505">
                  <a:extLst>
                    <a:ext uri="{9D8B030D-6E8A-4147-A177-3AD203B41FA5}">
                      <a16:colId xmlns:a16="http://schemas.microsoft.com/office/drawing/2014/main" val="20000"/>
                    </a:ext>
                  </a:extLst>
                </a:gridCol>
                <a:gridCol w="6892322">
                  <a:extLst>
                    <a:ext uri="{9D8B030D-6E8A-4147-A177-3AD203B41FA5}">
                      <a16:colId xmlns:a16="http://schemas.microsoft.com/office/drawing/2014/main" val="20001"/>
                    </a:ext>
                  </a:extLst>
                </a:gridCol>
              </a:tblGrid>
              <a:tr h="5782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err="1">
                          <a:latin typeface="Arial" panose="020B0604020202020204" pitchFamily="34" charset="0"/>
                          <a:cs typeface="Arial" panose="020B0604020202020204" pitchFamily="34" charset="0"/>
                        </a:rPr>
                        <a:t>df.method</a:t>
                      </a:r>
                      <a:r>
                        <a:rPr lang="en-US" sz="2400" dirty="0">
                          <a:latin typeface="Arial" panose="020B0604020202020204" pitchFamily="34" charset="0"/>
                          <a:cs typeface="Arial" panose="020B0604020202020204" pitchFamily="34" charset="0"/>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Arial" panose="020B0604020202020204" pitchFamily="34" charset="0"/>
                          <a:cs typeface="Arial" panose="020B0604020202020204" pitchFamily="34" charset="0"/>
                        </a:rPr>
                        <a:t>description</a:t>
                      </a:r>
                    </a:p>
                  </a:txBody>
                  <a:tcPr/>
                </a:tc>
                <a:extLst>
                  <a:ext uri="{0D108BD9-81ED-4DB2-BD59-A6C34878D82A}">
                    <a16:rowId xmlns:a16="http://schemas.microsoft.com/office/drawing/2014/main" val="10000"/>
                  </a:ext>
                </a:extLst>
              </a:tr>
              <a:tr h="483804">
                <a:tc>
                  <a:txBody>
                    <a:bodyPr/>
                    <a:lstStyle/>
                    <a:p>
                      <a:r>
                        <a:rPr lang="en-US" dirty="0" err="1">
                          <a:latin typeface="Arial" panose="020B0604020202020204" pitchFamily="34" charset="0"/>
                          <a:cs typeface="Arial" panose="020B0604020202020204" pitchFamily="34" charset="0"/>
                        </a:rPr>
                        <a:t>dropna</a:t>
                      </a:r>
                      <a:r>
                        <a:rPr lang="en-US" dirty="0">
                          <a:latin typeface="Arial" panose="020B0604020202020204" pitchFamily="34" charset="0"/>
                          <a:cs typeface="Arial" panose="020B0604020202020204" pitchFamily="34" charset="0"/>
                        </a:rPr>
                        <a:t>()</a:t>
                      </a:r>
                    </a:p>
                  </a:txBody>
                  <a:tcPr/>
                </a:tc>
                <a:tc>
                  <a:txBody>
                    <a:bodyPr/>
                    <a:lstStyle/>
                    <a:p>
                      <a:r>
                        <a:rPr lang="en-US" dirty="0">
                          <a:latin typeface="Arial" panose="020B0604020202020204" pitchFamily="34" charset="0"/>
                          <a:cs typeface="Arial" panose="020B0604020202020204" pitchFamily="34" charset="0"/>
                        </a:rPr>
                        <a:t>Drop missing observations</a:t>
                      </a:r>
                    </a:p>
                  </a:txBody>
                  <a:tcPr/>
                </a:tc>
                <a:extLst>
                  <a:ext uri="{0D108BD9-81ED-4DB2-BD59-A6C34878D82A}">
                    <a16:rowId xmlns:a16="http://schemas.microsoft.com/office/drawing/2014/main" val="10001"/>
                  </a:ext>
                </a:extLst>
              </a:tr>
              <a:tr h="483804">
                <a:tc>
                  <a:txBody>
                    <a:bodyPr/>
                    <a:lstStyle/>
                    <a:p>
                      <a:r>
                        <a:rPr lang="en-US" dirty="0" err="1">
                          <a:latin typeface="Arial" panose="020B0604020202020204" pitchFamily="34" charset="0"/>
                          <a:cs typeface="Arial" panose="020B0604020202020204" pitchFamily="34" charset="0"/>
                        </a:rPr>
                        <a:t>dropna</a:t>
                      </a:r>
                      <a:r>
                        <a:rPr lang="en-US" dirty="0">
                          <a:latin typeface="Arial" panose="020B0604020202020204" pitchFamily="34" charset="0"/>
                          <a:cs typeface="Arial" panose="020B0604020202020204" pitchFamily="34" charset="0"/>
                        </a:rPr>
                        <a:t>(how='all')</a:t>
                      </a:r>
                    </a:p>
                  </a:txBody>
                  <a:tcPr/>
                </a:tc>
                <a:tc>
                  <a:txBody>
                    <a:bodyPr/>
                    <a:lstStyle/>
                    <a:p>
                      <a:r>
                        <a:rPr lang="en-US" dirty="0">
                          <a:latin typeface="Arial" panose="020B0604020202020204" pitchFamily="34" charset="0"/>
                          <a:cs typeface="Arial" panose="020B0604020202020204" pitchFamily="34" charset="0"/>
                        </a:rPr>
                        <a:t>Drop observations where all cells is NA</a:t>
                      </a:r>
                    </a:p>
                  </a:txBody>
                  <a:tcPr/>
                </a:tc>
                <a:extLst>
                  <a:ext uri="{0D108BD9-81ED-4DB2-BD59-A6C34878D82A}">
                    <a16:rowId xmlns:a16="http://schemas.microsoft.com/office/drawing/2014/main" val="10002"/>
                  </a:ext>
                </a:extLst>
              </a:tr>
              <a:tr h="531003">
                <a:tc>
                  <a:txBody>
                    <a:bodyPr/>
                    <a:lstStyle/>
                    <a:p>
                      <a:r>
                        <a:rPr lang="en-US" dirty="0" err="1">
                          <a:latin typeface="Arial" panose="020B0604020202020204" pitchFamily="34" charset="0"/>
                          <a:cs typeface="Arial" panose="020B0604020202020204" pitchFamily="34" charset="0"/>
                        </a:rPr>
                        <a:t>dropna</a:t>
                      </a:r>
                      <a:r>
                        <a:rPr lang="en-US" dirty="0">
                          <a:latin typeface="Arial" panose="020B0604020202020204" pitchFamily="34" charset="0"/>
                          <a:cs typeface="Arial" panose="020B0604020202020204" pitchFamily="34" charset="0"/>
                        </a:rPr>
                        <a:t>(axis=1, how='all')</a:t>
                      </a:r>
                    </a:p>
                  </a:txBody>
                  <a:tcPr/>
                </a:tc>
                <a:tc>
                  <a:txBody>
                    <a:bodyPr/>
                    <a:lstStyle/>
                    <a:p>
                      <a:r>
                        <a:rPr lang="en-US" dirty="0">
                          <a:latin typeface="Arial" panose="020B0604020202020204" pitchFamily="34" charset="0"/>
                          <a:cs typeface="Arial" panose="020B0604020202020204" pitchFamily="34" charset="0"/>
                        </a:rPr>
                        <a:t>Drop column if all the values are</a:t>
                      </a:r>
                      <a:r>
                        <a:rPr lang="en-US" baseline="0" dirty="0">
                          <a:latin typeface="Arial" panose="020B0604020202020204" pitchFamily="34" charset="0"/>
                          <a:cs typeface="Arial" panose="020B0604020202020204" pitchFamily="34" charset="0"/>
                        </a:rPr>
                        <a:t> missing</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542803">
                <a:tc>
                  <a:txBody>
                    <a:bodyPr/>
                    <a:lstStyle/>
                    <a:p>
                      <a:r>
                        <a:rPr lang="en-US" dirty="0" err="1">
                          <a:latin typeface="Arial" panose="020B0604020202020204" pitchFamily="34" charset="0"/>
                          <a:cs typeface="Arial" panose="020B0604020202020204" pitchFamily="34" charset="0"/>
                        </a:rPr>
                        <a:t>dropna</a:t>
                      </a:r>
                      <a:r>
                        <a:rPr lang="en-US" dirty="0">
                          <a:latin typeface="Arial" panose="020B0604020202020204" pitchFamily="34" charset="0"/>
                          <a:cs typeface="Arial" panose="020B0604020202020204" pitchFamily="34" charset="0"/>
                        </a:rPr>
                        <a:t>(thresh = 5)</a:t>
                      </a:r>
                    </a:p>
                  </a:txBody>
                  <a:tcPr/>
                </a:tc>
                <a:tc>
                  <a:txBody>
                    <a:bodyPr/>
                    <a:lstStyle/>
                    <a:p>
                      <a:r>
                        <a:rPr lang="en-US" dirty="0">
                          <a:latin typeface="Arial" panose="020B0604020202020204" pitchFamily="34" charset="0"/>
                          <a:cs typeface="Arial" panose="020B0604020202020204" pitchFamily="34" charset="0"/>
                        </a:rPr>
                        <a:t>Drop rows that contain less than 5 non-missing values</a:t>
                      </a:r>
                    </a:p>
                  </a:txBody>
                  <a:tcPr/>
                </a:tc>
                <a:extLst>
                  <a:ext uri="{0D108BD9-81ED-4DB2-BD59-A6C34878D82A}">
                    <a16:rowId xmlns:a16="http://schemas.microsoft.com/office/drawing/2014/main" val="10004"/>
                  </a:ext>
                </a:extLst>
              </a:tr>
              <a:tr h="542803">
                <a:tc>
                  <a:txBody>
                    <a:bodyPr/>
                    <a:lstStyle/>
                    <a:p>
                      <a:r>
                        <a:rPr lang="en-US" dirty="0" err="1">
                          <a:latin typeface="Arial" panose="020B0604020202020204" pitchFamily="34" charset="0"/>
                          <a:cs typeface="Arial" panose="020B0604020202020204" pitchFamily="34" charset="0"/>
                        </a:rPr>
                        <a:t>fillna</a:t>
                      </a:r>
                      <a:r>
                        <a:rPr lang="en-US" dirty="0">
                          <a:latin typeface="Arial" panose="020B0604020202020204" pitchFamily="34" charset="0"/>
                          <a:cs typeface="Arial" panose="020B0604020202020204" pitchFamily="34" charset="0"/>
                        </a:rPr>
                        <a:t>(0)</a:t>
                      </a:r>
                    </a:p>
                  </a:txBody>
                  <a:tcPr/>
                </a:tc>
                <a:tc>
                  <a:txBody>
                    <a:bodyPr/>
                    <a:lstStyle/>
                    <a:p>
                      <a:r>
                        <a:rPr lang="en-US" dirty="0">
                          <a:latin typeface="Arial" panose="020B0604020202020204" pitchFamily="34" charset="0"/>
                          <a:cs typeface="Arial" panose="020B0604020202020204" pitchFamily="34" charset="0"/>
                        </a:rPr>
                        <a:t>Replace missing values with zeros</a:t>
                      </a:r>
                    </a:p>
                  </a:txBody>
                  <a:tcPr/>
                </a:tc>
                <a:extLst>
                  <a:ext uri="{0D108BD9-81ED-4DB2-BD59-A6C34878D82A}">
                    <a16:rowId xmlns:a16="http://schemas.microsoft.com/office/drawing/2014/main" val="10005"/>
                  </a:ext>
                </a:extLst>
              </a:tr>
              <a:tr h="501503">
                <a:tc>
                  <a:txBody>
                    <a:bodyPr/>
                    <a:lstStyle/>
                    <a:p>
                      <a:r>
                        <a:rPr lang="en-US" dirty="0" err="1">
                          <a:latin typeface="Arial" panose="020B0604020202020204" pitchFamily="34" charset="0"/>
                          <a:cs typeface="Arial" panose="020B0604020202020204" pitchFamily="34" charset="0"/>
                        </a:rPr>
                        <a:t>isnull</a:t>
                      </a:r>
                      <a:r>
                        <a:rPr lang="en-US" dirty="0">
                          <a:latin typeface="Arial" panose="020B0604020202020204" pitchFamily="34" charset="0"/>
                          <a:cs typeface="Arial" panose="020B0604020202020204" pitchFamily="34" charset="0"/>
                        </a:rPr>
                        <a:t>()</a:t>
                      </a:r>
                    </a:p>
                  </a:txBody>
                  <a:tcPr/>
                </a:tc>
                <a:tc>
                  <a:txBody>
                    <a:bodyPr/>
                    <a:lstStyle/>
                    <a:p>
                      <a:r>
                        <a:rPr lang="en-US" dirty="0">
                          <a:latin typeface="Arial" panose="020B0604020202020204" pitchFamily="34" charset="0"/>
                          <a:cs typeface="Arial" panose="020B0604020202020204" pitchFamily="34" charset="0"/>
                        </a:rPr>
                        <a:t>returns True if the value is missing</a:t>
                      </a:r>
                    </a:p>
                  </a:txBody>
                  <a:tcPr/>
                </a:tc>
                <a:extLst>
                  <a:ext uri="{0D108BD9-81ED-4DB2-BD59-A6C34878D82A}">
                    <a16:rowId xmlns:a16="http://schemas.microsoft.com/office/drawing/2014/main" val="10006"/>
                  </a:ext>
                </a:extLst>
              </a:tr>
              <a:tr h="501503">
                <a:tc>
                  <a:txBody>
                    <a:bodyPr/>
                    <a:lstStyle/>
                    <a:p>
                      <a:r>
                        <a:rPr lang="en-US" dirty="0" err="1">
                          <a:latin typeface="Arial" panose="020B0604020202020204" pitchFamily="34" charset="0"/>
                          <a:cs typeface="Arial" panose="020B0604020202020204" pitchFamily="34" charset="0"/>
                        </a:rPr>
                        <a:t>notnull</a:t>
                      </a:r>
                      <a:r>
                        <a:rPr lang="en-US" dirty="0">
                          <a:latin typeface="Arial" panose="020B0604020202020204" pitchFamily="34" charset="0"/>
                          <a:cs typeface="Arial" panose="020B0604020202020204" pitchFamily="34" charset="0"/>
                        </a:rPr>
                        <a:t>()</a:t>
                      </a:r>
                    </a:p>
                  </a:txBody>
                  <a:tcPr/>
                </a:tc>
                <a:tc>
                  <a:txBody>
                    <a:bodyPr/>
                    <a:lstStyle/>
                    <a:p>
                      <a:r>
                        <a:rPr lang="en-US" dirty="0">
                          <a:latin typeface="Arial" panose="020B0604020202020204" pitchFamily="34" charset="0"/>
                          <a:cs typeface="Arial" panose="020B0604020202020204" pitchFamily="34" charset="0"/>
                        </a:rPr>
                        <a:t>Returns True for non-missing values</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105525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22618-F643-F511-4113-793C8E67D8B9}"/>
              </a:ext>
            </a:extLst>
          </p:cNvPr>
          <p:cNvSpPr>
            <a:spLocks noGrp="1"/>
          </p:cNvSpPr>
          <p:nvPr>
            <p:ph type="title"/>
          </p:nvPr>
        </p:nvSpPr>
        <p:spPr/>
        <p:txBody>
          <a:bodyPr/>
          <a:lstStyle/>
          <a:p>
            <a:r>
              <a:rPr lang="en-US" b="1" i="0" dirty="0">
                <a:effectLst/>
                <a:latin typeface="Arial" panose="020B0604020202020204" pitchFamily="34" charset="0"/>
                <a:cs typeface="Arial" panose="020B0604020202020204" pitchFamily="34" charset="0"/>
              </a:rPr>
              <a:t>Checking if there are NAs</a:t>
            </a:r>
            <a:br>
              <a:rPr lang="en-US" b="1" i="0" dirty="0">
                <a:effectLst/>
                <a:latin typeface="Arial" panose="020B0604020202020204" pitchFamily="34" charset="0"/>
                <a:cs typeface="Arial" panose="020B0604020202020204" pitchFamily="34" charset="0"/>
              </a:rPr>
            </a:br>
            <a:endParaRPr lang="fr-DZ" dirty="0"/>
          </a:p>
        </p:txBody>
      </p:sp>
      <p:sp>
        <p:nvSpPr>
          <p:cNvPr id="3" name="Content Placeholder 2">
            <a:extLst>
              <a:ext uri="{FF2B5EF4-FFF2-40B4-BE49-F238E27FC236}">
                <a16:creationId xmlns:a16="http://schemas.microsoft.com/office/drawing/2014/main" id="{FA72C510-E060-6095-1F0A-3CF13AAC1490}"/>
              </a:ext>
            </a:extLst>
          </p:cNvPr>
          <p:cNvSpPr>
            <a:spLocks noGrp="1"/>
          </p:cNvSpPr>
          <p:nvPr>
            <p:ph idx="1"/>
          </p:nvPr>
        </p:nvSpPr>
        <p:spPr>
          <a:xfrm>
            <a:off x="609600" y="1388282"/>
            <a:ext cx="11288751" cy="5058078"/>
          </a:xfrm>
        </p:spPr>
        <p:txBody>
          <a:bodyPr/>
          <a:lstStyle/>
          <a:p>
            <a:r>
              <a:rPr lang="en-US" dirty="0" err="1">
                <a:solidFill>
                  <a:srgbClr val="FF0000"/>
                </a:solidFill>
                <a:latin typeface="Arial" panose="020B0604020202020204" pitchFamily="34" charset="0"/>
                <a:cs typeface="Arial" panose="020B0604020202020204" pitchFamily="34" charset="0"/>
              </a:rPr>
              <a:t>df.isnull</a:t>
            </a:r>
            <a:r>
              <a:rPr lang="en-US" dirty="0">
                <a:solidFill>
                  <a:srgbClr val="FF0000"/>
                </a:solidFill>
                <a:latin typeface="Arial" panose="020B0604020202020204" pitchFamily="34" charset="0"/>
                <a:cs typeface="Arial" panose="020B0604020202020204" pitchFamily="34" charset="0"/>
              </a:rPr>
              <a:t>().any() </a:t>
            </a:r>
            <a:r>
              <a:rPr lang="en-US" dirty="0">
                <a:latin typeface="Arial" panose="020B0604020202020204" pitchFamily="34" charset="0"/>
                <a:cs typeface="Arial" panose="020B0604020202020204" pitchFamily="34" charset="0"/>
              </a:rPr>
              <a:t># series</a:t>
            </a:r>
            <a:endParaRPr lang="en-US" dirty="0">
              <a:solidFill>
                <a:srgbClr val="FF0000"/>
              </a:solidFill>
              <a:latin typeface="Arial" panose="020B0604020202020204" pitchFamily="34" charset="0"/>
              <a:cs typeface="Arial" panose="020B0604020202020204" pitchFamily="34" charset="0"/>
            </a:endParaRPr>
          </a:p>
          <a:p>
            <a:r>
              <a:rPr lang="en-US" dirty="0" err="1">
                <a:solidFill>
                  <a:srgbClr val="FF0000"/>
                </a:solidFill>
                <a:latin typeface="Arial" panose="020B0604020202020204" pitchFamily="34" charset="0"/>
                <a:cs typeface="Arial" panose="020B0604020202020204" pitchFamily="34" charset="0"/>
              </a:rPr>
              <a:t>df.isnull</a:t>
            </a:r>
            <a:r>
              <a:rPr lang="en-US" dirty="0">
                <a:solidFill>
                  <a:srgbClr val="FF0000"/>
                </a:solidFill>
                <a:latin typeface="Arial" panose="020B0604020202020204" pitchFamily="34" charset="0"/>
                <a:cs typeface="Arial" panose="020B0604020202020204" pitchFamily="34" charset="0"/>
              </a:rPr>
              <a:t>().</a:t>
            </a:r>
            <a:r>
              <a:rPr lang="en-US" dirty="0" err="1">
                <a:solidFill>
                  <a:srgbClr val="FF0000"/>
                </a:solidFill>
                <a:latin typeface="Arial" panose="020B0604020202020204" pitchFamily="34" charset="0"/>
                <a:cs typeface="Arial" panose="020B0604020202020204" pitchFamily="34" charset="0"/>
              </a:rPr>
              <a:t>values.any</a:t>
            </a:r>
            <a:r>
              <a:rPr lang="en-US" dirty="0">
                <a:solidFill>
                  <a:srgbClr val="FF0000"/>
                </a:solidFill>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bool</a:t>
            </a:r>
            <a:endParaRPr lang="en-US" dirty="0">
              <a:solidFill>
                <a:srgbClr val="FF0000"/>
              </a:solidFill>
              <a:latin typeface="Arial" panose="020B0604020202020204" pitchFamily="34" charset="0"/>
              <a:cs typeface="Arial" panose="020B0604020202020204" pitchFamily="34" charset="0"/>
            </a:endParaRPr>
          </a:p>
          <a:p>
            <a:endParaRPr lang="en-US" dirty="0">
              <a:solidFill>
                <a:srgbClr val="FF0000"/>
              </a:solidFill>
              <a:latin typeface="Arial" panose="020B0604020202020204" pitchFamily="34" charset="0"/>
              <a:cs typeface="Arial" panose="020B0604020202020204" pitchFamily="34" charset="0"/>
            </a:endParaRPr>
          </a:p>
          <a:p>
            <a:r>
              <a:rPr lang="en-US" dirty="0" err="1">
                <a:solidFill>
                  <a:srgbClr val="FF0000"/>
                </a:solidFill>
                <a:latin typeface="Arial" panose="020B0604020202020204" pitchFamily="34" charset="0"/>
                <a:cs typeface="Arial" panose="020B0604020202020204" pitchFamily="34" charset="0"/>
              </a:rPr>
              <a:t>missing_values</a:t>
            </a:r>
            <a:r>
              <a:rPr lang="en-US" dirty="0">
                <a:solidFill>
                  <a:srgbClr val="FF0000"/>
                </a:solidFill>
                <a:latin typeface="Arial" panose="020B0604020202020204" pitchFamily="34" charset="0"/>
                <a:cs typeface="Arial" panose="020B0604020202020204" pitchFamily="34" charset="0"/>
              </a:rPr>
              <a:t>= </a:t>
            </a:r>
            <a:r>
              <a:rPr lang="en-US" dirty="0" err="1">
                <a:solidFill>
                  <a:srgbClr val="FF0000"/>
                </a:solidFill>
                <a:latin typeface="Arial" panose="020B0604020202020204" pitchFamily="34" charset="0"/>
                <a:cs typeface="Arial" panose="020B0604020202020204" pitchFamily="34" charset="0"/>
              </a:rPr>
              <a:t>pd.DataFrame</a:t>
            </a:r>
            <a:r>
              <a:rPr lang="en-US" dirty="0">
                <a:solidFill>
                  <a:srgbClr val="FF0000"/>
                </a:solidFill>
                <a:latin typeface="Arial" panose="020B0604020202020204" pitchFamily="34" charset="0"/>
                <a:cs typeface="Arial" panose="020B0604020202020204" pitchFamily="34" charset="0"/>
              </a:rPr>
              <a:t>(</a:t>
            </a:r>
            <a:r>
              <a:rPr lang="en-US" dirty="0" err="1">
                <a:solidFill>
                  <a:srgbClr val="FF0000"/>
                </a:solidFill>
                <a:latin typeface="Arial" panose="020B0604020202020204" pitchFamily="34" charset="0"/>
                <a:cs typeface="Arial" panose="020B0604020202020204" pitchFamily="34" charset="0"/>
              </a:rPr>
              <a:t>df.isnull</a:t>
            </a:r>
            <a:r>
              <a:rPr lang="en-US" dirty="0">
                <a:solidFill>
                  <a:srgbClr val="FF0000"/>
                </a:solidFill>
                <a:latin typeface="Arial" panose="020B0604020202020204" pitchFamily="34" charset="0"/>
                <a:cs typeface="Arial" panose="020B0604020202020204" pitchFamily="34" charset="0"/>
              </a:rPr>
              <a:t>().sum(), columns=['Missing Values’]) </a:t>
            </a:r>
            <a:r>
              <a:rPr lang="en-US" dirty="0">
                <a:latin typeface="Arial" panose="020B0604020202020204" pitchFamily="34" charset="0"/>
                <a:cs typeface="Arial" panose="020B0604020202020204" pitchFamily="34" charset="0"/>
              </a:rPr>
              <a:t># number of missing values</a:t>
            </a:r>
            <a:endParaRPr lang="en-US" dirty="0">
              <a:solidFill>
                <a:srgbClr val="FF0000"/>
              </a:solidFill>
              <a:latin typeface="Arial" panose="020B0604020202020204" pitchFamily="34" charset="0"/>
              <a:cs typeface="Arial" panose="020B0604020202020204" pitchFamily="34" charset="0"/>
            </a:endParaRPr>
          </a:p>
          <a:p>
            <a:endParaRPr lang="en-US" dirty="0">
              <a:solidFill>
                <a:srgbClr val="FF0000"/>
              </a:solidFill>
              <a:latin typeface="Arial" panose="020B0604020202020204" pitchFamily="34" charset="0"/>
              <a:cs typeface="Arial" panose="020B0604020202020204" pitchFamily="34" charset="0"/>
            </a:endParaRPr>
          </a:p>
          <a:p>
            <a:endParaRPr lang="en-US" dirty="0">
              <a:solidFill>
                <a:srgbClr val="FF0000"/>
              </a:solidFill>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missing=data[</a:t>
            </a:r>
            <a:r>
              <a:rPr lang="en-US" dirty="0" err="1">
                <a:solidFill>
                  <a:srgbClr val="FF0000"/>
                </a:solidFill>
                <a:latin typeface="Arial" panose="020B0604020202020204" pitchFamily="34" charset="0"/>
                <a:cs typeface="Arial" panose="020B0604020202020204" pitchFamily="34" charset="0"/>
              </a:rPr>
              <a:t>df.isnull</a:t>
            </a:r>
            <a:r>
              <a:rPr lang="en-US" dirty="0">
                <a:solidFill>
                  <a:srgbClr val="FF0000"/>
                </a:solidFill>
                <a:latin typeface="Arial" panose="020B0604020202020204" pitchFamily="34" charset="0"/>
                <a:cs typeface="Arial" panose="020B0604020202020204" pitchFamily="34" charset="0"/>
              </a:rPr>
              <a:t>().any(axis=1)] </a:t>
            </a:r>
            <a:r>
              <a:rPr lang="en-US" dirty="0">
                <a:latin typeface="Arial" panose="020B0604020202020204" pitchFamily="34" charset="0"/>
                <a:cs typeface="Arial" panose="020B0604020202020204" pitchFamily="34" charset="0"/>
              </a:rPr>
              <a:t># Detecting the NAN values indexes</a:t>
            </a:r>
          </a:p>
          <a:p>
            <a:endParaRPr lang="fr-DZ" dirty="0">
              <a:solidFill>
                <a:srgbClr val="FF0000"/>
              </a:solidFill>
              <a:latin typeface="Arial" panose="020B0604020202020204" pitchFamily="34" charset="0"/>
              <a:cs typeface="Arial" panose="020B0604020202020204" pitchFamily="34" charset="0"/>
            </a:endParaRPr>
          </a:p>
          <a:p>
            <a:endParaRPr lang="en-US" dirty="0">
              <a:solidFill>
                <a:srgbClr val="FF0000"/>
              </a:solidFill>
              <a:latin typeface="Arial" panose="020B0604020202020204" pitchFamily="34" charset="0"/>
              <a:cs typeface="Arial" panose="020B0604020202020204" pitchFamily="34" charset="0"/>
            </a:endParaRPr>
          </a:p>
          <a:p>
            <a:endParaRPr lang="en-US" dirty="0">
              <a:solidFill>
                <a:srgbClr val="FF0000"/>
              </a:solidFill>
              <a:latin typeface="Arial" panose="020B0604020202020204" pitchFamily="34" charset="0"/>
              <a:cs typeface="Arial" panose="020B0604020202020204" pitchFamily="34" charset="0"/>
            </a:endParaRPr>
          </a:p>
          <a:p>
            <a:endParaRPr lang="fr-DZ"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8869FE3-00B9-C6CC-2A36-18496A9A9E1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477437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DAF08-AE18-B724-3AA2-E69FF7482759}"/>
              </a:ext>
            </a:extLst>
          </p:cNvPr>
          <p:cNvSpPr>
            <a:spLocks noGrp="1"/>
          </p:cNvSpPr>
          <p:nvPr>
            <p:ph type="title"/>
          </p:nvPr>
        </p:nvSpPr>
        <p:spPr/>
        <p:txBody>
          <a:bodyPr/>
          <a:lstStyle/>
          <a:p>
            <a:r>
              <a:rPr lang="en-US" sz="2800" dirty="0">
                <a:latin typeface="Arial" panose="020B0604020202020204" pitchFamily="34" charset="0"/>
                <a:cs typeface="Arial" panose="020B0604020202020204" pitchFamily="34" charset="0"/>
              </a:rPr>
              <a:t>Removing Indexes with Outlier Values</a:t>
            </a:r>
            <a:br>
              <a:rPr lang="en-US" sz="2800" dirty="0">
                <a:latin typeface="Arial" panose="020B0604020202020204" pitchFamily="34" charset="0"/>
                <a:cs typeface="Arial" panose="020B0604020202020204" pitchFamily="34" charset="0"/>
              </a:rPr>
            </a:br>
            <a:endParaRPr lang="fr-DZ" sz="2800" dirty="0">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F377DB53-38E4-FD3F-11F4-3371C651B8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4517" y="1548722"/>
            <a:ext cx="6437429" cy="4283366"/>
          </a:xfrm>
        </p:spPr>
      </p:pic>
      <p:sp>
        <p:nvSpPr>
          <p:cNvPr id="4" name="Slide Number Placeholder 3">
            <a:extLst>
              <a:ext uri="{FF2B5EF4-FFF2-40B4-BE49-F238E27FC236}">
                <a16:creationId xmlns:a16="http://schemas.microsoft.com/office/drawing/2014/main" id="{03D080BA-A963-9AD8-8B61-27A9CB079C6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435914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5AD58-E706-CC80-DBD6-6542B69E5591}"/>
              </a:ext>
            </a:extLst>
          </p:cNvPr>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How to plot a scatter plot with matplotlib?</a:t>
            </a:r>
            <a:endParaRPr lang="fr-DZ" sz="320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E72038F-0B8D-B22B-18CD-0B89AA3C6A21}"/>
              </a:ext>
            </a:extLst>
          </p:cNvPr>
          <p:cNvSpPr>
            <a:spLocks noGrp="1"/>
          </p:cNvSpPr>
          <p:nvPr>
            <p:ph idx="1"/>
          </p:nvPr>
        </p:nvSpPr>
        <p:spPr>
          <a:xfrm>
            <a:off x="490653" y="2553628"/>
            <a:ext cx="11210693" cy="3435531"/>
          </a:xfrm>
        </p:spPr>
        <p:txBody>
          <a:bodyPr/>
          <a:lstStyle/>
          <a:p>
            <a:r>
              <a:rPr lang="fr-FR" dirty="0">
                <a:latin typeface="Arial" panose="020B0604020202020204" pitchFamily="34" charset="0"/>
                <a:cs typeface="Arial" panose="020B0604020202020204" pitchFamily="34" charset="0"/>
              </a:rPr>
              <a:t>import </a:t>
            </a:r>
            <a:r>
              <a:rPr lang="fr-FR" b="1" dirty="0" err="1">
                <a:latin typeface="Arial" panose="020B0604020202020204" pitchFamily="34" charset="0"/>
                <a:cs typeface="Arial" panose="020B0604020202020204" pitchFamily="34" charset="0"/>
              </a:rPr>
              <a:t>matplotlib</a:t>
            </a:r>
            <a:r>
              <a:rPr lang="fr-FR" dirty="0" err="1">
                <a:latin typeface="Arial" panose="020B0604020202020204" pitchFamily="34" charset="0"/>
                <a:cs typeface="Arial" panose="020B0604020202020204" pitchFamily="34" charset="0"/>
              </a:rPr>
              <a:t>.pyplot</a:t>
            </a:r>
            <a:r>
              <a:rPr lang="fr-FR" dirty="0">
                <a:latin typeface="Arial" panose="020B0604020202020204" pitchFamily="34" charset="0"/>
                <a:cs typeface="Arial" panose="020B0604020202020204" pitchFamily="34" charset="0"/>
              </a:rPr>
              <a:t> as </a:t>
            </a:r>
            <a:r>
              <a:rPr lang="fr-FR" dirty="0" err="1">
                <a:latin typeface="Arial" panose="020B0604020202020204" pitchFamily="34" charset="0"/>
                <a:cs typeface="Arial" panose="020B0604020202020204" pitchFamily="34" charset="0"/>
              </a:rPr>
              <a:t>plt</a:t>
            </a:r>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data = </a:t>
            </a:r>
            <a:r>
              <a:rPr lang="fr-FR" dirty="0" err="1">
                <a:latin typeface="Arial" panose="020B0604020202020204" pitchFamily="34" charset="0"/>
                <a:cs typeface="Arial" panose="020B0604020202020204" pitchFamily="34" charset="0"/>
              </a:rPr>
              <a:t>pd.read_csv</a:t>
            </a:r>
            <a:r>
              <a:rPr lang="fr-FR" dirty="0">
                <a:latin typeface="Arial" panose="020B0604020202020204" pitchFamily="34" charset="0"/>
                <a:cs typeface="Arial" panose="020B0604020202020204" pitchFamily="34" charset="0"/>
              </a:rPr>
              <a:t>("Data.csv") </a:t>
            </a:r>
          </a:p>
          <a:p>
            <a:endParaRPr lang="fr-FR" dirty="0">
              <a:latin typeface="Arial" panose="020B0604020202020204" pitchFamily="34" charset="0"/>
              <a:cs typeface="Arial" panose="020B0604020202020204" pitchFamily="34" charset="0"/>
            </a:endParaRPr>
          </a:p>
          <a:p>
            <a:r>
              <a:rPr lang="fr-FR" dirty="0" err="1">
                <a:latin typeface="Arial" panose="020B0604020202020204" pitchFamily="34" charset="0"/>
                <a:cs typeface="Arial" panose="020B0604020202020204" pitchFamily="34" charset="0"/>
              </a:rPr>
              <a:t>plt.</a:t>
            </a:r>
            <a:r>
              <a:rPr lang="fr-FR" b="1" dirty="0" err="1">
                <a:latin typeface="Arial" panose="020B0604020202020204" pitchFamily="34" charset="0"/>
                <a:cs typeface="Arial" panose="020B0604020202020204" pitchFamily="34" charset="0"/>
              </a:rPr>
              <a:t>scatter</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data.index</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data.household_size</a:t>
            </a:r>
            <a:r>
              <a:rPr lang="fr-FR" dirty="0">
                <a:latin typeface="Arial" panose="020B0604020202020204" pitchFamily="34" charset="0"/>
                <a:cs typeface="Arial" panose="020B0604020202020204" pitchFamily="34" charset="0"/>
              </a:rPr>
              <a:t>)</a:t>
            </a:r>
          </a:p>
          <a:p>
            <a:r>
              <a:rPr lang="fr-FR" dirty="0" err="1">
                <a:latin typeface="Arial" panose="020B0604020202020204" pitchFamily="34" charset="0"/>
                <a:cs typeface="Arial" panose="020B0604020202020204" pitchFamily="34" charset="0"/>
              </a:rPr>
              <a:t>plt.xlabel</a:t>
            </a:r>
            <a:r>
              <a:rPr lang="fr-FR" dirty="0">
                <a:latin typeface="Arial" panose="020B0604020202020204" pitchFamily="34" charset="0"/>
                <a:cs typeface="Arial" panose="020B0604020202020204" pitchFamily="34" charset="0"/>
              </a:rPr>
              <a:t>("index")</a:t>
            </a:r>
          </a:p>
          <a:p>
            <a:r>
              <a:rPr lang="fr-FR" dirty="0" err="1">
                <a:latin typeface="Arial" panose="020B0604020202020204" pitchFamily="34" charset="0"/>
                <a:cs typeface="Arial" panose="020B0604020202020204" pitchFamily="34" charset="0"/>
              </a:rPr>
              <a:t>plt.ylabel</a:t>
            </a:r>
            <a:r>
              <a:rPr lang="fr-FR" dirty="0">
                <a:latin typeface="Arial" panose="020B0604020202020204" pitchFamily="34" charset="0"/>
                <a:cs typeface="Arial" panose="020B0604020202020204" pitchFamily="34" charset="0"/>
              </a:rPr>
              <a:t>("</a:t>
            </a:r>
            <a:r>
              <a:rPr lang="fr-FR" dirty="0" err="1">
                <a:latin typeface="Arial" panose="020B0604020202020204" pitchFamily="34" charset="0"/>
                <a:cs typeface="Arial" panose="020B0604020202020204" pitchFamily="34" charset="0"/>
              </a:rPr>
              <a:t>household_size</a:t>
            </a:r>
            <a:r>
              <a:rPr lang="fr-FR" dirty="0">
                <a:latin typeface="Arial" panose="020B0604020202020204" pitchFamily="34" charset="0"/>
                <a:cs typeface="Arial" panose="020B0604020202020204" pitchFamily="34" charset="0"/>
              </a:rPr>
              <a:t>")</a:t>
            </a:r>
          </a:p>
          <a:p>
            <a:r>
              <a:rPr lang="fr-FR" dirty="0" err="1">
                <a:latin typeface="Arial" panose="020B0604020202020204" pitchFamily="34" charset="0"/>
                <a:cs typeface="Arial" panose="020B0604020202020204" pitchFamily="34" charset="0"/>
              </a:rPr>
              <a:t>plt.show</a:t>
            </a:r>
            <a:r>
              <a:rPr lang="fr-FR" dirty="0">
                <a:latin typeface="Arial" panose="020B0604020202020204" pitchFamily="34" charset="0"/>
                <a:cs typeface="Arial" panose="020B0604020202020204" pitchFamily="34" charset="0"/>
              </a:rPr>
              <a:t>()</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00912A5-A4AB-DA3A-50FB-2177F7EBA59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0F397782-A4F6-3D52-C0B2-6DBE735A001A}"/>
              </a:ext>
            </a:extLst>
          </p:cNvPr>
          <p:cNvSpPr txBox="1"/>
          <p:nvPr/>
        </p:nvSpPr>
        <p:spPr>
          <a:xfrm>
            <a:off x="1282390" y="1593953"/>
            <a:ext cx="9433932" cy="584775"/>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err="1">
                <a:ln>
                  <a:noFill/>
                </a:ln>
                <a:solidFill>
                  <a:prstClr val="black"/>
                </a:solidFill>
                <a:effectLst/>
                <a:uLnTx/>
                <a:uFillTx/>
                <a:latin typeface="Calibri"/>
                <a:ea typeface="+mn-ea"/>
                <a:cs typeface="+mn-cs"/>
              </a:rPr>
              <a:t>plt.scatter</a:t>
            </a:r>
            <a:r>
              <a:rPr kumimoji="0" lang="fr-FR" sz="3200" b="0" i="0" u="none" strike="noStrike" kern="1200" cap="none" spc="0" normalizeH="0" baseline="0" noProof="0" dirty="0">
                <a:ln>
                  <a:noFill/>
                </a:ln>
                <a:solidFill>
                  <a:prstClr val="black"/>
                </a:solidFill>
                <a:effectLst/>
                <a:uLnTx/>
                <a:uFillTx/>
                <a:latin typeface="Calibri"/>
                <a:ea typeface="+mn-ea"/>
                <a:cs typeface="+mn-cs"/>
              </a:rPr>
              <a:t>(</a:t>
            </a:r>
            <a:r>
              <a:rPr kumimoji="0" lang="fr-FR" sz="3200" b="1" i="0" u="none" strike="noStrike" kern="1200" cap="none" spc="0" normalizeH="0" baseline="0" noProof="0" dirty="0">
                <a:ln>
                  <a:noFill/>
                </a:ln>
                <a:solidFill>
                  <a:prstClr val="black"/>
                </a:solidFill>
                <a:effectLst/>
                <a:uLnTx/>
                <a:uFillTx/>
                <a:latin typeface="Calibri"/>
                <a:ea typeface="+mn-ea"/>
                <a:cs typeface="+mn-cs"/>
              </a:rPr>
              <a:t>x = </a:t>
            </a:r>
            <a:r>
              <a:rPr kumimoji="0" lang="fr-FR" sz="3200" b="0" i="0" u="none" strike="noStrike" kern="1200" cap="none" spc="0" normalizeH="0" baseline="0" noProof="0" dirty="0" err="1">
                <a:ln>
                  <a:noFill/>
                </a:ln>
                <a:solidFill>
                  <a:prstClr val="black"/>
                </a:solidFill>
                <a:effectLst/>
                <a:uLnTx/>
                <a:uFillTx/>
                <a:latin typeface="Calibri"/>
                <a:ea typeface="+mn-ea"/>
                <a:cs typeface="+mn-cs"/>
              </a:rPr>
              <a:t>dataframe.index</a:t>
            </a:r>
            <a:r>
              <a:rPr kumimoji="0" lang="fr-FR" sz="3200" b="0" i="0" u="none" strike="noStrike" kern="1200" cap="none" spc="0" normalizeH="0" baseline="0" noProof="0" dirty="0">
                <a:ln>
                  <a:noFill/>
                </a:ln>
                <a:solidFill>
                  <a:prstClr val="black"/>
                </a:solidFill>
                <a:effectLst/>
                <a:uLnTx/>
                <a:uFillTx/>
                <a:latin typeface="Calibri"/>
                <a:ea typeface="+mn-ea"/>
                <a:cs typeface="+mn-cs"/>
              </a:rPr>
              <a:t>, </a:t>
            </a:r>
            <a:r>
              <a:rPr kumimoji="0" lang="fr-FR" sz="3200" b="1" i="0" u="none" strike="noStrike" kern="1200" cap="none" spc="0" normalizeH="0" baseline="0" noProof="0" dirty="0">
                <a:ln>
                  <a:noFill/>
                </a:ln>
                <a:solidFill>
                  <a:prstClr val="black"/>
                </a:solidFill>
                <a:effectLst/>
                <a:uLnTx/>
                <a:uFillTx/>
                <a:latin typeface="Calibri"/>
                <a:ea typeface="+mn-ea"/>
                <a:cs typeface="+mn-cs"/>
              </a:rPr>
              <a:t>y = </a:t>
            </a:r>
            <a:r>
              <a:rPr kumimoji="0" lang="fr-FR" sz="3200" b="0" i="0" u="none" strike="noStrike" kern="1200" cap="none" spc="0" normalizeH="0" baseline="0" noProof="0" dirty="0" err="1">
                <a:ln>
                  <a:noFill/>
                </a:ln>
                <a:solidFill>
                  <a:prstClr val="black"/>
                </a:solidFill>
                <a:effectLst/>
                <a:uLnTx/>
                <a:uFillTx/>
                <a:latin typeface="Calibri"/>
                <a:ea typeface="+mn-ea"/>
                <a:cs typeface="+mn-cs"/>
              </a:rPr>
              <a:t>dataframe.value</a:t>
            </a:r>
            <a:r>
              <a:rPr kumimoji="0" lang="fr-FR" sz="32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0474221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F19A-0E9C-B0A0-DA79-B4B4F0715889}"/>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fill</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missing</a:t>
            </a:r>
            <a:r>
              <a:rPr lang="fr-FR" dirty="0">
                <a:latin typeface="Arial" panose="020B0604020202020204" pitchFamily="34" charset="0"/>
                <a:cs typeface="Arial" panose="020B0604020202020204" pitchFamily="34" charset="0"/>
              </a:rPr>
              <a:t> Values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31C1614-D8AF-4E46-5272-AB6CFA06D88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3913541B-482C-B991-F5C5-F21C41573A12}"/>
              </a:ext>
            </a:extLst>
          </p:cNvPr>
          <p:cNvSpPr txBox="1"/>
          <p:nvPr/>
        </p:nvSpPr>
        <p:spPr>
          <a:xfrm>
            <a:off x="545540" y="2782669"/>
            <a:ext cx="9367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Group</a:t>
            </a:r>
            <a:endParaRPr kumimoji="0" lang="fr-DZ"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77449CB0-4DA5-6DB6-FE14-CC9926261FF5}"/>
              </a:ext>
            </a:extLst>
          </p:cNvPr>
          <p:cNvSpPr txBox="1"/>
          <p:nvPr/>
        </p:nvSpPr>
        <p:spPr>
          <a:xfrm>
            <a:off x="545540" y="4826619"/>
            <a:ext cx="93670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Mango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Group</a:t>
            </a:r>
            <a:endParaRPr kumimoji="0" lang="fr-DZ"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1" name="Picture 10">
            <a:extLst>
              <a:ext uri="{FF2B5EF4-FFF2-40B4-BE49-F238E27FC236}">
                <a16:creationId xmlns:a16="http://schemas.microsoft.com/office/drawing/2014/main" id="{9A870694-C46E-D518-8B07-ADCC07BDACF8}"/>
              </a:ext>
            </a:extLst>
          </p:cNvPr>
          <p:cNvPicPr>
            <a:picLocks noChangeAspect="1"/>
          </p:cNvPicPr>
          <p:nvPr/>
        </p:nvPicPr>
        <p:blipFill>
          <a:blip r:embed="rId2"/>
          <a:stretch>
            <a:fillRect/>
          </a:stretch>
        </p:blipFill>
        <p:spPr>
          <a:xfrm>
            <a:off x="1620983" y="1955828"/>
            <a:ext cx="8459381" cy="4039164"/>
          </a:xfrm>
          <a:prstGeom prst="rect">
            <a:avLst/>
          </a:prstGeom>
        </p:spPr>
      </p:pic>
    </p:spTree>
    <p:extLst>
      <p:ext uri="{BB962C8B-B14F-4D97-AF65-F5344CB8AC3E}">
        <p14:creationId xmlns:p14="http://schemas.microsoft.com/office/powerpoint/2010/main" val="39674996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E38D3-A335-2C3C-7BFF-BAB622627F3E}"/>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fill</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missing</a:t>
            </a:r>
            <a:r>
              <a:rPr lang="fr-FR" dirty="0">
                <a:latin typeface="Arial" panose="020B0604020202020204" pitchFamily="34" charset="0"/>
                <a:cs typeface="Arial" panose="020B0604020202020204" pitchFamily="34" charset="0"/>
              </a:rPr>
              <a:t> Values</a:t>
            </a:r>
            <a:endParaRPr lang="fr-DZ"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50CDF30-301F-9F46-C327-3213359B1024}"/>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7119D098-D855-62ED-36E6-98885F06AD63}"/>
              </a:ext>
            </a:extLst>
          </p:cNvPr>
          <p:cNvSpPr txBox="1"/>
          <p:nvPr/>
        </p:nvSpPr>
        <p:spPr>
          <a:xfrm>
            <a:off x="1340935" y="2351782"/>
            <a:ext cx="8137602" cy="38472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prstClr val="black"/>
                </a:solidFill>
                <a:effectLst/>
                <a:uLnTx/>
                <a:uFillTx/>
                <a:latin typeface="Calibri"/>
                <a:ea typeface="+mn-ea"/>
                <a:cs typeface="+mn-cs"/>
              </a:rPr>
              <a:t># Data </a:t>
            </a:r>
            <a:r>
              <a:rPr kumimoji="0" lang="fr-FR" sz="3200" b="1" i="0" u="none" strike="noStrike" kern="1200" cap="none" spc="0" normalizeH="0" baseline="0" noProof="0" dirty="0" err="1">
                <a:ln>
                  <a:noFill/>
                </a:ln>
                <a:solidFill>
                  <a:prstClr val="black"/>
                </a:solidFill>
                <a:effectLst/>
                <a:uLnTx/>
                <a:uFillTx/>
                <a:latin typeface="Calibri"/>
                <a:ea typeface="+mn-ea"/>
                <a:cs typeface="+mn-cs"/>
              </a:rPr>
              <a:t>filling</a:t>
            </a:r>
            <a:endParaRPr kumimoji="0" lang="fr-FR" sz="32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err="1">
                <a:ln>
                  <a:noFill/>
                </a:ln>
                <a:solidFill>
                  <a:prstClr val="black"/>
                </a:solidFill>
                <a:effectLst/>
                <a:uLnTx/>
                <a:uFillTx/>
                <a:latin typeface="Calibri"/>
                <a:ea typeface="+mn-ea"/>
                <a:cs typeface="+mn-cs"/>
              </a:rPr>
              <a:t>df</a:t>
            </a:r>
            <a:r>
              <a:rPr kumimoji="0" lang="fr-FR" sz="3200" b="0" i="0" u="none" strike="noStrike" kern="1200" cap="none" spc="0" normalizeH="0" baseline="0" noProof="0" dirty="0">
                <a:ln>
                  <a:noFill/>
                </a:ln>
                <a:solidFill>
                  <a:prstClr val="black"/>
                </a:solidFill>
                <a:effectLst/>
                <a:uLnTx/>
                <a:uFillTx/>
                <a:latin typeface="Calibri"/>
                <a:ea typeface="+mn-ea"/>
                <a:cs typeface="+mn-cs"/>
              </a:rPr>
              <a:t>['</a:t>
            </a:r>
            <a:r>
              <a:rPr kumimoji="0" lang="fr-FR" sz="3200" b="0" i="0" u="none" strike="noStrike" kern="1200" cap="none" spc="0" normalizeH="0" baseline="0" noProof="0" dirty="0" err="1">
                <a:ln>
                  <a:noFill/>
                </a:ln>
                <a:solidFill>
                  <a:prstClr val="black"/>
                </a:solidFill>
                <a:effectLst/>
                <a:uLnTx/>
                <a:uFillTx/>
                <a:latin typeface="Calibri"/>
                <a:ea typeface="+mn-ea"/>
                <a:cs typeface="+mn-cs"/>
              </a:rPr>
              <a:t>column_name</a:t>
            </a:r>
            <a:r>
              <a:rPr kumimoji="0" lang="fr-FR" sz="3200" b="0" i="0" u="none" strike="noStrike" kern="1200" cap="none" spc="0" normalizeH="0" baseline="0" noProof="0" dirty="0">
                <a:ln>
                  <a:noFill/>
                </a:ln>
                <a:solidFill>
                  <a:prstClr val="black"/>
                </a:solidFill>
                <a:effectLst/>
                <a:uLnTx/>
                <a:uFillTx/>
                <a:latin typeface="Calibri"/>
                <a:ea typeface="+mn-ea"/>
                <a:cs typeface="+mn-cs"/>
              </a:rPr>
              <a:t>'].</a:t>
            </a:r>
            <a:r>
              <a:rPr kumimoji="0" lang="fr-FR" sz="3200" b="0" i="0" u="none" strike="noStrike" kern="1200" cap="none" spc="0" normalizeH="0" baseline="0" noProof="0" dirty="0" err="1">
                <a:ln>
                  <a:noFill/>
                </a:ln>
                <a:solidFill>
                  <a:srgbClr val="FF0000"/>
                </a:solidFill>
                <a:effectLst/>
                <a:uLnTx/>
                <a:uFillTx/>
                <a:latin typeface="Calibri"/>
                <a:ea typeface="+mn-ea"/>
                <a:cs typeface="+mn-cs"/>
              </a:rPr>
              <a:t>fillna</a:t>
            </a:r>
            <a:r>
              <a:rPr kumimoji="0" lang="fr-FR" sz="3200" b="0" i="0" u="none" strike="noStrike" kern="1200" cap="none" spc="0" normalizeH="0" baseline="0" noProof="0" dirty="0">
                <a:ln>
                  <a:noFill/>
                </a:ln>
                <a:solidFill>
                  <a:prstClr val="black"/>
                </a:solidFill>
                <a:effectLst/>
                <a:uLnTx/>
                <a:uFillTx/>
                <a:latin typeface="Calibri"/>
                <a:ea typeface="+mn-ea"/>
                <a:cs typeface="+mn-cs"/>
              </a:rPr>
              <a:t>('</a:t>
            </a:r>
            <a:r>
              <a:rPr kumimoji="0" lang="fr-FR" sz="3200" b="0" i="0" u="none" strike="noStrike" kern="1200" cap="none" spc="0" normalizeH="0" baseline="0" noProof="0" dirty="0" err="1">
                <a:ln>
                  <a:noFill/>
                </a:ln>
                <a:solidFill>
                  <a:prstClr val="black"/>
                </a:solidFill>
                <a:effectLst/>
                <a:uLnTx/>
                <a:uFillTx/>
                <a:latin typeface="Calibri"/>
                <a:ea typeface="+mn-ea"/>
                <a:cs typeface="+mn-cs"/>
              </a:rPr>
              <a:t>some_values</a:t>
            </a:r>
            <a:r>
              <a:rPr kumimoji="0" lang="fr-FR" sz="320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err="1">
                <a:ln>
                  <a:noFill/>
                </a:ln>
                <a:solidFill>
                  <a:prstClr val="black"/>
                </a:solidFill>
                <a:effectLst/>
                <a:uLnTx/>
                <a:uFillTx/>
                <a:latin typeface="Calibri"/>
                <a:ea typeface="+mn-ea"/>
                <a:cs typeface="+mn-cs"/>
              </a:rPr>
              <a:t>DataFrame.</a:t>
            </a:r>
            <a:r>
              <a:rPr kumimoji="0" lang="fr-FR" sz="2800" b="1" i="0" u="none" strike="noStrike" kern="1200" cap="none" spc="0" normalizeH="0" baseline="0" noProof="0" dirty="0" err="1">
                <a:ln>
                  <a:noFill/>
                </a:ln>
                <a:solidFill>
                  <a:srgbClr val="FF0000"/>
                </a:solidFill>
                <a:effectLst/>
                <a:uLnTx/>
                <a:uFillTx/>
                <a:latin typeface="Calibri"/>
                <a:ea typeface="+mn-ea"/>
                <a:cs typeface="+mn-cs"/>
              </a:rPr>
              <a:t>fillna</a:t>
            </a:r>
            <a:r>
              <a:rPr kumimoji="0" lang="fr-FR" sz="2800" b="0" i="0" u="none" strike="noStrike" kern="1200" cap="none" spc="0" normalizeH="0" baseline="0" noProof="0" dirty="0">
                <a:ln>
                  <a:noFill/>
                </a:ln>
                <a:solidFill>
                  <a:prstClr val="black"/>
                </a:solidFill>
                <a:effectLst/>
                <a:uLnTx/>
                <a:uFillTx/>
                <a:latin typeface="Calibri"/>
                <a:ea typeface="+mn-ea"/>
                <a:cs typeface="+mn-cs"/>
              </a:rPr>
              <a:t>(value=None, *, </a:t>
            </a:r>
            <a:r>
              <a:rPr kumimoji="0" lang="fr-FR" sz="2800" b="0" i="0" u="none" strike="noStrike" kern="1200" cap="none" spc="0" normalizeH="0" baseline="0" noProof="0" dirty="0" err="1">
                <a:ln>
                  <a:noFill/>
                </a:ln>
                <a:solidFill>
                  <a:prstClr val="black"/>
                </a:solidFill>
                <a:effectLst/>
                <a:uLnTx/>
                <a:uFillTx/>
                <a:latin typeface="Calibri"/>
                <a:ea typeface="+mn-ea"/>
                <a:cs typeface="+mn-cs"/>
              </a:rPr>
              <a:t>method</a:t>
            </a:r>
            <a:r>
              <a:rPr kumimoji="0" lang="fr-FR" sz="2800" b="0" i="0" u="none" strike="noStrike" kern="1200" cap="none" spc="0" normalizeH="0" baseline="0" noProof="0" dirty="0">
                <a:ln>
                  <a:noFill/>
                </a:ln>
                <a:solidFill>
                  <a:prstClr val="black"/>
                </a:solidFill>
                <a:effectLst/>
                <a:uLnTx/>
                <a:uFillTx/>
                <a:latin typeface="Calibri"/>
                <a:ea typeface="+mn-ea"/>
                <a:cs typeface="+mn-cs"/>
              </a:rPr>
              <a:t>=None, axis=None, </a:t>
            </a:r>
            <a:r>
              <a:rPr kumimoji="0" lang="fr-FR" sz="2800" b="0" i="0" u="none" strike="noStrike" kern="1200" cap="none" spc="0" normalizeH="0" baseline="0" noProof="0" dirty="0" err="1">
                <a:ln>
                  <a:noFill/>
                </a:ln>
                <a:solidFill>
                  <a:prstClr val="black"/>
                </a:solidFill>
                <a:effectLst/>
                <a:uLnTx/>
                <a:uFillTx/>
                <a:latin typeface="Calibri"/>
                <a:ea typeface="+mn-ea"/>
                <a:cs typeface="+mn-cs"/>
              </a:rPr>
              <a:t>inplace</a:t>
            </a:r>
            <a:r>
              <a:rPr kumimoji="0" lang="fr-FR" sz="2800" b="0" i="0" u="none" strike="noStrike" kern="1200" cap="none" spc="0" normalizeH="0" baseline="0" noProof="0" dirty="0">
                <a:ln>
                  <a:noFill/>
                </a:ln>
                <a:solidFill>
                  <a:prstClr val="black"/>
                </a:solidFill>
                <a:effectLst/>
                <a:uLnTx/>
                <a:uFillTx/>
                <a:latin typeface="Calibri"/>
                <a:ea typeface="+mn-ea"/>
                <a:cs typeface="+mn-cs"/>
              </a:rPr>
              <a:t>=False, </a:t>
            </a:r>
            <a:r>
              <a:rPr kumimoji="0" lang="fr-FR" sz="2800" b="0" i="0" u="none" strike="noStrike" kern="1200" cap="none" spc="0" normalizeH="0" baseline="0" noProof="0" dirty="0" err="1">
                <a:ln>
                  <a:noFill/>
                </a:ln>
                <a:solidFill>
                  <a:prstClr val="black"/>
                </a:solidFill>
                <a:effectLst/>
                <a:uLnTx/>
                <a:uFillTx/>
                <a:latin typeface="Calibri"/>
                <a:ea typeface="+mn-ea"/>
                <a:cs typeface="+mn-cs"/>
              </a:rPr>
              <a:t>limit</a:t>
            </a:r>
            <a:r>
              <a:rPr kumimoji="0" lang="fr-FR" sz="2800" b="0" i="0" u="none" strike="noStrike" kern="1200" cap="none" spc="0" normalizeH="0" baseline="0" noProof="0" dirty="0">
                <a:ln>
                  <a:noFill/>
                </a:ln>
                <a:solidFill>
                  <a:prstClr val="black"/>
                </a:solidFill>
                <a:effectLst/>
                <a:uLnTx/>
                <a:uFillTx/>
                <a:latin typeface="Calibri"/>
                <a:ea typeface="+mn-ea"/>
                <a:cs typeface="+mn-cs"/>
              </a:rPr>
              <a:t>=None, </a:t>
            </a:r>
            <a:r>
              <a:rPr kumimoji="0" lang="fr-FR" sz="2800" b="0" i="0" u="none" strike="noStrike" kern="1200" cap="none" spc="0" normalizeH="0" baseline="0" noProof="0" dirty="0" err="1">
                <a:ln>
                  <a:noFill/>
                </a:ln>
                <a:solidFill>
                  <a:prstClr val="black"/>
                </a:solidFill>
                <a:effectLst/>
                <a:uLnTx/>
                <a:uFillTx/>
                <a:latin typeface="Calibri"/>
                <a:ea typeface="+mn-ea"/>
                <a:cs typeface="+mn-cs"/>
              </a:rPr>
              <a:t>downcast</a:t>
            </a:r>
            <a:r>
              <a:rPr kumimoji="0" lang="fr-FR" sz="2800" b="0" i="0" u="none" strike="noStrike" kern="1200" cap="none" spc="0" normalizeH="0" baseline="0" noProof="0" dirty="0">
                <a:ln>
                  <a:noFill/>
                </a:ln>
                <a:solidFill>
                  <a:prstClr val="black"/>
                </a:solidFill>
                <a:effectLst/>
                <a:uLnTx/>
                <a:uFillTx/>
                <a:latin typeface="Calibri"/>
                <a:ea typeface="+mn-ea"/>
                <a:cs typeface="+mn-cs"/>
              </a:rPr>
              <a:t>=None)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3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86238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1F19A-0E9C-B0A0-DA79-B4B4F0715889}"/>
              </a:ext>
            </a:extLst>
          </p:cNvPr>
          <p:cNvSpPr>
            <a:spLocks noGrp="1"/>
          </p:cNvSpPr>
          <p:nvPr>
            <p:ph type="title"/>
          </p:nvPr>
        </p:nvSpPr>
        <p:spPr/>
        <p:txBody>
          <a:bodyPr/>
          <a:lstStyle/>
          <a:p>
            <a:r>
              <a:rPr lang="fr-FR" dirty="0" err="1">
                <a:latin typeface="Arial" panose="020B0604020202020204" pitchFamily="34" charset="0"/>
                <a:cs typeface="Arial" panose="020B0604020202020204" pitchFamily="34" charset="0"/>
              </a:rPr>
              <a:t>fill</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missing</a:t>
            </a:r>
            <a:r>
              <a:rPr lang="fr-FR" dirty="0">
                <a:latin typeface="Arial" panose="020B0604020202020204" pitchFamily="34" charset="0"/>
                <a:cs typeface="Arial" panose="020B0604020202020204" pitchFamily="34" charset="0"/>
              </a:rPr>
              <a:t> Values</a:t>
            </a:r>
            <a:endParaRPr lang="fr-DZ"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E9F01E0-4856-E1A8-1F2E-DCDC494D3834}"/>
              </a:ext>
            </a:extLst>
          </p:cNvPr>
          <p:cNvSpPr>
            <a:spLocks noGrp="1"/>
          </p:cNvSpPr>
          <p:nvPr>
            <p:ph idx="1"/>
          </p:nvPr>
        </p:nvSpPr>
        <p:spPr>
          <a:xfrm>
            <a:off x="609600" y="1489721"/>
            <a:ext cx="10972800" cy="5058078"/>
          </a:xfrm>
        </p:spPr>
        <p:txBody>
          <a:bodyPr/>
          <a:lstStyle/>
          <a:p>
            <a:pPr algn="l"/>
            <a:r>
              <a:rPr lang="fr-FR" b="1" i="0" dirty="0">
                <a:solidFill>
                  <a:srgbClr val="242424"/>
                </a:solidFill>
                <a:effectLst/>
                <a:latin typeface="sohne"/>
              </a:rPr>
              <a:t>Fill </a:t>
            </a:r>
            <a:r>
              <a:rPr lang="fr-FR" b="1" i="0" dirty="0" err="1">
                <a:solidFill>
                  <a:srgbClr val="242424"/>
                </a:solidFill>
                <a:effectLst/>
                <a:latin typeface="sohne"/>
              </a:rPr>
              <a:t>with</a:t>
            </a:r>
            <a:r>
              <a:rPr lang="fr-FR" b="1" i="0" dirty="0">
                <a:solidFill>
                  <a:srgbClr val="242424"/>
                </a:solidFill>
                <a:effectLst/>
                <a:latin typeface="sohne"/>
              </a:rPr>
              <a:t> </a:t>
            </a:r>
            <a:r>
              <a:rPr lang="fr-FR" b="1" i="0" dirty="0">
                <a:solidFill>
                  <a:srgbClr val="FF0000"/>
                </a:solidFill>
                <a:effectLst/>
                <a:latin typeface="sohne"/>
              </a:rPr>
              <a:t>Constant Value</a:t>
            </a:r>
          </a:p>
          <a:p>
            <a:pPr marL="457200" indent="-457200">
              <a:buFont typeface="Arial" panose="020B0604020202020204" pitchFamily="34" charset="0"/>
              <a:buChar char="•"/>
            </a:pPr>
            <a:r>
              <a:rPr lang="en-US" dirty="0" err="1"/>
              <a:t>df</a:t>
            </a:r>
            <a:r>
              <a:rPr lang="en-US" dirty="0"/>
              <a:t>['price'].</a:t>
            </a:r>
            <a:r>
              <a:rPr lang="en-US" dirty="0" err="1"/>
              <a:t>fillna</a:t>
            </a:r>
            <a:r>
              <a:rPr lang="en-US" dirty="0"/>
              <a:t>(value = 0.85, </a:t>
            </a:r>
            <a:r>
              <a:rPr lang="en-US" dirty="0" err="1"/>
              <a:t>inplace</a:t>
            </a:r>
            <a:r>
              <a:rPr lang="en-US" dirty="0"/>
              <a:t> = True)</a:t>
            </a:r>
          </a:p>
          <a:p>
            <a:pPr algn="l"/>
            <a:r>
              <a:rPr lang="en-US" b="1" i="0" dirty="0">
                <a:solidFill>
                  <a:srgbClr val="242424"/>
                </a:solidFill>
                <a:effectLst/>
                <a:latin typeface="sohne"/>
              </a:rPr>
              <a:t>Fill with Mean / Median of Column</a:t>
            </a:r>
          </a:p>
          <a:p>
            <a:r>
              <a:rPr lang="en-US" b="1" dirty="0">
                <a:solidFill>
                  <a:srgbClr val="FF0000"/>
                </a:solidFill>
              </a:rPr>
              <a:t># mean</a:t>
            </a:r>
          </a:p>
          <a:p>
            <a:r>
              <a:rPr lang="en-US" dirty="0" err="1"/>
              <a:t>df</a:t>
            </a:r>
            <a:r>
              <a:rPr lang="en-US" dirty="0"/>
              <a:t>['price'].</a:t>
            </a:r>
            <a:r>
              <a:rPr lang="en-US" dirty="0" err="1"/>
              <a:t>fillna</a:t>
            </a:r>
            <a:r>
              <a:rPr lang="en-US" dirty="0"/>
              <a:t>(value = </a:t>
            </a:r>
            <a:r>
              <a:rPr lang="en-US" dirty="0" err="1"/>
              <a:t>df.price.mean</a:t>
            </a:r>
            <a:r>
              <a:rPr lang="en-US" dirty="0"/>
              <a:t>(), </a:t>
            </a:r>
            <a:r>
              <a:rPr lang="en-US" dirty="0" err="1"/>
              <a:t>inplace</a:t>
            </a:r>
            <a:r>
              <a:rPr lang="en-US" dirty="0"/>
              <a:t> = True)</a:t>
            </a:r>
          </a:p>
          <a:p>
            <a:r>
              <a:rPr lang="en-US" b="1" dirty="0">
                <a:solidFill>
                  <a:srgbClr val="FF0000"/>
                </a:solidFill>
              </a:rPr>
              <a:t># median</a:t>
            </a:r>
          </a:p>
          <a:p>
            <a:r>
              <a:rPr lang="en-US" dirty="0" err="1"/>
              <a:t>df</a:t>
            </a:r>
            <a:r>
              <a:rPr lang="en-US" dirty="0"/>
              <a:t>['price'].</a:t>
            </a:r>
            <a:r>
              <a:rPr lang="en-US" dirty="0" err="1"/>
              <a:t>fillna</a:t>
            </a:r>
            <a:r>
              <a:rPr lang="en-US" dirty="0"/>
              <a:t>(value = </a:t>
            </a:r>
            <a:r>
              <a:rPr lang="en-US" dirty="0" err="1"/>
              <a:t>df.price.median</a:t>
            </a:r>
            <a:r>
              <a:rPr lang="en-US" dirty="0"/>
              <a:t>(), </a:t>
            </a:r>
            <a:r>
              <a:rPr lang="en-US" dirty="0" err="1"/>
              <a:t>inplace</a:t>
            </a:r>
            <a:r>
              <a:rPr lang="en-US" dirty="0"/>
              <a:t> = True)</a:t>
            </a:r>
            <a:br>
              <a:rPr lang="en-US" dirty="0"/>
            </a:br>
            <a:br>
              <a:rPr lang="fr-FR" dirty="0"/>
            </a:br>
            <a:endParaRPr lang="fr-FR" dirty="0"/>
          </a:p>
          <a:p>
            <a:endParaRPr lang="fr-DZ" dirty="0"/>
          </a:p>
        </p:txBody>
      </p:sp>
      <p:sp>
        <p:nvSpPr>
          <p:cNvPr id="4" name="Slide Number Placeholder 3">
            <a:extLst>
              <a:ext uri="{FF2B5EF4-FFF2-40B4-BE49-F238E27FC236}">
                <a16:creationId xmlns:a16="http://schemas.microsoft.com/office/drawing/2014/main" id="{731C1614-D8AF-4E46-5272-AB6CFA06D88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2768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dirty="0">
            <a:solidFill>
              <a:srgbClr val="000000"/>
            </a:solidFill>
            <a:latin typeface="CMR9"/>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dirty="0">
            <a:solidFill>
              <a:srgbClr val="000000"/>
            </a:solidFill>
            <a:latin typeface="CMR9"/>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10213</Words>
  <Application>Microsoft Office PowerPoint</Application>
  <PresentationFormat>Grand écran</PresentationFormat>
  <Paragraphs>1879</Paragraphs>
  <Slides>257</Slides>
  <Notes>23</Notes>
  <HiddenSlides>0</HiddenSlides>
  <MMClips>0</MMClips>
  <ScaleCrop>false</ScaleCrop>
  <HeadingPairs>
    <vt:vector size="8" baseType="variant">
      <vt:variant>
        <vt:lpstr>Polices utilisées</vt:lpstr>
      </vt:variant>
      <vt:variant>
        <vt:i4>31</vt:i4>
      </vt:variant>
      <vt:variant>
        <vt:lpstr>Thème</vt:lpstr>
      </vt:variant>
      <vt:variant>
        <vt:i4>4</vt:i4>
      </vt:variant>
      <vt:variant>
        <vt:lpstr>Serveurs OLE incorporés</vt:lpstr>
      </vt:variant>
      <vt:variant>
        <vt:i4>3</vt:i4>
      </vt:variant>
      <vt:variant>
        <vt:lpstr>Titres des diapositives</vt:lpstr>
      </vt:variant>
      <vt:variant>
        <vt:i4>257</vt:i4>
      </vt:variant>
    </vt:vector>
  </HeadingPairs>
  <TitlesOfParts>
    <vt:vector size="295" baseType="lpstr">
      <vt:lpstr>-apple-system</vt:lpstr>
      <vt:lpstr>arial</vt:lpstr>
      <vt:lpstr>arial</vt:lpstr>
      <vt:lpstr>Arial Black</vt:lpstr>
      <vt:lpstr>Arial Rounded MT Bold</vt:lpstr>
      <vt:lpstr>Arial Unicode MS</vt:lpstr>
      <vt:lpstr>Arial-BoldMT</vt:lpstr>
      <vt:lpstr>Calibri</vt:lpstr>
      <vt:lpstr>Calibri Light</vt:lpstr>
      <vt:lpstr>Cambria Math</vt:lpstr>
      <vt:lpstr>Century Gothic</vt:lpstr>
      <vt:lpstr>CMR9</vt:lpstr>
      <vt:lpstr>Consolas</vt:lpstr>
      <vt:lpstr>Courier New</vt:lpstr>
      <vt:lpstr>Frutiger LT Std 45 Light</vt:lpstr>
      <vt:lpstr>Google Sans</vt:lpstr>
      <vt:lpstr>HelveticaNeue</vt:lpstr>
      <vt:lpstr>NeoSansStd-Regular</vt:lpstr>
      <vt:lpstr>Open Sans</vt:lpstr>
      <vt:lpstr>Segoe UI</vt:lpstr>
      <vt:lpstr>sohne</vt:lpstr>
      <vt:lpstr>Source Sans Pro</vt:lpstr>
      <vt:lpstr>source-serif-pro</vt:lpstr>
      <vt:lpstr>Studio-Feixen-Sans</vt:lpstr>
      <vt:lpstr>Symbol</vt:lpstr>
      <vt:lpstr>Times New Roman</vt:lpstr>
      <vt:lpstr>Verdana</vt:lpstr>
      <vt:lpstr>Verdana-Bold</vt:lpstr>
      <vt:lpstr>Wingdings</vt:lpstr>
      <vt:lpstr>Wingdings 2</vt:lpstr>
      <vt:lpstr>Zilla Slab Medium</vt:lpstr>
      <vt:lpstr>UNamur</vt:lpstr>
      <vt:lpstr>Thème Office</vt:lpstr>
      <vt:lpstr>1_UNamur</vt:lpstr>
      <vt:lpstr>1_Thème Office</vt:lpstr>
      <vt:lpstr>Equation</vt:lpstr>
      <vt:lpstr>Feuille de calcul</vt:lpstr>
      <vt:lpstr>Équation</vt:lpstr>
      <vt:lpstr>Présentation PowerPoint</vt:lpstr>
      <vt:lpstr> Motivation</vt:lpstr>
      <vt:lpstr>Motivations </vt:lpstr>
      <vt:lpstr>Machine Learning Development Process</vt:lpstr>
      <vt:lpstr>Why do we value data?</vt:lpstr>
      <vt:lpstr>Motivations </vt:lpstr>
      <vt:lpstr>Présentation PowerPoint</vt:lpstr>
      <vt:lpstr>Data Science vs Machine Learning  </vt:lpstr>
      <vt:lpstr>Présentation PowerPoint</vt:lpstr>
      <vt:lpstr>Présentation PowerPoint</vt:lpstr>
      <vt:lpstr>Steps in a machine learning pipeline</vt:lpstr>
      <vt:lpstr>Steps in a machine learning pipeline</vt:lpstr>
      <vt:lpstr>Data Analyst vs Data Scientist vs Data Engineer -Who Are They?</vt:lpstr>
      <vt:lpstr>Data Analyst vs Data Scientist vs Data Engineer -Responsabilities</vt:lpstr>
      <vt:lpstr>Data Analyst vs Data Scientist vs Data Engineer -Skills</vt:lpstr>
      <vt:lpstr>Example of applications</vt:lpstr>
      <vt:lpstr>Example of applications</vt:lpstr>
      <vt:lpstr>Example of applications</vt:lpstr>
      <vt:lpstr>Example of applications</vt:lpstr>
      <vt:lpstr>Dataset ??</vt:lpstr>
      <vt:lpstr>تحليل الاتجاهات في البيانات الاجتماعية الضخمة Opinion Mining in Social Big Data</vt:lpstr>
      <vt:lpstr>تحليل الاتجاهات في البيانات الاجتماعية الضخمة Opinion Mining in Social Big Data</vt:lpstr>
      <vt:lpstr>تحليل الاتجاهات في البيانات الاجتماعية الضخمة Opinion Mining in Social Big Data</vt:lpstr>
      <vt:lpstr>تحليل الاتجاهات في البيانات الاجتماعية الضخمة Opinion Mining in Social Big Data</vt:lpstr>
      <vt:lpstr>Présentation PowerPoint</vt:lpstr>
      <vt:lpstr>Python Libraries for Data Science (or Scientific Python packages)  </vt:lpstr>
      <vt:lpstr>Steps in a machine learning pipeline</vt:lpstr>
      <vt:lpstr>Data Collection for Data Science: Step-by-Step</vt:lpstr>
      <vt:lpstr>Good Data Scientists don’t gather project requirements.  They dig for them</vt:lpstr>
      <vt:lpstr>Steps in a machine learning pipeline</vt:lpstr>
      <vt:lpstr>Complete Guide to Data Collection for Data Science</vt:lpstr>
      <vt:lpstr>What is data collection in data science?</vt:lpstr>
      <vt:lpstr>Step-by-step guide to data collection</vt:lpstr>
      <vt:lpstr>Step-by-step guide to data collection</vt:lpstr>
      <vt:lpstr>Lab: Project DataScience</vt:lpstr>
      <vt:lpstr>Brainstorming Session </vt:lpstr>
      <vt:lpstr>Business Model Canvas … again </vt:lpstr>
      <vt:lpstr>Where to start ? Open Data Canvas </vt:lpstr>
      <vt:lpstr>1) Data Providers:</vt:lpstr>
      <vt:lpstr>2) Data Users:</vt:lpstr>
      <vt:lpstr>3) Value Propositions: Project Data Science</vt:lpstr>
      <vt:lpstr>Data Science Code structure</vt:lpstr>
      <vt:lpstr>Data Preprocessing</vt:lpstr>
      <vt:lpstr>Steps in a machine learning pipeline</vt:lpstr>
      <vt:lpstr>Data Preprocessing</vt:lpstr>
      <vt:lpstr>Data Preparation Importance -Motivation</vt:lpstr>
      <vt:lpstr>Feature Engineering!  </vt:lpstr>
      <vt:lpstr>Some of the popular libraries used for data preprocessing in Python </vt:lpstr>
      <vt:lpstr>Programming Language</vt:lpstr>
      <vt:lpstr>Why Python ?</vt:lpstr>
      <vt:lpstr>Présentation PowerPoint</vt:lpstr>
      <vt:lpstr>Python IDEs</vt:lpstr>
      <vt:lpstr>Which version of Windows operating system that you are installed ?</vt:lpstr>
      <vt:lpstr>Anaconda </vt:lpstr>
      <vt:lpstr>Download Anaconda </vt:lpstr>
      <vt:lpstr>Download Anaconda Distribution</vt:lpstr>
      <vt:lpstr>Step 1</vt:lpstr>
      <vt:lpstr>Step 2</vt:lpstr>
      <vt:lpstr>Step 3</vt:lpstr>
      <vt:lpstr>Step 4</vt:lpstr>
      <vt:lpstr>Step 5</vt:lpstr>
      <vt:lpstr>Step 6</vt:lpstr>
      <vt:lpstr>Step 7</vt:lpstr>
      <vt:lpstr>Step 8</vt:lpstr>
      <vt:lpstr>Testing if Python is installed on Windows</vt:lpstr>
      <vt:lpstr>Anaconda Configuration</vt:lpstr>
      <vt:lpstr>How to Add Anaconda to Path (Optional) ? </vt:lpstr>
      <vt:lpstr>Install Python Packages with pip and conda </vt:lpstr>
      <vt:lpstr>Spyder</vt:lpstr>
      <vt:lpstr>Features of Spyder </vt:lpstr>
      <vt:lpstr>Example</vt:lpstr>
      <vt:lpstr>Example</vt:lpstr>
      <vt:lpstr>Example</vt:lpstr>
      <vt:lpstr>Example</vt:lpstr>
      <vt:lpstr>Jupyter Notebook</vt:lpstr>
      <vt:lpstr>Using Git and GitHub</vt:lpstr>
      <vt:lpstr>Using Git and GitHub</vt:lpstr>
      <vt:lpstr>PIP Install Git – A quick read </vt:lpstr>
      <vt:lpstr>PIP Install Git – A quick read </vt:lpstr>
      <vt:lpstr>Some of the popular libraries used for data preprocessing in Python </vt:lpstr>
      <vt:lpstr>Pandas</vt:lpstr>
      <vt:lpstr>Pandas</vt:lpstr>
      <vt:lpstr>File formats</vt:lpstr>
      <vt:lpstr>Lab Pandas</vt:lpstr>
      <vt:lpstr>Import data</vt:lpstr>
      <vt:lpstr>Display information about the data</vt:lpstr>
      <vt:lpstr>Descriptive statistics</vt:lpstr>
      <vt:lpstr>Delete a column </vt:lpstr>
      <vt:lpstr>Change the order of the columns </vt:lpstr>
      <vt:lpstr> Sorting</vt:lpstr>
      <vt:lpstr>Sorting with more details</vt:lpstr>
      <vt:lpstr>Querying</vt:lpstr>
      <vt:lpstr>Missing Values</vt:lpstr>
      <vt:lpstr>Checking if there are NAs </vt:lpstr>
      <vt:lpstr>Removing Indexes with Outlier Values </vt:lpstr>
      <vt:lpstr>How to plot a scatter plot with matplotlib?</vt:lpstr>
      <vt:lpstr>fill missing Values</vt:lpstr>
      <vt:lpstr>fill missing Values</vt:lpstr>
      <vt:lpstr>fill missing Values</vt:lpstr>
      <vt:lpstr>fill missing Values (Fillna (Fill NA/NaN))</vt:lpstr>
      <vt:lpstr>Iterate through each row and and select data</vt:lpstr>
      <vt:lpstr>Does the data is imbalanced??</vt:lpstr>
      <vt:lpstr>Row Selection from DataFrame</vt:lpstr>
      <vt:lpstr>Group By (Split, apply, combine)</vt:lpstr>
      <vt:lpstr>Group By</vt:lpstr>
      <vt:lpstr>Group By</vt:lpstr>
      <vt:lpstr>Group By: Example 1</vt:lpstr>
      <vt:lpstr>Group By: Example 2</vt:lpstr>
      <vt:lpstr>Group By: Example 3</vt:lpstr>
      <vt:lpstr>Group By: Example 4</vt:lpstr>
      <vt:lpstr>Group By : Example 5</vt:lpstr>
      <vt:lpstr># Write to files</vt:lpstr>
      <vt:lpstr>Pandas Merge DataFrames on Multiple Columns </vt:lpstr>
      <vt:lpstr>Missing Data</vt:lpstr>
      <vt:lpstr>Numpy</vt:lpstr>
      <vt:lpstr>Python Libraries for Data Science (or Scientific Python packages)  </vt:lpstr>
      <vt:lpstr>Python Libraries for Data Science</vt:lpstr>
      <vt:lpstr>Creating array </vt:lpstr>
      <vt:lpstr>Creating array I</vt:lpstr>
      <vt:lpstr>Creating arrays II</vt:lpstr>
      <vt:lpstr>Creating arrays III</vt:lpstr>
      <vt:lpstr>Convert Pandas DataFrame To Numpy Arrays </vt:lpstr>
      <vt:lpstr>Numpy data types</vt:lpstr>
      <vt:lpstr>Accessing array elements</vt:lpstr>
      <vt:lpstr>Accessing array elements</vt:lpstr>
      <vt:lpstr>Exercice</vt:lpstr>
      <vt:lpstr>Exercice</vt:lpstr>
      <vt:lpstr>Accessing array elements</vt:lpstr>
      <vt:lpstr>Accessing subarrays: slicing</vt:lpstr>
      <vt:lpstr>indexing</vt:lpstr>
      <vt:lpstr>Operations on arrays</vt:lpstr>
      <vt:lpstr>Functions operating on arrays</vt:lpstr>
      <vt:lpstr>Exercice</vt:lpstr>
      <vt:lpstr>Some linear algebra</vt:lpstr>
      <vt:lpstr>Exercice: La régression linéaire multiple </vt:lpstr>
      <vt:lpstr>Exercice: La régression linéaire multiple </vt:lpstr>
      <vt:lpstr>References versus copies</vt:lpstr>
      <vt:lpstr>Mathplotlib</vt:lpstr>
      <vt:lpstr>Python Libraries for Data Science (or Scientific Python packages)  </vt:lpstr>
      <vt:lpstr>Visualization</vt:lpstr>
      <vt:lpstr>Visualization</vt:lpstr>
      <vt:lpstr>Visualization</vt:lpstr>
      <vt:lpstr>Visualization</vt:lpstr>
      <vt:lpstr>Python Libraries for Data Science</vt:lpstr>
      <vt:lpstr>Matplotlib</vt:lpstr>
      <vt:lpstr>Matplotlib</vt:lpstr>
      <vt:lpstr>E.g. Matplotlib</vt:lpstr>
      <vt:lpstr>E.g. Matplotlib</vt:lpstr>
      <vt:lpstr>Présentation PowerPoint</vt:lpstr>
      <vt:lpstr>Présentation PowerPoint</vt:lpstr>
      <vt:lpstr>Customization of Plots</vt:lpstr>
      <vt:lpstr>Plot</vt:lpstr>
      <vt:lpstr>Boxplots</vt:lpstr>
      <vt:lpstr>Boxplots</vt:lpstr>
      <vt:lpstr>Boxplots</vt:lpstr>
      <vt:lpstr>Correlation matrix</vt:lpstr>
      <vt:lpstr>Présentation PowerPoint</vt:lpstr>
      <vt:lpstr>Data Preparation Steps Feature Engineering Methods</vt:lpstr>
      <vt:lpstr>Feature engineering methods</vt:lpstr>
      <vt:lpstr>Imputation </vt:lpstr>
      <vt:lpstr>Imputation </vt:lpstr>
      <vt:lpstr>Missing Values</vt:lpstr>
      <vt:lpstr>Missing Values</vt:lpstr>
      <vt:lpstr>Imputation</vt:lpstr>
      <vt:lpstr>Typical simple methods of imputation </vt:lpstr>
      <vt:lpstr>Missing Values</vt:lpstr>
      <vt:lpstr>Checking if there are NAs </vt:lpstr>
      <vt:lpstr>fill missing Values</vt:lpstr>
      <vt:lpstr>fill missing Values</vt:lpstr>
      <vt:lpstr>fill missing Values</vt:lpstr>
      <vt:lpstr>fill missing Values (Fillna (Fill NA/NaN))</vt:lpstr>
      <vt:lpstr>Duplicate Values</vt:lpstr>
      <vt:lpstr>Outliers </vt:lpstr>
      <vt:lpstr>Outlier detection   </vt:lpstr>
      <vt:lpstr>Finding Outliers </vt:lpstr>
      <vt:lpstr>Finding Outliers using Box plot </vt:lpstr>
      <vt:lpstr>Finding Outliers using Box plot </vt:lpstr>
      <vt:lpstr>Finding Outliers using Box plot </vt:lpstr>
      <vt:lpstr>Finding Outliers using Box plot </vt:lpstr>
      <vt:lpstr>Example</vt:lpstr>
      <vt:lpstr>Example</vt:lpstr>
      <vt:lpstr>Example</vt:lpstr>
      <vt:lpstr>Example</vt:lpstr>
      <vt:lpstr>Box plot visualization with Pandas and Seaborn  </vt:lpstr>
      <vt:lpstr>Boxplot of Multiple Columns of a Pandas Dataframe on the Same Figure (seaborn)</vt:lpstr>
      <vt:lpstr>Normal distribution</vt:lpstr>
      <vt:lpstr>Finding Outliers </vt:lpstr>
      <vt:lpstr>Finding Outliers using Scatter plot </vt:lpstr>
      <vt:lpstr>Finding Outliers using Scatter plot </vt:lpstr>
      <vt:lpstr>Finding Outliers using Scatter plot </vt:lpstr>
      <vt:lpstr>Finding Outliers using Scatter plot </vt:lpstr>
      <vt:lpstr>Removing Indexes with Outlier Values </vt:lpstr>
      <vt:lpstr>How to plot a scatter plot with matplotlib?</vt:lpstr>
      <vt:lpstr>Finding Outliers using standard deviation (SD)</vt:lpstr>
      <vt:lpstr>Finding Outliers using standard deviation (SD)</vt:lpstr>
      <vt:lpstr>Feature engineering methods</vt:lpstr>
      <vt:lpstr>Feature Encoding </vt:lpstr>
      <vt:lpstr>Types de variables </vt:lpstr>
      <vt:lpstr>Transformer les données</vt:lpstr>
      <vt:lpstr>Feature Encoding  </vt:lpstr>
      <vt:lpstr>One Hot Encoding</vt:lpstr>
      <vt:lpstr>How do I provide accurate data?  Data Transformation</vt:lpstr>
      <vt:lpstr>Feature engineering methods</vt:lpstr>
      <vt:lpstr>How do I unify and scale data? Data Normalization  </vt:lpstr>
      <vt:lpstr>Scaling </vt:lpstr>
      <vt:lpstr>Normalization </vt:lpstr>
      <vt:lpstr>Normalization</vt:lpstr>
      <vt:lpstr>Standardization </vt:lpstr>
      <vt:lpstr>Standardization</vt:lpstr>
      <vt:lpstr>Data Normalization  </vt:lpstr>
      <vt:lpstr>Scaling</vt:lpstr>
      <vt:lpstr>Standardization (Variance Scaling) </vt:lpstr>
      <vt:lpstr>Min-Max Scaling </vt:lpstr>
      <vt:lpstr>Why Scaling? </vt:lpstr>
      <vt:lpstr>Normalisation des variables continues  </vt:lpstr>
      <vt:lpstr>Exercice </vt:lpstr>
      <vt:lpstr>Normalisation des variables continues  </vt:lpstr>
      <vt:lpstr>Une autre fonction de normalisation</vt:lpstr>
      <vt:lpstr>Exercice</vt:lpstr>
      <vt:lpstr>Exemple</vt:lpstr>
      <vt:lpstr>Features Selection Methods</vt:lpstr>
      <vt:lpstr>Principal Component Analysis (PCA):  </vt:lpstr>
      <vt:lpstr>Steps in a machine learning pipeline</vt:lpstr>
      <vt:lpstr>Python Libraries for Data Science (or Scientific Python packages)  </vt:lpstr>
      <vt:lpstr>The ideal tool for data scientists</vt:lpstr>
      <vt:lpstr>SciKit-Learn:</vt:lpstr>
      <vt:lpstr>Machine Learning</vt:lpstr>
      <vt:lpstr>ML (Data Driven) Exemple</vt:lpstr>
      <vt:lpstr>Example de dataset</vt:lpstr>
      <vt:lpstr>Data splitting</vt:lpstr>
      <vt:lpstr>Fit and predict</vt:lpstr>
      <vt:lpstr>The different types of classifiers</vt:lpstr>
      <vt:lpstr>Scikit-learn</vt:lpstr>
      <vt:lpstr>Scikit-learn</vt:lpstr>
      <vt:lpstr>Cross validation</vt:lpstr>
      <vt:lpstr>Cross validation</vt:lpstr>
      <vt:lpstr>Our Lab</vt:lpstr>
      <vt:lpstr>Import Package</vt:lpstr>
      <vt:lpstr>Read Data</vt:lpstr>
      <vt:lpstr>About Data  </vt:lpstr>
      <vt:lpstr>About Data..</vt:lpstr>
      <vt:lpstr>Data statistics</vt:lpstr>
      <vt:lpstr>The distinct values of the output (label)</vt:lpstr>
      <vt:lpstr>Check data balancing</vt:lpstr>
      <vt:lpstr>Data splitting</vt:lpstr>
      <vt:lpstr>Data splitting</vt:lpstr>
      <vt:lpstr>Now we specify the model type</vt:lpstr>
      <vt:lpstr>Import classification model</vt:lpstr>
      <vt:lpstr>Model fitting in Python</vt:lpstr>
      <vt:lpstr>Use the model for prediction</vt:lpstr>
      <vt:lpstr>Calculation of Accuracy</vt:lpstr>
      <vt:lpstr>Confusion matrix</vt:lpstr>
      <vt:lpstr>Logistic Regression</vt:lpstr>
      <vt:lpstr>SVM (support vector machine)</vt:lpstr>
      <vt:lpstr>Naive Bayes Classifier</vt:lpstr>
      <vt:lpstr>K-nearest neighbors (kNN)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Data Analysis</dc:title>
  <dc:creator>Ouared</dc:creator>
  <cp:lastModifiedBy>Aek</cp:lastModifiedBy>
  <cp:revision>1796</cp:revision>
  <dcterms:created xsi:type="dcterms:W3CDTF">2023-07-14T05:56:31Z</dcterms:created>
  <dcterms:modified xsi:type="dcterms:W3CDTF">2024-12-26T14:05:34Z</dcterms:modified>
</cp:coreProperties>
</file>